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270" r:id="rId4"/>
    <p:sldId id="271" r:id="rId5"/>
    <p:sldId id="272" r:id="rId6"/>
    <p:sldId id="273" r:id="rId7"/>
    <p:sldId id="274" r:id="rId8"/>
    <p:sldId id="275" r:id="rId9"/>
    <p:sldId id="276" r:id="rId10"/>
    <p:sldId id="258" r:id="rId11"/>
    <p:sldId id="259" r:id="rId12"/>
    <p:sldId id="260" r:id="rId13"/>
    <p:sldId id="261" r:id="rId14"/>
    <p:sldId id="262" r:id="rId15"/>
    <p:sldId id="263" r:id="rId16"/>
    <p:sldId id="264" r:id="rId17"/>
    <p:sldId id="265" r:id="rId18"/>
    <p:sldId id="266" r:id="rId19"/>
    <p:sldId id="267" r:id="rId20"/>
    <p:sldId id="269" r:id="rId21"/>
    <p:sldId id="268"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5" d="100"/>
          <a:sy n="45" d="100"/>
        </p:scale>
        <p:origin x="-123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Yasith\Desktop\Customer%20Bases.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style val="34"/>
  <c:clrMapOvr bg1="lt1" tx1="dk1" bg2="lt2" tx2="dk2" accent1="accent1" accent2="accent2" accent3="accent3" accent4="accent4" accent5="accent5" accent6="accent6" hlink="hlink" folHlink="folHlink"/>
  <c:chart>
    <c:autoTitleDeleted val="1"/>
    <c:plotArea>
      <c:layout/>
      <c:barChart>
        <c:barDir val="bar"/>
        <c:grouping val="clustered"/>
        <c:ser>
          <c:idx val="0"/>
          <c:order val="0"/>
          <c:tx>
            <c:strRef>
              <c:f>Sheet1!$C$1</c:f>
              <c:strCache>
                <c:ptCount val="1"/>
                <c:pt idx="0">
                  <c:v>Broadband Customers</c:v>
                </c:pt>
              </c:strCache>
            </c:strRef>
          </c:tx>
          <c:dLbls>
            <c:txPr>
              <a:bodyPr/>
              <a:lstStyle/>
              <a:p>
                <a:pPr>
                  <a:defRPr sz="1000">
                    <a:latin typeface="Calibri" pitchFamily="34" charset="0"/>
                    <a:cs typeface="Calibri" pitchFamily="34" charset="0"/>
                  </a:defRPr>
                </a:pPr>
                <a:endParaRPr lang="en-US"/>
              </a:p>
            </c:txPr>
            <c:showVal val="1"/>
          </c:dLbls>
          <c:cat>
            <c:strRef>
              <c:f>Sheet1!$A$2:$A$36</c:f>
              <c:strCache>
                <c:ptCount val="35"/>
                <c:pt idx="0">
                  <c:v>WT</c:v>
                </c:pt>
                <c:pt idx="1">
                  <c:v>VA</c:v>
                </c:pt>
                <c:pt idx="2">
                  <c:v>TC</c:v>
                </c:pt>
                <c:pt idx="3">
                  <c:v>RN</c:v>
                </c:pt>
                <c:pt idx="4">
                  <c:v>RM</c:v>
                </c:pt>
                <c:pt idx="5">
                  <c:v>PR</c:v>
                </c:pt>
                <c:pt idx="6">
                  <c:v>PH</c:v>
                </c:pt>
                <c:pt idx="7">
                  <c:v>NW</c:v>
                </c:pt>
                <c:pt idx="8">
                  <c:v>NG</c:v>
                </c:pt>
                <c:pt idx="9">
                  <c:v>ND</c:v>
                </c:pt>
                <c:pt idx="10">
                  <c:v>MT</c:v>
                </c:pt>
                <c:pt idx="11">
                  <c:v>MH</c:v>
                </c:pt>
                <c:pt idx="12">
                  <c:v>MD</c:v>
                </c:pt>
                <c:pt idx="13">
                  <c:v>MB</c:v>
                </c:pt>
                <c:pt idx="14">
                  <c:v>KY</c:v>
                </c:pt>
                <c:pt idx="15">
                  <c:v>KX</c:v>
                </c:pt>
                <c:pt idx="16">
                  <c:v>KT</c:v>
                </c:pt>
                <c:pt idx="17">
                  <c:v>KL</c:v>
                </c:pt>
                <c:pt idx="18">
                  <c:v>KG</c:v>
                </c:pt>
                <c:pt idx="19">
                  <c:v>KE</c:v>
                </c:pt>
                <c:pt idx="20">
                  <c:v>JA</c:v>
                </c:pt>
                <c:pt idx="21">
                  <c:v>HT</c:v>
                </c:pt>
                <c:pt idx="22">
                  <c:v>HK</c:v>
                </c:pt>
                <c:pt idx="23">
                  <c:v>HB</c:v>
                </c:pt>
                <c:pt idx="24">
                  <c:v>GQ</c:v>
                </c:pt>
                <c:pt idx="25">
                  <c:v>GP</c:v>
                </c:pt>
                <c:pt idx="26">
                  <c:v>GL</c:v>
                </c:pt>
                <c:pt idx="27">
                  <c:v>CW</c:v>
                </c:pt>
                <c:pt idx="28">
                  <c:v>CEN</c:v>
                </c:pt>
                <c:pt idx="29">
                  <c:v>BW</c:v>
                </c:pt>
                <c:pt idx="30">
                  <c:v>BD</c:v>
                </c:pt>
                <c:pt idx="31">
                  <c:v>BC</c:v>
                </c:pt>
                <c:pt idx="32">
                  <c:v>AW</c:v>
                </c:pt>
                <c:pt idx="33">
                  <c:v>AP</c:v>
                </c:pt>
                <c:pt idx="34">
                  <c:v>AD</c:v>
                </c:pt>
              </c:strCache>
            </c:strRef>
          </c:cat>
          <c:val>
            <c:numRef>
              <c:f>Sheet1!$C$2:$C$36</c:f>
              <c:numCache>
                <c:formatCode>General</c:formatCode>
                <c:ptCount val="35"/>
                <c:pt idx="0">
                  <c:v>11886</c:v>
                </c:pt>
                <c:pt idx="1">
                  <c:v>1400</c:v>
                </c:pt>
                <c:pt idx="2">
                  <c:v>1280</c:v>
                </c:pt>
                <c:pt idx="3">
                  <c:v>2433</c:v>
                </c:pt>
                <c:pt idx="4">
                  <c:v>21435</c:v>
                </c:pt>
                <c:pt idx="5">
                  <c:v>625</c:v>
                </c:pt>
                <c:pt idx="6">
                  <c:v>7771</c:v>
                </c:pt>
                <c:pt idx="7">
                  <c:v>762</c:v>
                </c:pt>
                <c:pt idx="8">
                  <c:v>13282</c:v>
                </c:pt>
                <c:pt idx="9">
                  <c:v>21352</c:v>
                </c:pt>
                <c:pt idx="10">
                  <c:v>2661</c:v>
                </c:pt>
                <c:pt idx="11">
                  <c:v>4729</c:v>
                </c:pt>
                <c:pt idx="12">
                  <c:v>15899</c:v>
                </c:pt>
                <c:pt idx="13">
                  <c:v>316</c:v>
                </c:pt>
                <c:pt idx="14">
                  <c:v>8740</c:v>
                </c:pt>
                <c:pt idx="15">
                  <c:v>21056</c:v>
                </c:pt>
                <c:pt idx="16">
                  <c:v>5359</c:v>
                </c:pt>
                <c:pt idx="17">
                  <c:v>1459</c:v>
                </c:pt>
                <c:pt idx="18">
                  <c:v>6822</c:v>
                </c:pt>
                <c:pt idx="19">
                  <c:v>3048</c:v>
                </c:pt>
                <c:pt idx="20">
                  <c:v>2542</c:v>
                </c:pt>
                <c:pt idx="21">
                  <c:v>574</c:v>
                </c:pt>
                <c:pt idx="22">
                  <c:v>11646</c:v>
                </c:pt>
                <c:pt idx="23">
                  <c:v>1306</c:v>
                </c:pt>
                <c:pt idx="24">
                  <c:v>9482</c:v>
                </c:pt>
                <c:pt idx="25">
                  <c:v>3988</c:v>
                </c:pt>
                <c:pt idx="26">
                  <c:v>5816</c:v>
                </c:pt>
                <c:pt idx="27">
                  <c:v>3367</c:v>
                </c:pt>
                <c:pt idx="28">
                  <c:v>11429</c:v>
                </c:pt>
                <c:pt idx="29">
                  <c:v>1534</c:v>
                </c:pt>
                <c:pt idx="30">
                  <c:v>1120</c:v>
                </c:pt>
                <c:pt idx="31">
                  <c:v>2640</c:v>
                </c:pt>
                <c:pt idx="32">
                  <c:v>1134</c:v>
                </c:pt>
                <c:pt idx="33">
                  <c:v>446</c:v>
                </c:pt>
                <c:pt idx="34">
                  <c:v>1432</c:v>
                </c:pt>
              </c:numCache>
            </c:numRef>
          </c:val>
        </c:ser>
        <c:axId val="60199296"/>
        <c:axId val="60004992"/>
      </c:barChart>
      <c:valAx>
        <c:axId val="60004992"/>
        <c:scaling>
          <c:orientation val="minMax"/>
        </c:scaling>
        <c:axPos val="b"/>
        <c:majorGridlines/>
        <c:numFmt formatCode="General" sourceLinked="1"/>
        <c:tickLblPos val="nextTo"/>
        <c:txPr>
          <a:bodyPr/>
          <a:lstStyle/>
          <a:p>
            <a:pPr>
              <a:defRPr sz="1000"/>
            </a:pPr>
            <a:endParaRPr lang="en-US"/>
          </a:p>
        </c:txPr>
        <c:crossAx val="60199296"/>
        <c:crosses val="autoZero"/>
        <c:crossBetween val="between"/>
      </c:valAx>
      <c:catAx>
        <c:axId val="60199296"/>
        <c:scaling>
          <c:orientation val="minMax"/>
        </c:scaling>
        <c:axPos val="l"/>
        <c:tickLblPos val="nextTo"/>
        <c:txPr>
          <a:bodyPr/>
          <a:lstStyle/>
          <a:p>
            <a:pPr>
              <a:defRPr sz="900">
                <a:latin typeface="Calibri" pitchFamily="34" charset="0"/>
                <a:cs typeface="Calibri" pitchFamily="34" charset="0"/>
              </a:defRPr>
            </a:pPr>
            <a:endParaRPr lang="en-US"/>
          </a:p>
        </c:txPr>
        <c:crossAx val="60004992"/>
        <c:crosses val="autoZero"/>
        <c:auto val="1"/>
        <c:lblAlgn val="ctr"/>
        <c:lblOffset val="100"/>
      </c:catAx>
      <c:spPr>
        <a:ln>
          <a:noFill/>
        </a:ln>
      </c:spPr>
    </c:plotArea>
    <c:plotVisOnly val="1"/>
  </c:chart>
  <c:txPr>
    <a:bodyPr/>
    <a:lstStyle/>
    <a:p>
      <a:pPr>
        <a:defRPr sz="1800"/>
      </a:pPr>
      <a:endParaRPr lang="en-US"/>
    </a:p>
  </c:txPr>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5D738C-FB02-4255-957E-7481EBF95AAD}" type="datetimeFigureOut">
              <a:rPr lang="en-GB" smtClean="0"/>
              <a:pPr/>
              <a:t>20/09/2011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99ACB9-8D76-4FC3-A7A1-9CF45CF49A8C}"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C99ACB9-8D76-4FC3-A7A1-9CF45CF49A8C}" type="slidenum">
              <a:rPr lang="en-GB" smtClean="0"/>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13FDA89-710F-4F35-9F49-906596E48EFB}" type="slidenum">
              <a:rPr lang="en-GB" smtClean="0"/>
              <a:pPr/>
              <a:t>10</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07B353D-F5F6-4E80-B317-791390B20D07}" type="slidenum">
              <a:rPr lang="en-GB" smtClean="0"/>
              <a:pPr/>
              <a:t>13</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normAutofit/>
          </a:bodyPr>
          <a:lstStyle/>
          <a:p>
            <a:pPr lvl="0"/>
            <a:endParaRPr lang="en-US" noProof="0" smtClean="0"/>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183FC9A-5E4C-4F4E-9092-EF0D75C920E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gif"/><Relationship Id="rId13" Type="http://schemas.openxmlformats.org/officeDocument/2006/relationships/image" Target="../media/image73.jpeg"/><Relationship Id="rId3" Type="http://schemas.openxmlformats.org/officeDocument/2006/relationships/image" Target="../media/image3.gif"/><Relationship Id="rId7" Type="http://schemas.openxmlformats.org/officeDocument/2006/relationships/image" Target="../media/image7.gif"/><Relationship Id="rId12" Type="http://schemas.openxmlformats.org/officeDocument/2006/relationships/image" Target="../media/image72.png"/><Relationship Id="rId17" Type="http://schemas.openxmlformats.org/officeDocument/2006/relationships/image" Target="../media/image77.png"/><Relationship Id="rId2" Type="http://schemas.openxmlformats.org/officeDocument/2006/relationships/notesSlide" Target="../notesSlides/notesSlide2.xml"/><Relationship Id="rId16" Type="http://schemas.openxmlformats.org/officeDocument/2006/relationships/image" Target="../media/image76.jpeg"/><Relationship Id="rId1" Type="http://schemas.openxmlformats.org/officeDocument/2006/relationships/slideLayout" Target="../slideLayouts/slideLayout1.xml"/><Relationship Id="rId6" Type="http://schemas.openxmlformats.org/officeDocument/2006/relationships/image" Target="../media/image71.png"/><Relationship Id="rId11" Type="http://schemas.openxmlformats.org/officeDocument/2006/relationships/image" Target="../media/image11.png"/><Relationship Id="rId5" Type="http://schemas.openxmlformats.org/officeDocument/2006/relationships/image" Target="../media/image5.gif"/><Relationship Id="rId15" Type="http://schemas.openxmlformats.org/officeDocument/2006/relationships/image" Target="../media/image75.jpeg"/><Relationship Id="rId10" Type="http://schemas.openxmlformats.org/officeDocument/2006/relationships/image" Target="../media/image10.gif"/><Relationship Id="rId4" Type="http://schemas.openxmlformats.org/officeDocument/2006/relationships/image" Target="../media/image4.gif"/><Relationship Id="rId9" Type="http://schemas.openxmlformats.org/officeDocument/2006/relationships/image" Target="../media/image9.gif"/><Relationship Id="rId14" Type="http://schemas.openxmlformats.org/officeDocument/2006/relationships/image" Target="../media/image7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9.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90.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1.w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2.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gif"/><Relationship Id="rId13" Type="http://schemas.openxmlformats.org/officeDocument/2006/relationships/image" Target="../media/image13.gif"/><Relationship Id="rId3" Type="http://schemas.openxmlformats.org/officeDocument/2006/relationships/image" Target="../media/image3.gif"/><Relationship Id="rId7" Type="http://schemas.openxmlformats.org/officeDocument/2006/relationships/image" Target="../media/image7.gif"/><Relationship Id="rId12" Type="http://schemas.openxmlformats.org/officeDocument/2006/relationships/image" Target="../media/image12.gif"/><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gif"/><Relationship Id="rId10" Type="http://schemas.openxmlformats.org/officeDocument/2006/relationships/image" Target="../media/image10.gif"/><Relationship Id="rId4" Type="http://schemas.openxmlformats.org/officeDocument/2006/relationships/image" Target="../media/image4.gif"/><Relationship Id="rId9" Type="http://schemas.openxmlformats.org/officeDocument/2006/relationships/image" Target="../media/image9.gif"/></Relationships>
</file>

<file path=ppt/slides/_rels/slide30.xml.rels><?xml version="1.0" encoding="UTF-8" standalone="yes"?>
<Relationships xmlns="http://schemas.openxmlformats.org/package/2006/relationships"><Relationship Id="rId2" Type="http://schemas.openxmlformats.org/officeDocument/2006/relationships/image" Target="../media/image93.w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94.w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5.w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100.png"/><Relationship Id="rId7" Type="http://schemas.openxmlformats.org/officeDocument/2006/relationships/image" Target="../media/image104.png"/><Relationship Id="rId12" Type="http://schemas.openxmlformats.org/officeDocument/2006/relationships/image" Target="../media/image109.png"/><Relationship Id="rId2" Type="http://schemas.openxmlformats.org/officeDocument/2006/relationships/image" Target="../media/image99.png"/><Relationship Id="rId1" Type="http://schemas.openxmlformats.org/officeDocument/2006/relationships/slideLayout" Target="../slideLayouts/slideLayout2.xml"/><Relationship Id="rId6" Type="http://schemas.openxmlformats.org/officeDocument/2006/relationships/image" Target="../media/image103.png"/><Relationship Id="rId11" Type="http://schemas.openxmlformats.org/officeDocument/2006/relationships/image" Target="../media/image108.png"/><Relationship Id="rId5" Type="http://schemas.openxmlformats.org/officeDocument/2006/relationships/image" Target="../media/image102.png"/><Relationship Id="rId10" Type="http://schemas.openxmlformats.org/officeDocument/2006/relationships/image" Target="../media/image107.png"/><Relationship Id="rId4" Type="http://schemas.openxmlformats.org/officeDocument/2006/relationships/image" Target="../media/image101.png"/><Relationship Id="rId9" Type="http://schemas.openxmlformats.org/officeDocument/2006/relationships/image" Target="../media/image106.png"/></Relationships>
</file>

<file path=ppt/slides/_rels/slide38.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110.png"/><Relationship Id="rId3" Type="http://schemas.openxmlformats.org/officeDocument/2006/relationships/image" Target="../media/image100.png"/><Relationship Id="rId7" Type="http://schemas.openxmlformats.org/officeDocument/2006/relationships/image" Target="../media/image104.png"/><Relationship Id="rId12" Type="http://schemas.openxmlformats.org/officeDocument/2006/relationships/image" Target="../media/image109.png"/><Relationship Id="rId2" Type="http://schemas.openxmlformats.org/officeDocument/2006/relationships/image" Target="../media/image99.png"/><Relationship Id="rId1" Type="http://schemas.openxmlformats.org/officeDocument/2006/relationships/slideLayout" Target="../slideLayouts/slideLayout2.xml"/><Relationship Id="rId6" Type="http://schemas.openxmlformats.org/officeDocument/2006/relationships/image" Target="../media/image103.png"/><Relationship Id="rId11" Type="http://schemas.openxmlformats.org/officeDocument/2006/relationships/image" Target="../media/image108.png"/><Relationship Id="rId5" Type="http://schemas.openxmlformats.org/officeDocument/2006/relationships/image" Target="../media/image102.png"/><Relationship Id="rId10" Type="http://schemas.openxmlformats.org/officeDocument/2006/relationships/image" Target="../media/image107.png"/><Relationship Id="rId4" Type="http://schemas.openxmlformats.org/officeDocument/2006/relationships/image" Target="../media/image101.png"/><Relationship Id="rId9" Type="http://schemas.openxmlformats.org/officeDocument/2006/relationships/image" Target="../media/image106.png"/></Relationships>
</file>

<file path=ppt/slides/_rels/slide4.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gif"/><Relationship Id="rId7" Type="http://schemas.openxmlformats.org/officeDocument/2006/relationships/image" Target="../media/image7.gif"/><Relationship Id="rId12" Type="http://schemas.openxmlformats.org/officeDocument/2006/relationships/image" Target="../media/image12.gif"/><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1.png"/><Relationship Id="rId5" Type="http://schemas.openxmlformats.org/officeDocument/2006/relationships/image" Target="../media/image5.gif"/><Relationship Id="rId10" Type="http://schemas.openxmlformats.org/officeDocument/2006/relationships/image" Target="../media/image10.gif"/><Relationship Id="rId4" Type="http://schemas.openxmlformats.org/officeDocument/2006/relationships/image" Target="../media/image4.gif"/><Relationship Id="rId9" Type="http://schemas.openxmlformats.org/officeDocument/2006/relationships/image" Target="../media/image9.gif"/></Relationships>
</file>

<file path=ppt/slides/_rels/slide5.xml.rels><?xml version="1.0" encoding="UTF-8" standalone="yes"?>
<Relationships xmlns="http://schemas.openxmlformats.org/package/2006/relationships"><Relationship Id="rId8" Type="http://schemas.openxmlformats.org/officeDocument/2006/relationships/image" Target="../media/image8.gif"/><Relationship Id="rId13" Type="http://schemas.openxmlformats.org/officeDocument/2006/relationships/image" Target="../media/image15.jpeg"/><Relationship Id="rId18" Type="http://schemas.openxmlformats.org/officeDocument/2006/relationships/image" Target="../media/image20.jpeg"/><Relationship Id="rId26" Type="http://schemas.openxmlformats.org/officeDocument/2006/relationships/image" Target="../media/image28.jpeg"/><Relationship Id="rId3" Type="http://schemas.openxmlformats.org/officeDocument/2006/relationships/image" Target="../media/image3.gif"/><Relationship Id="rId21" Type="http://schemas.openxmlformats.org/officeDocument/2006/relationships/image" Target="../media/image23.png"/><Relationship Id="rId34" Type="http://schemas.openxmlformats.org/officeDocument/2006/relationships/image" Target="../media/image36.png"/><Relationship Id="rId7" Type="http://schemas.openxmlformats.org/officeDocument/2006/relationships/image" Target="../media/image7.gif"/><Relationship Id="rId12" Type="http://schemas.openxmlformats.org/officeDocument/2006/relationships/image" Target="../media/image12.gif"/><Relationship Id="rId17" Type="http://schemas.openxmlformats.org/officeDocument/2006/relationships/image" Target="../media/image19.png"/><Relationship Id="rId25" Type="http://schemas.openxmlformats.org/officeDocument/2006/relationships/image" Target="../media/image27.jpeg"/><Relationship Id="rId33" Type="http://schemas.openxmlformats.org/officeDocument/2006/relationships/image" Target="../media/image35.jpeg"/><Relationship Id="rId2" Type="http://schemas.openxmlformats.org/officeDocument/2006/relationships/image" Target="../media/image2.gif"/><Relationship Id="rId16" Type="http://schemas.openxmlformats.org/officeDocument/2006/relationships/image" Target="../media/image18.png"/><Relationship Id="rId20" Type="http://schemas.openxmlformats.org/officeDocument/2006/relationships/image" Target="../media/image22.jpeg"/><Relationship Id="rId29" Type="http://schemas.openxmlformats.org/officeDocument/2006/relationships/image" Target="../media/image31.jpe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1.png"/><Relationship Id="rId24" Type="http://schemas.openxmlformats.org/officeDocument/2006/relationships/image" Target="../media/image26.jpeg"/><Relationship Id="rId32" Type="http://schemas.openxmlformats.org/officeDocument/2006/relationships/image" Target="../media/image34.jpeg"/><Relationship Id="rId5" Type="http://schemas.openxmlformats.org/officeDocument/2006/relationships/image" Target="../media/image5.gif"/><Relationship Id="rId15" Type="http://schemas.openxmlformats.org/officeDocument/2006/relationships/image" Target="../media/image17.jpeg"/><Relationship Id="rId23" Type="http://schemas.openxmlformats.org/officeDocument/2006/relationships/image" Target="../media/image25.jpeg"/><Relationship Id="rId28" Type="http://schemas.openxmlformats.org/officeDocument/2006/relationships/image" Target="../media/image30.jpeg"/><Relationship Id="rId10" Type="http://schemas.openxmlformats.org/officeDocument/2006/relationships/image" Target="../media/image10.gif"/><Relationship Id="rId19" Type="http://schemas.openxmlformats.org/officeDocument/2006/relationships/image" Target="../media/image21.jpeg"/><Relationship Id="rId31" Type="http://schemas.openxmlformats.org/officeDocument/2006/relationships/image" Target="../media/image33.jpeg"/><Relationship Id="rId4" Type="http://schemas.openxmlformats.org/officeDocument/2006/relationships/image" Target="../media/image4.gif"/><Relationship Id="rId9" Type="http://schemas.openxmlformats.org/officeDocument/2006/relationships/image" Target="../media/image9.gif"/><Relationship Id="rId14" Type="http://schemas.openxmlformats.org/officeDocument/2006/relationships/image" Target="../media/image16.jpeg"/><Relationship Id="rId22" Type="http://schemas.openxmlformats.org/officeDocument/2006/relationships/image" Target="../media/image24.jpeg"/><Relationship Id="rId27" Type="http://schemas.openxmlformats.org/officeDocument/2006/relationships/image" Target="../media/image29.jpeg"/><Relationship Id="rId30" Type="http://schemas.openxmlformats.org/officeDocument/2006/relationships/image" Target="../media/image32.jpeg"/><Relationship Id="rId35" Type="http://schemas.openxmlformats.org/officeDocument/2006/relationships/image" Target="../media/image37.png"/></Relationships>
</file>

<file path=ppt/slides/_rels/slide6.xml.rels><?xml version="1.0" encoding="UTF-8" standalone="yes"?>
<Relationships xmlns="http://schemas.openxmlformats.org/package/2006/relationships"><Relationship Id="rId8" Type="http://schemas.openxmlformats.org/officeDocument/2006/relationships/image" Target="../media/image9.gif"/><Relationship Id="rId13" Type="http://schemas.openxmlformats.org/officeDocument/2006/relationships/image" Target="../media/image39.png"/><Relationship Id="rId18" Type="http://schemas.openxmlformats.org/officeDocument/2006/relationships/image" Target="../media/image44.jpeg"/><Relationship Id="rId3" Type="http://schemas.openxmlformats.org/officeDocument/2006/relationships/image" Target="../media/image3.gif"/><Relationship Id="rId21" Type="http://schemas.openxmlformats.org/officeDocument/2006/relationships/image" Target="../media/image47.png"/><Relationship Id="rId7" Type="http://schemas.openxmlformats.org/officeDocument/2006/relationships/image" Target="../media/image8.gif"/><Relationship Id="rId12" Type="http://schemas.openxmlformats.org/officeDocument/2006/relationships/image" Target="../media/image4.gif"/><Relationship Id="rId17" Type="http://schemas.openxmlformats.org/officeDocument/2006/relationships/image" Target="../media/image43.jpeg"/><Relationship Id="rId25" Type="http://schemas.openxmlformats.org/officeDocument/2006/relationships/image" Target="../media/image51.jpeg"/><Relationship Id="rId2" Type="http://schemas.openxmlformats.org/officeDocument/2006/relationships/image" Target="../media/image38.png"/><Relationship Id="rId16" Type="http://schemas.openxmlformats.org/officeDocument/2006/relationships/image" Target="../media/image42.jpeg"/><Relationship Id="rId20" Type="http://schemas.openxmlformats.org/officeDocument/2006/relationships/image" Target="../media/image46.jpeg"/><Relationship Id="rId1" Type="http://schemas.openxmlformats.org/officeDocument/2006/relationships/slideLayout" Target="../slideLayouts/slideLayout1.xml"/><Relationship Id="rId6" Type="http://schemas.openxmlformats.org/officeDocument/2006/relationships/image" Target="../media/image7.gif"/><Relationship Id="rId11" Type="http://schemas.openxmlformats.org/officeDocument/2006/relationships/image" Target="../media/image12.gif"/><Relationship Id="rId24" Type="http://schemas.openxmlformats.org/officeDocument/2006/relationships/image" Target="../media/image50.jpeg"/><Relationship Id="rId5" Type="http://schemas.openxmlformats.org/officeDocument/2006/relationships/image" Target="../media/image14.png"/><Relationship Id="rId15" Type="http://schemas.openxmlformats.org/officeDocument/2006/relationships/image" Target="../media/image41.jpeg"/><Relationship Id="rId23" Type="http://schemas.openxmlformats.org/officeDocument/2006/relationships/image" Target="../media/image49.png"/><Relationship Id="rId10" Type="http://schemas.openxmlformats.org/officeDocument/2006/relationships/image" Target="../media/image11.png"/><Relationship Id="rId19" Type="http://schemas.openxmlformats.org/officeDocument/2006/relationships/image" Target="../media/image45.png"/><Relationship Id="rId4" Type="http://schemas.openxmlformats.org/officeDocument/2006/relationships/image" Target="../media/image5.gif"/><Relationship Id="rId9" Type="http://schemas.openxmlformats.org/officeDocument/2006/relationships/image" Target="../media/image10.gif"/><Relationship Id="rId14" Type="http://schemas.openxmlformats.org/officeDocument/2006/relationships/image" Target="../media/image40.jpeg"/><Relationship Id="rId22" Type="http://schemas.openxmlformats.org/officeDocument/2006/relationships/image" Target="../media/image48.png"/></Relationships>
</file>

<file path=ppt/slides/_rels/slide7.xml.rels><?xml version="1.0" encoding="UTF-8" standalone="yes"?>
<Relationships xmlns="http://schemas.openxmlformats.org/package/2006/relationships"><Relationship Id="rId8" Type="http://schemas.openxmlformats.org/officeDocument/2006/relationships/image" Target="../media/image7.gif"/><Relationship Id="rId13" Type="http://schemas.openxmlformats.org/officeDocument/2006/relationships/image" Target="../media/image9.gif"/><Relationship Id="rId18" Type="http://schemas.openxmlformats.org/officeDocument/2006/relationships/image" Target="../media/image45.png"/><Relationship Id="rId26" Type="http://schemas.openxmlformats.org/officeDocument/2006/relationships/image" Target="../media/image47.png"/><Relationship Id="rId39" Type="http://schemas.openxmlformats.org/officeDocument/2006/relationships/image" Target="../media/image64.png"/><Relationship Id="rId3" Type="http://schemas.openxmlformats.org/officeDocument/2006/relationships/image" Target="../media/image2.gif"/><Relationship Id="rId21" Type="http://schemas.openxmlformats.org/officeDocument/2006/relationships/image" Target="../media/image49.png"/><Relationship Id="rId34" Type="http://schemas.openxmlformats.org/officeDocument/2006/relationships/image" Target="../media/image59.png"/><Relationship Id="rId42" Type="http://schemas.openxmlformats.org/officeDocument/2006/relationships/image" Target="../media/image67.png"/><Relationship Id="rId7" Type="http://schemas.openxmlformats.org/officeDocument/2006/relationships/image" Target="../media/image14.png"/><Relationship Id="rId12" Type="http://schemas.openxmlformats.org/officeDocument/2006/relationships/image" Target="../media/image8.gif"/><Relationship Id="rId17" Type="http://schemas.openxmlformats.org/officeDocument/2006/relationships/image" Target="../media/image44.jpeg"/><Relationship Id="rId25" Type="http://schemas.openxmlformats.org/officeDocument/2006/relationships/image" Target="../media/image41.jpeg"/><Relationship Id="rId33" Type="http://schemas.openxmlformats.org/officeDocument/2006/relationships/image" Target="../media/image58.jpeg"/><Relationship Id="rId38" Type="http://schemas.openxmlformats.org/officeDocument/2006/relationships/image" Target="../media/image63.png"/><Relationship Id="rId2" Type="http://schemas.openxmlformats.org/officeDocument/2006/relationships/image" Target="../media/image52.jpeg"/><Relationship Id="rId16" Type="http://schemas.openxmlformats.org/officeDocument/2006/relationships/image" Target="../media/image43.jpeg"/><Relationship Id="rId20" Type="http://schemas.openxmlformats.org/officeDocument/2006/relationships/image" Target="../media/image39.png"/><Relationship Id="rId29" Type="http://schemas.openxmlformats.org/officeDocument/2006/relationships/image" Target="../media/image54.png"/><Relationship Id="rId41" Type="http://schemas.openxmlformats.org/officeDocument/2006/relationships/image" Target="../media/image66.jpeg"/><Relationship Id="rId1" Type="http://schemas.openxmlformats.org/officeDocument/2006/relationships/slideLayout" Target="../slideLayouts/slideLayout2.xml"/><Relationship Id="rId6" Type="http://schemas.openxmlformats.org/officeDocument/2006/relationships/image" Target="../media/image5.gif"/><Relationship Id="rId11" Type="http://schemas.openxmlformats.org/officeDocument/2006/relationships/image" Target="../media/image12.gif"/><Relationship Id="rId24" Type="http://schemas.openxmlformats.org/officeDocument/2006/relationships/image" Target="../media/image40.jpeg"/><Relationship Id="rId32" Type="http://schemas.openxmlformats.org/officeDocument/2006/relationships/image" Target="../media/image57.jpeg"/><Relationship Id="rId37" Type="http://schemas.openxmlformats.org/officeDocument/2006/relationships/image" Target="../media/image62.png"/><Relationship Id="rId40" Type="http://schemas.openxmlformats.org/officeDocument/2006/relationships/image" Target="../media/image65.png"/><Relationship Id="rId5" Type="http://schemas.openxmlformats.org/officeDocument/2006/relationships/image" Target="../media/image4.gif"/><Relationship Id="rId15" Type="http://schemas.openxmlformats.org/officeDocument/2006/relationships/image" Target="../media/image42.jpeg"/><Relationship Id="rId23" Type="http://schemas.openxmlformats.org/officeDocument/2006/relationships/image" Target="../media/image48.png"/><Relationship Id="rId28" Type="http://schemas.openxmlformats.org/officeDocument/2006/relationships/image" Target="../media/image53.png"/><Relationship Id="rId36" Type="http://schemas.openxmlformats.org/officeDocument/2006/relationships/image" Target="../media/image61.png"/><Relationship Id="rId10" Type="http://schemas.openxmlformats.org/officeDocument/2006/relationships/image" Target="../media/image11.png"/><Relationship Id="rId19" Type="http://schemas.openxmlformats.org/officeDocument/2006/relationships/image" Target="../media/image46.jpeg"/><Relationship Id="rId31" Type="http://schemas.openxmlformats.org/officeDocument/2006/relationships/image" Target="../media/image56.png"/><Relationship Id="rId4" Type="http://schemas.openxmlformats.org/officeDocument/2006/relationships/image" Target="../media/image3.gif"/><Relationship Id="rId9" Type="http://schemas.openxmlformats.org/officeDocument/2006/relationships/image" Target="../media/image10.gif"/><Relationship Id="rId14" Type="http://schemas.openxmlformats.org/officeDocument/2006/relationships/image" Target="../media/image38.png"/><Relationship Id="rId22" Type="http://schemas.openxmlformats.org/officeDocument/2006/relationships/image" Target="../media/image50.jpeg"/><Relationship Id="rId27" Type="http://schemas.openxmlformats.org/officeDocument/2006/relationships/image" Target="../media/image51.jpeg"/><Relationship Id="rId30" Type="http://schemas.openxmlformats.org/officeDocument/2006/relationships/image" Target="../media/image55.png"/><Relationship Id="rId35" Type="http://schemas.openxmlformats.org/officeDocument/2006/relationships/image" Target="../media/image60.jpeg"/><Relationship Id="rId43" Type="http://schemas.openxmlformats.org/officeDocument/2006/relationships/image" Target="../media/image68.png"/></Relationships>
</file>

<file path=ppt/slides/_rels/slide8.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image" Target="../media/image5.gif"/><Relationship Id="rId7" Type="http://schemas.openxmlformats.org/officeDocument/2006/relationships/image" Target="../media/image2.gif"/><Relationship Id="rId2" Type="http://schemas.openxmlformats.org/officeDocument/2006/relationships/image" Target="../media/image3.gif"/><Relationship Id="rId1" Type="http://schemas.openxmlformats.org/officeDocument/2006/relationships/slideLayout" Target="../slideLayouts/slideLayout1.xml"/><Relationship Id="rId6" Type="http://schemas.openxmlformats.org/officeDocument/2006/relationships/image" Target="../media/image69.png"/><Relationship Id="rId11" Type="http://schemas.openxmlformats.org/officeDocument/2006/relationships/image" Target="../media/image12.gif"/><Relationship Id="rId5" Type="http://schemas.openxmlformats.org/officeDocument/2006/relationships/image" Target="../media/image10.gif"/><Relationship Id="rId10" Type="http://schemas.openxmlformats.org/officeDocument/2006/relationships/image" Target="../media/image9.gif"/><Relationship Id="rId4" Type="http://schemas.openxmlformats.org/officeDocument/2006/relationships/image" Target="../media/image7.gif"/><Relationship Id="rId9" Type="http://schemas.openxmlformats.org/officeDocument/2006/relationships/image" Target="../media/image8.gif"/></Relationships>
</file>

<file path=ppt/slides/_rels/slide9.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2.gif"/><Relationship Id="rId7" Type="http://schemas.openxmlformats.org/officeDocument/2006/relationships/image" Target="../media/image8.gif"/><Relationship Id="rId12" Type="http://schemas.openxmlformats.org/officeDocument/2006/relationships/image" Target="../media/image70.gif"/><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gif"/><Relationship Id="rId11" Type="http://schemas.openxmlformats.org/officeDocument/2006/relationships/image" Target="../media/image7.gif"/><Relationship Id="rId5" Type="http://schemas.openxmlformats.org/officeDocument/2006/relationships/image" Target="../media/image4.gif"/><Relationship Id="rId10" Type="http://schemas.openxmlformats.org/officeDocument/2006/relationships/image" Target="../media/image12.gif"/><Relationship Id="rId4" Type="http://schemas.openxmlformats.org/officeDocument/2006/relationships/image" Target="../media/image3.gif"/><Relationship Id="rId9"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NEXT GENERATION NETWORK</a:t>
            </a:r>
            <a:endParaRPr lang="en-GB" dirty="0"/>
          </a:p>
        </p:txBody>
      </p:sp>
      <p:sp>
        <p:nvSpPr>
          <p:cNvPr id="3" name="Subtitle 2"/>
          <p:cNvSpPr>
            <a:spLocks noGrp="1"/>
          </p:cNvSpPr>
          <p:nvPr>
            <p:ph type="subTitle" idx="1"/>
          </p:nvPr>
        </p:nvSpPr>
        <p:spPr/>
        <p:txBody>
          <a:bodyPr/>
          <a:lstStyle/>
          <a:p>
            <a:r>
              <a:rPr lang="en-GB" dirty="0" smtClean="0"/>
              <a:t>CIS  SABARAGAMUWA</a:t>
            </a:r>
          </a:p>
          <a:p>
            <a:r>
              <a:rPr lang="en-GB" dirty="0" smtClean="0"/>
              <a:t>2011 AUGUST</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0" name="Oval 72" descr="Shingle"/>
          <p:cNvSpPr>
            <a:spLocks noChangeArrowheads="1"/>
          </p:cNvSpPr>
          <p:nvPr/>
        </p:nvSpPr>
        <p:spPr bwMode="auto">
          <a:xfrm>
            <a:off x="2555875" y="2736850"/>
            <a:ext cx="4103688" cy="4076700"/>
          </a:xfrm>
          <a:prstGeom prst="ellipse">
            <a:avLst/>
          </a:prstGeom>
          <a:pattFill prst="shingle">
            <a:fgClr>
              <a:srgbClr val="FFCCFF"/>
            </a:fgClr>
            <a:bgClr>
              <a:schemeClr val="bg1"/>
            </a:bgClr>
          </a:pattFill>
          <a:ln w="9525">
            <a:solidFill>
              <a:srgbClr val="FF99CC"/>
            </a:solidFill>
            <a:round/>
            <a:headEnd/>
            <a:tailEnd/>
          </a:ln>
        </p:spPr>
        <p:txBody>
          <a:bodyPr wrap="none" anchor="ctr"/>
          <a:lstStyle/>
          <a:p>
            <a:endParaRPr lang="en-GB"/>
          </a:p>
        </p:txBody>
      </p:sp>
      <p:sp>
        <p:nvSpPr>
          <p:cNvPr id="2119" name="Oval 71" descr="Dotted grid"/>
          <p:cNvSpPr>
            <a:spLocks noChangeArrowheads="1"/>
          </p:cNvSpPr>
          <p:nvPr/>
        </p:nvSpPr>
        <p:spPr bwMode="auto">
          <a:xfrm>
            <a:off x="6551613" y="4221163"/>
            <a:ext cx="2592387" cy="2636837"/>
          </a:xfrm>
          <a:prstGeom prst="ellipse">
            <a:avLst/>
          </a:prstGeom>
          <a:pattFill prst="dotGrid">
            <a:fgClr>
              <a:srgbClr val="99CC00"/>
            </a:fgClr>
            <a:bgClr>
              <a:schemeClr val="bg1"/>
            </a:bgClr>
          </a:pattFill>
          <a:ln w="9525">
            <a:solidFill>
              <a:srgbClr val="99CC00"/>
            </a:solidFill>
            <a:round/>
            <a:headEnd/>
            <a:tailEnd/>
          </a:ln>
        </p:spPr>
        <p:txBody>
          <a:bodyPr wrap="none" anchor="ctr"/>
          <a:lstStyle/>
          <a:p>
            <a:endParaRPr lang="en-GB"/>
          </a:p>
        </p:txBody>
      </p:sp>
      <p:sp>
        <p:nvSpPr>
          <p:cNvPr id="2123" name="Oval 75"/>
          <p:cNvSpPr>
            <a:spLocks noChangeArrowheads="1"/>
          </p:cNvSpPr>
          <p:nvPr/>
        </p:nvSpPr>
        <p:spPr bwMode="auto">
          <a:xfrm>
            <a:off x="0" y="2997200"/>
            <a:ext cx="2592388" cy="3860800"/>
          </a:xfrm>
          <a:prstGeom prst="ellipse">
            <a:avLst/>
          </a:prstGeom>
          <a:pattFill prst="diagBrick">
            <a:fgClr>
              <a:schemeClr val="accent1"/>
            </a:fgClr>
            <a:bgClr>
              <a:schemeClr val="bg1"/>
            </a:bgClr>
          </a:pattFill>
          <a:ln w="9525">
            <a:solidFill>
              <a:srgbClr val="33CCCC"/>
            </a:solidFill>
            <a:round/>
            <a:headEnd/>
            <a:tailEnd/>
          </a:ln>
        </p:spPr>
        <p:txBody>
          <a:bodyPr wrap="none" anchor="ctr"/>
          <a:lstStyle/>
          <a:p>
            <a:endParaRPr lang="en-GB"/>
          </a:p>
        </p:txBody>
      </p:sp>
      <p:pic>
        <p:nvPicPr>
          <p:cNvPr id="2078" name="Picture 30" descr="email"/>
          <p:cNvPicPr>
            <a:picLocks noChangeAspect="1" noChangeArrowheads="1" noCrop="1"/>
          </p:cNvPicPr>
          <p:nvPr/>
        </p:nvPicPr>
        <p:blipFill>
          <a:blip r:embed="rId3" cstate="print"/>
          <a:srcRect/>
          <a:stretch>
            <a:fillRect/>
          </a:stretch>
        </p:blipFill>
        <p:spPr bwMode="auto">
          <a:xfrm>
            <a:off x="7666038" y="2058988"/>
            <a:ext cx="1370012" cy="1370012"/>
          </a:xfrm>
          <a:prstGeom prst="rect">
            <a:avLst/>
          </a:prstGeom>
          <a:noFill/>
          <a:ln w="9525">
            <a:noFill/>
            <a:miter lim="800000"/>
            <a:headEnd/>
            <a:tailEnd/>
          </a:ln>
        </p:spPr>
      </p:pic>
      <p:pic>
        <p:nvPicPr>
          <p:cNvPr id="2069" name="Picture 21" descr="free tv"/>
          <p:cNvPicPr>
            <a:picLocks noChangeAspect="1" noChangeArrowheads="1" noCrop="1"/>
          </p:cNvPicPr>
          <p:nvPr/>
        </p:nvPicPr>
        <p:blipFill>
          <a:blip r:embed="rId4" cstate="print"/>
          <a:srcRect/>
          <a:stretch>
            <a:fillRect/>
          </a:stretch>
        </p:blipFill>
        <p:spPr bwMode="auto">
          <a:xfrm>
            <a:off x="2484438" y="1844675"/>
            <a:ext cx="1439862" cy="1439863"/>
          </a:xfrm>
          <a:prstGeom prst="rect">
            <a:avLst/>
          </a:prstGeom>
          <a:noFill/>
          <a:ln w="9525">
            <a:noFill/>
            <a:miter lim="800000"/>
            <a:headEnd/>
            <a:tailEnd/>
          </a:ln>
        </p:spPr>
      </p:pic>
      <p:pic>
        <p:nvPicPr>
          <p:cNvPr id="2066" name="Picture 18" descr="4951211"/>
          <p:cNvPicPr>
            <a:picLocks noChangeAspect="1" noChangeArrowheads="1" noCrop="1"/>
          </p:cNvPicPr>
          <p:nvPr/>
        </p:nvPicPr>
        <p:blipFill>
          <a:blip r:embed="rId5" cstate="print"/>
          <a:srcRect/>
          <a:stretch>
            <a:fillRect/>
          </a:stretch>
        </p:blipFill>
        <p:spPr bwMode="auto">
          <a:xfrm>
            <a:off x="1908175" y="1797050"/>
            <a:ext cx="857250" cy="857250"/>
          </a:xfrm>
          <a:prstGeom prst="rect">
            <a:avLst/>
          </a:prstGeom>
          <a:noFill/>
          <a:ln w="9525">
            <a:noFill/>
            <a:miter lim="800000"/>
            <a:headEnd/>
            <a:tailEnd/>
          </a:ln>
        </p:spPr>
      </p:pic>
      <p:pic>
        <p:nvPicPr>
          <p:cNvPr id="2052" name="Picture 4" descr="MC910217021[2]"/>
          <p:cNvPicPr>
            <a:picLocks noChangeAspect="1" noChangeArrowheads="1"/>
          </p:cNvPicPr>
          <p:nvPr/>
        </p:nvPicPr>
        <p:blipFill>
          <a:blip r:embed="rId6" cstate="print"/>
          <a:srcRect/>
          <a:stretch>
            <a:fillRect/>
          </a:stretch>
        </p:blipFill>
        <p:spPr bwMode="auto">
          <a:xfrm>
            <a:off x="3443288" y="4437063"/>
            <a:ext cx="1992312" cy="2089150"/>
          </a:xfrm>
          <a:prstGeom prst="rect">
            <a:avLst/>
          </a:prstGeom>
          <a:noFill/>
          <a:ln w="9525">
            <a:noFill/>
            <a:miter lim="800000"/>
            <a:headEnd/>
            <a:tailEnd/>
          </a:ln>
        </p:spPr>
      </p:pic>
      <p:sp>
        <p:nvSpPr>
          <p:cNvPr id="2057" name="Rectangle 5"/>
          <p:cNvSpPr>
            <a:spLocks noGrp="1" noChangeArrowheads="1"/>
          </p:cNvSpPr>
          <p:nvPr>
            <p:ph type="ctrTitle"/>
          </p:nvPr>
        </p:nvSpPr>
        <p:spPr>
          <a:xfrm>
            <a:off x="323850" y="-26988"/>
            <a:ext cx="8569325" cy="749301"/>
          </a:xfrm>
          <a:noFill/>
        </p:spPr>
        <p:txBody>
          <a:bodyPr/>
          <a:lstStyle/>
          <a:p>
            <a:pPr eaLnBrk="1" hangingPunct="1"/>
            <a:r>
              <a:rPr lang="en-GB" sz="3200" smtClean="0">
                <a:solidFill>
                  <a:srgbClr val="0099FF"/>
                </a:solidFill>
                <a:latin typeface="Times New Roman" pitchFamily="18" charset="0"/>
              </a:rPr>
              <a:t>A house got 3 different Communication Types</a:t>
            </a:r>
            <a:endParaRPr lang="en-US" sz="3200" smtClean="0">
              <a:solidFill>
                <a:srgbClr val="0099FF"/>
              </a:solidFill>
              <a:latin typeface="Times New Roman" pitchFamily="18" charset="0"/>
            </a:endParaRPr>
          </a:p>
        </p:txBody>
      </p:sp>
      <p:sp>
        <p:nvSpPr>
          <p:cNvPr id="2054" name="Rectangle 6"/>
          <p:cNvSpPr>
            <a:spLocks noChangeArrowheads="1"/>
          </p:cNvSpPr>
          <p:nvPr/>
        </p:nvSpPr>
        <p:spPr bwMode="auto">
          <a:xfrm>
            <a:off x="1185863" y="449263"/>
            <a:ext cx="1152525" cy="749300"/>
          </a:xfrm>
          <a:prstGeom prst="rect">
            <a:avLst/>
          </a:prstGeom>
          <a:noFill/>
          <a:ln w="9525">
            <a:noFill/>
            <a:miter lim="800000"/>
            <a:headEnd/>
            <a:tailEnd/>
          </a:ln>
        </p:spPr>
        <p:txBody>
          <a:bodyPr anchor="ctr"/>
          <a:lstStyle/>
          <a:p>
            <a:pPr algn="ctr"/>
            <a:r>
              <a:rPr lang="en-GB" sz="2800" b="1">
                <a:solidFill>
                  <a:srgbClr val="FF6699"/>
                </a:solidFill>
                <a:latin typeface="Times New Roman" pitchFamily="18" charset="0"/>
              </a:rPr>
              <a:t>Voice</a:t>
            </a:r>
            <a:endParaRPr lang="en-US" sz="2800" b="1">
              <a:solidFill>
                <a:srgbClr val="FF6699"/>
              </a:solidFill>
              <a:latin typeface="Times New Roman" pitchFamily="18" charset="0"/>
            </a:endParaRPr>
          </a:p>
        </p:txBody>
      </p:sp>
      <p:sp>
        <p:nvSpPr>
          <p:cNvPr id="2055" name="Rectangle 7"/>
          <p:cNvSpPr>
            <a:spLocks noChangeArrowheads="1"/>
          </p:cNvSpPr>
          <p:nvPr/>
        </p:nvSpPr>
        <p:spPr bwMode="auto">
          <a:xfrm>
            <a:off x="4138613" y="404813"/>
            <a:ext cx="1152525" cy="749300"/>
          </a:xfrm>
          <a:prstGeom prst="rect">
            <a:avLst/>
          </a:prstGeom>
          <a:noFill/>
          <a:ln w="9525">
            <a:noFill/>
            <a:miter lim="800000"/>
            <a:headEnd/>
            <a:tailEnd/>
          </a:ln>
        </p:spPr>
        <p:txBody>
          <a:bodyPr anchor="ctr"/>
          <a:lstStyle/>
          <a:p>
            <a:pPr algn="ctr"/>
            <a:r>
              <a:rPr lang="en-GB" sz="2800" b="1">
                <a:solidFill>
                  <a:srgbClr val="FF6699"/>
                </a:solidFill>
                <a:latin typeface="Times New Roman" pitchFamily="18" charset="0"/>
              </a:rPr>
              <a:t>Video</a:t>
            </a:r>
            <a:endParaRPr lang="en-US" sz="2800" b="1">
              <a:solidFill>
                <a:srgbClr val="FF6699"/>
              </a:solidFill>
              <a:latin typeface="Times New Roman" pitchFamily="18" charset="0"/>
            </a:endParaRPr>
          </a:p>
        </p:txBody>
      </p:sp>
      <p:sp>
        <p:nvSpPr>
          <p:cNvPr id="2056" name="Rectangle 8"/>
          <p:cNvSpPr>
            <a:spLocks noChangeArrowheads="1"/>
          </p:cNvSpPr>
          <p:nvPr/>
        </p:nvSpPr>
        <p:spPr bwMode="auto">
          <a:xfrm>
            <a:off x="7019925" y="404813"/>
            <a:ext cx="1152525" cy="749300"/>
          </a:xfrm>
          <a:prstGeom prst="rect">
            <a:avLst/>
          </a:prstGeom>
          <a:noFill/>
          <a:ln w="9525">
            <a:noFill/>
            <a:miter lim="800000"/>
            <a:headEnd/>
            <a:tailEnd/>
          </a:ln>
        </p:spPr>
        <p:txBody>
          <a:bodyPr anchor="ctr"/>
          <a:lstStyle/>
          <a:p>
            <a:pPr algn="ctr"/>
            <a:r>
              <a:rPr lang="en-GB" sz="2800" b="1">
                <a:solidFill>
                  <a:srgbClr val="FF6699"/>
                </a:solidFill>
                <a:latin typeface="Times New Roman" pitchFamily="18" charset="0"/>
              </a:rPr>
              <a:t>Data</a:t>
            </a:r>
            <a:endParaRPr lang="en-US" sz="2800" b="1">
              <a:solidFill>
                <a:srgbClr val="FF6699"/>
              </a:solidFill>
              <a:latin typeface="Times New Roman" pitchFamily="18" charset="0"/>
            </a:endParaRPr>
          </a:p>
        </p:txBody>
      </p:sp>
      <p:pic>
        <p:nvPicPr>
          <p:cNvPr id="2062" name="Picture 14" descr="TelephoneRingingAnimated"/>
          <p:cNvPicPr>
            <a:picLocks noChangeAspect="1" noChangeArrowheads="1" noCrop="1"/>
          </p:cNvPicPr>
          <p:nvPr/>
        </p:nvPicPr>
        <p:blipFill>
          <a:blip r:embed="rId7" cstate="print"/>
          <a:srcRect/>
          <a:stretch>
            <a:fillRect/>
          </a:stretch>
        </p:blipFill>
        <p:spPr bwMode="auto">
          <a:xfrm>
            <a:off x="395288" y="1412875"/>
            <a:ext cx="1295400" cy="863600"/>
          </a:xfrm>
          <a:prstGeom prst="rect">
            <a:avLst/>
          </a:prstGeom>
          <a:noFill/>
          <a:ln w="9525">
            <a:noFill/>
            <a:miter lim="800000"/>
            <a:headEnd/>
            <a:tailEnd/>
          </a:ln>
        </p:spPr>
      </p:pic>
      <p:sp>
        <p:nvSpPr>
          <p:cNvPr id="2063" name="Text Box 15"/>
          <p:cNvSpPr txBox="1">
            <a:spLocks noChangeArrowheads="1"/>
          </p:cNvSpPr>
          <p:nvPr/>
        </p:nvSpPr>
        <p:spPr bwMode="auto">
          <a:xfrm>
            <a:off x="107950" y="2276475"/>
            <a:ext cx="1944688" cy="336550"/>
          </a:xfrm>
          <a:prstGeom prst="rect">
            <a:avLst/>
          </a:prstGeom>
          <a:noFill/>
          <a:ln w="9525">
            <a:noFill/>
            <a:miter lim="800000"/>
            <a:headEnd/>
            <a:tailEnd/>
          </a:ln>
        </p:spPr>
        <p:txBody>
          <a:bodyPr>
            <a:spAutoFit/>
          </a:bodyPr>
          <a:lstStyle/>
          <a:p>
            <a:pPr algn="ctr">
              <a:spcBef>
                <a:spcPct val="50000"/>
              </a:spcBef>
            </a:pPr>
            <a:r>
              <a:rPr lang="en-GB" sz="1600" b="1">
                <a:latin typeface="Times New Roman" pitchFamily="18" charset="0"/>
              </a:rPr>
              <a:t>Land Phone</a:t>
            </a:r>
            <a:endParaRPr lang="en-US" sz="1600" b="1">
              <a:latin typeface="Times New Roman" pitchFamily="18" charset="0"/>
            </a:endParaRPr>
          </a:p>
        </p:txBody>
      </p:sp>
      <p:sp>
        <p:nvSpPr>
          <p:cNvPr id="2067" name="Text Box 19"/>
          <p:cNvSpPr txBox="1">
            <a:spLocks noChangeArrowheads="1"/>
          </p:cNvSpPr>
          <p:nvPr/>
        </p:nvSpPr>
        <p:spPr bwMode="auto">
          <a:xfrm>
            <a:off x="2268538" y="2444750"/>
            <a:ext cx="863600" cy="336550"/>
          </a:xfrm>
          <a:prstGeom prst="rect">
            <a:avLst/>
          </a:prstGeom>
          <a:noFill/>
          <a:ln w="9525">
            <a:noFill/>
            <a:miter lim="800000"/>
            <a:headEnd/>
            <a:tailEnd/>
          </a:ln>
        </p:spPr>
        <p:txBody>
          <a:bodyPr>
            <a:spAutoFit/>
          </a:bodyPr>
          <a:lstStyle/>
          <a:p>
            <a:pPr>
              <a:spcBef>
                <a:spcPct val="50000"/>
              </a:spcBef>
            </a:pPr>
            <a:r>
              <a:rPr lang="en-GB" sz="1600" b="1">
                <a:latin typeface="Times New Roman" pitchFamily="18" charset="0"/>
              </a:rPr>
              <a:t>Mobile</a:t>
            </a:r>
            <a:endParaRPr lang="en-US" sz="1600" b="1">
              <a:latin typeface="Times New Roman" pitchFamily="18" charset="0"/>
            </a:endParaRPr>
          </a:p>
        </p:txBody>
      </p:sp>
      <p:sp>
        <p:nvSpPr>
          <p:cNvPr id="2070" name="Text Box 22"/>
          <p:cNvSpPr txBox="1">
            <a:spLocks noChangeArrowheads="1"/>
          </p:cNvSpPr>
          <p:nvPr/>
        </p:nvSpPr>
        <p:spPr bwMode="auto">
          <a:xfrm>
            <a:off x="2411413" y="2995613"/>
            <a:ext cx="1873250" cy="336550"/>
          </a:xfrm>
          <a:prstGeom prst="rect">
            <a:avLst/>
          </a:prstGeom>
          <a:noFill/>
          <a:ln w="9525">
            <a:noFill/>
            <a:miter lim="800000"/>
            <a:headEnd/>
            <a:tailEnd/>
          </a:ln>
        </p:spPr>
        <p:txBody>
          <a:bodyPr>
            <a:spAutoFit/>
          </a:bodyPr>
          <a:lstStyle/>
          <a:p>
            <a:pPr>
              <a:spcBef>
                <a:spcPct val="50000"/>
              </a:spcBef>
            </a:pPr>
            <a:r>
              <a:rPr lang="en-GB" sz="1600" b="1">
                <a:latin typeface="Times New Roman" pitchFamily="18" charset="0"/>
              </a:rPr>
              <a:t>Free TV (Antenna)</a:t>
            </a:r>
            <a:endParaRPr lang="en-US" sz="1600" b="1">
              <a:latin typeface="Times New Roman" pitchFamily="18" charset="0"/>
            </a:endParaRPr>
          </a:p>
        </p:txBody>
      </p:sp>
      <p:pic>
        <p:nvPicPr>
          <p:cNvPr id="2071" name="Picture 23" descr="cable tv"/>
          <p:cNvPicPr>
            <a:picLocks noChangeAspect="1" noChangeArrowheads="1" noCrop="1"/>
          </p:cNvPicPr>
          <p:nvPr/>
        </p:nvPicPr>
        <p:blipFill>
          <a:blip r:embed="rId8" cstate="print"/>
          <a:srcRect/>
          <a:stretch>
            <a:fillRect/>
          </a:stretch>
        </p:blipFill>
        <p:spPr bwMode="auto">
          <a:xfrm>
            <a:off x="4211638" y="2133600"/>
            <a:ext cx="1223962" cy="1223963"/>
          </a:xfrm>
          <a:prstGeom prst="rect">
            <a:avLst/>
          </a:prstGeom>
          <a:noFill/>
          <a:ln w="9525">
            <a:noFill/>
            <a:miter lim="800000"/>
            <a:headEnd/>
            <a:tailEnd/>
          </a:ln>
        </p:spPr>
      </p:pic>
      <p:sp>
        <p:nvSpPr>
          <p:cNvPr id="2072" name="Text Box 24"/>
          <p:cNvSpPr txBox="1">
            <a:spLocks noChangeArrowheads="1"/>
          </p:cNvSpPr>
          <p:nvPr/>
        </p:nvSpPr>
        <p:spPr bwMode="auto">
          <a:xfrm>
            <a:off x="4283075" y="3357563"/>
            <a:ext cx="1081088" cy="336550"/>
          </a:xfrm>
          <a:prstGeom prst="rect">
            <a:avLst/>
          </a:prstGeom>
          <a:noFill/>
          <a:ln w="9525">
            <a:noFill/>
            <a:miter lim="800000"/>
            <a:headEnd/>
            <a:tailEnd/>
          </a:ln>
        </p:spPr>
        <p:txBody>
          <a:bodyPr>
            <a:spAutoFit/>
          </a:bodyPr>
          <a:lstStyle/>
          <a:p>
            <a:pPr algn="ctr">
              <a:spcBef>
                <a:spcPct val="50000"/>
              </a:spcBef>
            </a:pPr>
            <a:r>
              <a:rPr lang="en-GB" sz="1600" b="1">
                <a:latin typeface="Times New Roman" pitchFamily="18" charset="0"/>
              </a:rPr>
              <a:t>Cable TV</a:t>
            </a:r>
            <a:endParaRPr lang="en-US" sz="1600" b="1">
              <a:latin typeface="Times New Roman" pitchFamily="18" charset="0"/>
            </a:endParaRPr>
          </a:p>
        </p:txBody>
      </p:sp>
      <p:pic>
        <p:nvPicPr>
          <p:cNvPr id="2073" name="Picture 25" descr="satelite"/>
          <p:cNvPicPr>
            <a:picLocks noChangeAspect="1" noChangeArrowheads="1" noCrop="1"/>
          </p:cNvPicPr>
          <p:nvPr/>
        </p:nvPicPr>
        <p:blipFill>
          <a:blip r:embed="rId9" cstate="print"/>
          <a:srcRect/>
          <a:stretch>
            <a:fillRect/>
          </a:stretch>
        </p:blipFill>
        <p:spPr bwMode="auto">
          <a:xfrm>
            <a:off x="5651500" y="1700213"/>
            <a:ext cx="1257300" cy="1257300"/>
          </a:xfrm>
          <a:prstGeom prst="rect">
            <a:avLst/>
          </a:prstGeom>
          <a:noFill/>
          <a:ln w="9525">
            <a:noFill/>
            <a:miter lim="800000"/>
            <a:headEnd/>
            <a:tailEnd/>
          </a:ln>
        </p:spPr>
      </p:pic>
      <p:sp>
        <p:nvSpPr>
          <p:cNvPr id="2074" name="Text Box 26"/>
          <p:cNvSpPr txBox="1">
            <a:spLocks noChangeArrowheads="1"/>
          </p:cNvSpPr>
          <p:nvPr/>
        </p:nvSpPr>
        <p:spPr bwMode="auto">
          <a:xfrm>
            <a:off x="5940425" y="2924175"/>
            <a:ext cx="1295400" cy="336550"/>
          </a:xfrm>
          <a:prstGeom prst="rect">
            <a:avLst/>
          </a:prstGeom>
          <a:noFill/>
          <a:ln w="9525">
            <a:noFill/>
            <a:miter lim="800000"/>
            <a:headEnd/>
            <a:tailEnd/>
          </a:ln>
        </p:spPr>
        <p:txBody>
          <a:bodyPr>
            <a:spAutoFit/>
          </a:bodyPr>
          <a:lstStyle/>
          <a:p>
            <a:pPr algn="ctr">
              <a:spcBef>
                <a:spcPct val="50000"/>
              </a:spcBef>
            </a:pPr>
            <a:r>
              <a:rPr lang="en-GB" sz="1600" b="1">
                <a:latin typeface="Times New Roman" pitchFamily="18" charset="0"/>
              </a:rPr>
              <a:t>Satellite TV</a:t>
            </a:r>
            <a:endParaRPr lang="en-US" sz="1600" b="1">
              <a:latin typeface="Times New Roman" pitchFamily="18" charset="0"/>
            </a:endParaRPr>
          </a:p>
        </p:txBody>
      </p:sp>
      <p:pic>
        <p:nvPicPr>
          <p:cNvPr id="2076" name="Picture 28" descr="internet"/>
          <p:cNvPicPr>
            <a:picLocks noChangeAspect="1" noChangeArrowheads="1" noCrop="1"/>
          </p:cNvPicPr>
          <p:nvPr/>
        </p:nvPicPr>
        <p:blipFill>
          <a:blip r:embed="rId10" cstate="print"/>
          <a:srcRect/>
          <a:stretch>
            <a:fillRect/>
          </a:stretch>
        </p:blipFill>
        <p:spPr bwMode="auto">
          <a:xfrm>
            <a:off x="5938838" y="1341438"/>
            <a:ext cx="1225550" cy="1225550"/>
          </a:xfrm>
          <a:prstGeom prst="rect">
            <a:avLst/>
          </a:prstGeom>
          <a:noFill/>
          <a:ln w="9525">
            <a:noFill/>
            <a:miter lim="800000"/>
            <a:headEnd/>
            <a:tailEnd/>
          </a:ln>
        </p:spPr>
      </p:pic>
      <p:sp>
        <p:nvSpPr>
          <p:cNvPr id="2077" name="Text Box 29"/>
          <p:cNvSpPr txBox="1">
            <a:spLocks noChangeArrowheads="1"/>
          </p:cNvSpPr>
          <p:nvPr/>
        </p:nvSpPr>
        <p:spPr bwMode="auto">
          <a:xfrm>
            <a:off x="6154738" y="2303463"/>
            <a:ext cx="2089150" cy="336550"/>
          </a:xfrm>
          <a:prstGeom prst="rect">
            <a:avLst/>
          </a:prstGeom>
          <a:noFill/>
          <a:ln w="9525">
            <a:noFill/>
            <a:miter lim="800000"/>
            <a:headEnd/>
            <a:tailEnd/>
          </a:ln>
        </p:spPr>
        <p:txBody>
          <a:bodyPr>
            <a:spAutoFit/>
          </a:bodyPr>
          <a:lstStyle/>
          <a:p>
            <a:pPr algn="ctr">
              <a:spcBef>
                <a:spcPct val="50000"/>
              </a:spcBef>
            </a:pPr>
            <a:r>
              <a:rPr lang="en-GB" sz="1600" b="1">
                <a:latin typeface="Times New Roman" pitchFamily="18" charset="0"/>
              </a:rPr>
              <a:t>Internet</a:t>
            </a:r>
            <a:endParaRPr lang="en-US" sz="1600" b="1">
              <a:latin typeface="Times New Roman" pitchFamily="18" charset="0"/>
            </a:endParaRPr>
          </a:p>
        </p:txBody>
      </p:sp>
      <p:sp>
        <p:nvSpPr>
          <p:cNvPr id="2079" name="Text Box 31"/>
          <p:cNvSpPr txBox="1">
            <a:spLocks noChangeArrowheads="1"/>
          </p:cNvSpPr>
          <p:nvPr/>
        </p:nvSpPr>
        <p:spPr bwMode="auto">
          <a:xfrm>
            <a:off x="7702550" y="3355975"/>
            <a:ext cx="1333500" cy="336550"/>
          </a:xfrm>
          <a:prstGeom prst="rect">
            <a:avLst/>
          </a:prstGeom>
          <a:noFill/>
          <a:ln w="9525">
            <a:noFill/>
            <a:miter lim="800000"/>
            <a:headEnd/>
            <a:tailEnd/>
          </a:ln>
        </p:spPr>
        <p:txBody>
          <a:bodyPr>
            <a:spAutoFit/>
          </a:bodyPr>
          <a:lstStyle/>
          <a:p>
            <a:pPr algn="ctr">
              <a:spcBef>
                <a:spcPct val="50000"/>
              </a:spcBef>
            </a:pPr>
            <a:r>
              <a:rPr lang="en-GB" sz="1600" b="1">
                <a:latin typeface="Times New Roman" pitchFamily="18" charset="0"/>
              </a:rPr>
              <a:t>E-mail</a:t>
            </a:r>
            <a:endParaRPr lang="en-US" sz="1600" b="1">
              <a:latin typeface="Times New Roman" pitchFamily="18" charset="0"/>
            </a:endParaRPr>
          </a:p>
        </p:txBody>
      </p:sp>
      <p:sp>
        <p:nvSpPr>
          <p:cNvPr id="2081" name="Line 33"/>
          <p:cNvSpPr>
            <a:spLocks noChangeShapeType="1"/>
          </p:cNvSpPr>
          <p:nvPr/>
        </p:nvSpPr>
        <p:spPr bwMode="auto">
          <a:xfrm>
            <a:off x="3419475" y="4005263"/>
            <a:ext cx="720725" cy="431800"/>
          </a:xfrm>
          <a:prstGeom prst="line">
            <a:avLst/>
          </a:prstGeom>
          <a:noFill/>
          <a:ln w="12700">
            <a:solidFill>
              <a:srgbClr val="993366"/>
            </a:solidFill>
            <a:round/>
            <a:headEnd type="triangle" w="med" len="med"/>
            <a:tailEnd type="triangle" w="med" len="med"/>
          </a:ln>
        </p:spPr>
        <p:txBody>
          <a:bodyPr/>
          <a:lstStyle/>
          <a:p>
            <a:endParaRPr lang="en-GB"/>
          </a:p>
        </p:txBody>
      </p:sp>
      <p:sp>
        <p:nvSpPr>
          <p:cNvPr id="2082" name="Line 34"/>
          <p:cNvSpPr>
            <a:spLocks noChangeShapeType="1"/>
          </p:cNvSpPr>
          <p:nvPr/>
        </p:nvSpPr>
        <p:spPr bwMode="auto">
          <a:xfrm>
            <a:off x="2195513" y="4724400"/>
            <a:ext cx="1296987" cy="360363"/>
          </a:xfrm>
          <a:prstGeom prst="line">
            <a:avLst/>
          </a:prstGeom>
          <a:noFill/>
          <a:ln w="12700">
            <a:solidFill>
              <a:srgbClr val="993366"/>
            </a:solidFill>
            <a:round/>
            <a:headEnd type="triangle" w="med" len="med"/>
            <a:tailEnd type="triangle" w="med" len="med"/>
          </a:ln>
        </p:spPr>
        <p:txBody>
          <a:bodyPr/>
          <a:lstStyle/>
          <a:p>
            <a:endParaRPr lang="en-GB"/>
          </a:p>
        </p:txBody>
      </p:sp>
      <p:sp>
        <p:nvSpPr>
          <p:cNvPr id="2083" name="Line 35"/>
          <p:cNvSpPr>
            <a:spLocks noChangeShapeType="1"/>
          </p:cNvSpPr>
          <p:nvPr/>
        </p:nvSpPr>
        <p:spPr bwMode="auto">
          <a:xfrm flipV="1">
            <a:off x="4572000" y="3860800"/>
            <a:ext cx="144463" cy="576263"/>
          </a:xfrm>
          <a:prstGeom prst="line">
            <a:avLst/>
          </a:prstGeom>
          <a:noFill/>
          <a:ln w="12700">
            <a:solidFill>
              <a:srgbClr val="993366"/>
            </a:solidFill>
            <a:round/>
            <a:headEnd type="triangle" w="med" len="med"/>
            <a:tailEnd type="triangle" w="med" len="med"/>
          </a:ln>
        </p:spPr>
        <p:txBody>
          <a:bodyPr/>
          <a:lstStyle/>
          <a:p>
            <a:endParaRPr lang="en-GB"/>
          </a:p>
        </p:txBody>
      </p:sp>
      <p:sp>
        <p:nvSpPr>
          <p:cNvPr id="2084" name="Line 36"/>
          <p:cNvSpPr>
            <a:spLocks noChangeShapeType="1"/>
          </p:cNvSpPr>
          <p:nvPr/>
        </p:nvSpPr>
        <p:spPr bwMode="auto">
          <a:xfrm flipV="1">
            <a:off x="5364163" y="4005263"/>
            <a:ext cx="792162" cy="503237"/>
          </a:xfrm>
          <a:prstGeom prst="line">
            <a:avLst/>
          </a:prstGeom>
          <a:noFill/>
          <a:ln w="12700">
            <a:solidFill>
              <a:srgbClr val="993366"/>
            </a:solidFill>
            <a:round/>
            <a:headEnd type="triangle" w="med" len="med"/>
            <a:tailEnd type="triangle" w="med" len="med"/>
          </a:ln>
        </p:spPr>
        <p:txBody>
          <a:bodyPr/>
          <a:lstStyle/>
          <a:p>
            <a:endParaRPr lang="en-GB"/>
          </a:p>
        </p:txBody>
      </p:sp>
      <p:sp>
        <p:nvSpPr>
          <p:cNvPr id="2085" name="Line 37"/>
          <p:cNvSpPr>
            <a:spLocks noChangeShapeType="1"/>
          </p:cNvSpPr>
          <p:nvPr/>
        </p:nvSpPr>
        <p:spPr bwMode="auto">
          <a:xfrm>
            <a:off x="5651500" y="5084763"/>
            <a:ext cx="936625" cy="0"/>
          </a:xfrm>
          <a:prstGeom prst="line">
            <a:avLst/>
          </a:prstGeom>
          <a:noFill/>
          <a:ln w="12700">
            <a:solidFill>
              <a:srgbClr val="993366"/>
            </a:solidFill>
            <a:round/>
            <a:headEnd type="triangle" w="med" len="med"/>
            <a:tailEnd type="triangle" w="med" len="med"/>
          </a:ln>
        </p:spPr>
        <p:txBody>
          <a:bodyPr/>
          <a:lstStyle/>
          <a:p>
            <a:endParaRPr lang="en-GB"/>
          </a:p>
        </p:txBody>
      </p:sp>
      <p:sp>
        <p:nvSpPr>
          <p:cNvPr id="2086" name="Line 38"/>
          <p:cNvSpPr>
            <a:spLocks noChangeShapeType="1"/>
          </p:cNvSpPr>
          <p:nvPr/>
        </p:nvSpPr>
        <p:spPr bwMode="auto">
          <a:xfrm flipV="1">
            <a:off x="5867400" y="5876925"/>
            <a:ext cx="792163" cy="144463"/>
          </a:xfrm>
          <a:prstGeom prst="line">
            <a:avLst/>
          </a:prstGeom>
          <a:noFill/>
          <a:ln w="12700">
            <a:solidFill>
              <a:srgbClr val="993366"/>
            </a:solidFill>
            <a:round/>
            <a:headEnd type="triangle" w="med" len="med"/>
            <a:tailEnd type="triangle" w="med" len="med"/>
          </a:ln>
        </p:spPr>
        <p:txBody>
          <a:bodyPr/>
          <a:lstStyle/>
          <a:p>
            <a:endParaRPr lang="en-GB"/>
          </a:p>
        </p:txBody>
      </p:sp>
      <p:sp>
        <p:nvSpPr>
          <p:cNvPr id="2" name="Line 39"/>
          <p:cNvSpPr>
            <a:spLocks noChangeShapeType="1"/>
          </p:cNvSpPr>
          <p:nvPr/>
        </p:nvSpPr>
        <p:spPr bwMode="auto">
          <a:xfrm>
            <a:off x="3851275" y="7172325"/>
            <a:ext cx="792163" cy="0"/>
          </a:xfrm>
          <a:prstGeom prst="line">
            <a:avLst/>
          </a:prstGeom>
          <a:noFill/>
          <a:ln w="12700">
            <a:solidFill>
              <a:srgbClr val="993366"/>
            </a:solidFill>
            <a:round/>
            <a:headEnd type="triangle" w="med" len="med"/>
            <a:tailEnd type="triangle" w="med" len="med"/>
          </a:ln>
        </p:spPr>
        <p:txBody>
          <a:bodyPr/>
          <a:lstStyle/>
          <a:p>
            <a:endParaRPr lang="en-GB"/>
          </a:p>
        </p:txBody>
      </p:sp>
      <p:sp>
        <p:nvSpPr>
          <p:cNvPr id="2088" name="Line 40"/>
          <p:cNvSpPr>
            <a:spLocks noChangeShapeType="1"/>
          </p:cNvSpPr>
          <p:nvPr/>
        </p:nvSpPr>
        <p:spPr bwMode="auto">
          <a:xfrm>
            <a:off x="2268538" y="6021388"/>
            <a:ext cx="1079500" cy="0"/>
          </a:xfrm>
          <a:prstGeom prst="line">
            <a:avLst/>
          </a:prstGeom>
          <a:noFill/>
          <a:ln w="12700">
            <a:solidFill>
              <a:srgbClr val="993366"/>
            </a:solidFill>
            <a:round/>
            <a:headEnd type="triangle" w="med" len="med"/>
            <a:tailEnd type="triangle" w="med" len="med"/>
          </a:ln>
        </p:spPr>
        <p:txBody>
          <a:bodyPr/>
          <a:lstStyle/>
          <a:p>
            <a:endParaRPr lang="en-GB"/>
          </a:p>
        </p:txBody>
      </p:sp>
      <p:sp>
        <p:nvSpPr>
          <p:cNvPr id="2104" name="Rectangle 56"/>
          <p:cNvSpPr>
            <a:spLocks noChangeArrowheads="1"/>
          </p:cNvSpPr>
          <p:nvPr/>
        </p:nvSpPr>
        <p:spPr bwMode="auto">
          <a:xfrm>
            <a:off x="0" y="1628775"/>
            <a:ext cx="8229600" cy="1143000"/>
          </a:xfrm>
          <a:prstGeom prst="rect">
            <a:avLst/>
          </a:prstGeom>
          <a:noFill/>
          <a:ln w="9525">
            <a:noFill/>
            <a:miter lim="800000"/>
            <a:headEnd/>
            <a:tailEnd/>
          </a:ln>
        </p:spPr>
        <p:txBody>
          <a:bodyPr anchor="ctr"/>
          <a:lstStyle/>
          <a:p>
            <a:r>
              <a:rPr lang="en-GB" sz="4000" b="1" i="1">
                <a:solidFill>
                  <a:srgbClr val="FF3300"/>
                </a:solidFill>
              </a:rPr>
              <a:t>How it access home?</a:t>
            </a:r>
            <a:endParaRPr lang="en-US" sz="4000" b="1" i="1">
              <a:solidFill>
                <a:srgbClr val="FF3300"/>
              </a:solidFill>
            </a:endParaRPr>
          </a:p>
        </p:txBody>
      </p:sp>
      <p:pic>
        <p:nvPicPr>
          <p:cNvPr id="3" name="Picture 57" descr="mobile base station"/>
          <p:cNvPicPr>
            <a:picLocks noChangeAspect="1" noChangeArrowheads="1"/>
          </p:cNvPicPr>
          <p:nvPr/>
        </p:nvPicPr>
        <p:blipFill>
          <a:blip r:embed="rId11"/>
          <a:srcRect/>
          <a:stretch>
            <a:fillRect/>
          </a:stretch>
        </p:blipFill>
        <p:spPr bwMode="auto">
          <a:xfrm>
            <a:off x="9144000" y="2925763"/>
            <a:ext cx="69850" cy="69850"/>
          </a:xfrm>
          <a:prstGeom prst="rect">
            <a:avLst/>
          </a:prstGeom>
          <a:noFill/>
          <a:ln w="9525">
            <a:noFill/>
            <a:miter lim="800000"/>
            <a:headEnd/>
            <a:tailEnd/>
          </a:ln>
        </p:spPr>
      </p:pic>
      <p:pic>
        <p:nvPicPr>
          <p:cNvPr id="2106" name="Picture 58" descr="roof_antenna"/>
          <p:cNvPicPr>
            <a:picLocks noChangeAspect="1" noChangeArrowheads="1"/>
          </p:cNvPicPr>
          <p:nvPr/>
        </p:nvPicPr>
        <p:blipFill>
          <a:blip r:embed="rId12" cstate="print"/>
          <a:srcRect/>
          <a:stretch>
            <a:fillRect/>
          </a:stretch>
        </p:blipFill>
        <p:spPr bwMode="auto">
          <a:xfrm>
            <a:off x="2159000" y="2749550"/>
            <a:ext cx="1439863" cy="1184275"/>
          </a:xfrm>
          <a:prstGeom prst="rect">
            <a:avLst/>
          </a:prstGeom>
          <a:noFill/>
          <a:ln w="9525">
            <a:noFill/>
            <a:miter lim="800000"/>
            <a:headEnd/>
            <a:tailEnd/>
          </a:ln>
        </p:spPr>
      </p:pic>
      <p:pic>
        <p:nvPicPr>
          <p:cNvPr id="2107" name="Picture 59" descr="router"/>
          <p:cNvPicPr>
            <a:picLocks noChangeAspect="1" noChangeArrowheads="1"/>
          </p:cNvPicPr>
          <p:nvPr/>
        </p:nvPicPr>
        <p:blipFill>
          <a:blip r:embed="rId13" cstate="print"/>
          <a:srcRect/>
          <a:stretch>
            <a:fillRect/>
          </a:stretch>
        </p:blipFill>
        <p:spPr bwMode="auto">
          <a:xfrm>
            <a:off x="6804025" y="4508500"/>
            <a:ext cx="1295400" cy="1295400"/>
          </a:xfrm>
          <a:prstGeom prst="rect">
            <a:avLst/>
          </a:prstGeom>
          <a:noFill/>
          <a:ln w="9525">
            <a:noFill/>
            <a:miter lim="800000"/>
            <a:headEnd/>
            <a:tailEnd/>
          </a:ln>
        </p:spPr>
      </p:pic>
      <p:pic>
        <p:nvPicPr>
          <p:cNvPr id="2108" name="Picture 60" descr="satellite-dish-lamit-hub"/>
          <p:cNvPicPr>
            <a:picLocks noChangeAspect="1" noChangeArrowheads="1"/>
          </p:cNvPicPr>
          <p:nvPr/>
        </p:nvPicPr>
        <p:blipFill>
          <a:blip r:embed="rId14" cstate="print"/>
          <a:srcRect/>
          <a:stretch>
            <a:fillRect/>
          </a:stretch>
        </p:blipFill>
        <p:spPr bwMode="auto">
          <a:xfrm>
            <a:off x="6084888" y="2708275"/>
            <a:ext cx="1439862" cy="1192213"/>
          </a:xfrm>
          <a:prstGeom prst="rect">
            <a:avLst/>
          </a:prstGeom>
          <a:noFill/>
          <a:ln w="9525">
            <a:noFill/>
            <a:miter lim="800000"/>
            <a:headEnd/>
            <a:tailEnd/>
          </a:ln>
        </p:spPr>
      </p:pic>
      <p:pic>
        <p:nvPicPr>
          <p:cNvPr id="2109" name="Picture 61" descr="telephone"/>
          <p:cNvPicPr>
            <a:picLocks noChangeAspect="1" noChangeArrowheads="1"/>
          </p:cNvPicPr>
          <p:nvPr/>
        </p:nvPicPr>
        <p:blipFill>
          <a:blip r:embed="rId15" cstate="print"/>
          <a:srcRect/>
          <a:stretch>
            <a:fillRect/>
          </a:stretch>
        </p:blipFill>
        <p:spPr bwMode="auto">
          <a:xfrm>
            <a:off x="1001713" y="5084763"/>
            <a:ext cx="1162050" cy="1441450"/>
          </a:xfrm>
          <a:prstGeom prst="rect">
            <a:avLst/>
          </a:prstGeom>
          <a:noFill/>
          <a:ln w="9525">
            <a:noFill/>
            <a:miter lim="800000"/>
            <a:headEnd/>
            <a:tailEnd/>
          </a:ln>
        </p:spPr>
      </p:pic>
      <p:pic>
        <p:nvPicPr>
          <p:cNvPr id="2110" name="Picture 62" descr="5ft"/>
          <p:cNvPicPr>
            <a:picLocks noChangeAspect="1" noChangeArrowheads="1"/>
          </p:cNvPicPr>
          <p:nvPr/>
        </p:nvPicPr>
        <p:blipFill>
          <a:blip r:embed="rId16" cstate="print"/>
          <a:srcRect/>
          <a:stretch>
            <a:fillRect/>
          </a:stretch>
        </p:blipFill>
        <p:spPr bwMode="auto">
          <a:xfrm>
            <a:off x="4103688" y="2730500"/>
            <a:ext cx="1404937" cy="1058863"/>
          </a:xfrm>
          <a:prstGeom prst="rect">
            <a:avLst/>
          </a:prstGeom>
          <a:noFill/>
          <a:ln w="9525">
            <a:noFill/>
            <a:miter lim="800000"/>
            <a:headEnd/>
            <a:tailEnd/>
          </a:ln>
        </p:spPr>
      </p:pic>
      <p:pic>
        <p:nvPicPr>
          <p:cNvPr id="2087" name="Picture 63" descr="mobile base station"/>
          <p:cNvPicPr>
            <a:picLocks noChangeAspect="1" noChangeArrowheads="1"/>
          </p:cNvPicPr>
          <p:nvPr/>
        </p:nvPicPr>
        <p:blipFill>
          <a:blip r:embed="rId11"/>
          <a:srcRect/>
          <a:stretch>
            <a:fillRect/>
          </a:stretch>
        </p:blipFill>
        <p:spPr bwMode="auto">
          <a:xfrm>
            <a:off x="4567238" y="3424238"/>
            <a:ext cx="9525" cy="9525"/>
          </a:xfrm>
          <a:prstGeom prst="rect">
            <a:avLst/>
          </a:prstGeom>
          <a:noFill/>
          <a:ln w="9525">
            <a:noFill/>
            <a:miter lim="800000"/>
            <a:headEnd/>
            <a:tailEnd/>
          </a:ln>
        </p:spPr>
      </p:pic>
      <p:pic>
        <p:nvPicPr>
          <p:cNvPr id="2112" name="Picture 64"/>
          <p:cNvPicPr>
            <a:picLocks noChangeAspect="1" noChangeArrowheads="1"/>
          </p:cNvPicPr>
          <p:nvPr/>
        </p:nvPicPr>
        <p:blipFill>
          <a:blip r:embed="rId17" cstate="print"/>
          <a:srcRect/>
          <a:stretch>
            <a:fillRect/>
          </a:stretch>
        </p:blipFill>
        <p:spPr bwMode="auto">
          <a:xfrm>
            <a:off x="971550" y="3644900"/>
            <a:ext cx="1152525" cy="1412875"/>
          </a:xfrm>
          <a:prstGeom prst="rect">
            <a:avLst/>
          </a:prstGeom>
          <a:noFill/>
          <a:ln w="9525">
            <a:noFill/>
            <a:miter lim="800000"/>
            <a:headEnd/>
            <a:tailEnd/>
          </a:ln>
        </p:spPr>
      </p:pic>
      <p:sp>
        <p:nvSpPr>
          <p:cNvPr id="2113" name="Text Box 65"/>
          <p:cNvSpPr txBox="1">
            <a:spLocks noChangeArrowheads="1"/>
          </p:cNvSpPr>
          <p:nvPr/>
        </p:nvSpPr>
        <p:spPr bwMode="auto">
          <a:xfrm>
            <a:off x="612775" y="6308725"/>
            <a:ext cx="855663" cy="366713"/>
          </a:xfrm>
          <a:prstGeom prst="rect">
            <a:avLst/>
          </a:prstGeom>
          <a:noFill/>
          <a:ln w="9525">
            <a:noFill/>
            <a:miter lim="800000"/>
            <a:headEnd/>
            <a:tailEnd/>
          </a:ln>
        </p:spPr>
        <p:txBody>
          <a:bodyPr>
            <a:spAutoFit/>
          </a:bodyPr>
          <a:lstStyle/>
          <a:p>
            <a:pPr>
              <a:spcBef>
                <a:spcPct val="50000"/>
              </a:spcBef>
            </a:pPr>
            <a:r>
              <a:rPr lang="en-GB" b="1">
                <a:solidFill>
                  <a:srgbClr val="0099CC"/>
                </a:solidFill>
              </a:rPr>
              <a:t>Wire</a:t>
            </a:r>
            <a:endParaRPr lang="en-US" b="1">
              <a:solidFill>
                <a:srgbClr val="0099CC"/>
              </a:solidFill>
            </a:endParaRPr>
          </a:p>
        </p:txBody>
      </p:sp>
      <p:sp>
        <p:nvSpPr>
          <p:cNvPr id="2114" name="Text Box 66"/>
          <p:cNvSpPr txBox="1">
            <a:spLocks noChangeArrowheads="1"/>
          </p:cNvSpPr>
          <p:nvPr/>
        </p:nvSpPr>
        <p:spPr bwMode="auto">
          <a:xfrm>
            <a:off x="179388" y="4292600"/>
            <a:ext cx="1223962" cy="366713"/>
          </a:xfrm>
          <a:prstGeom prst="rect">
            <a:avLst/>
          </a:prstGeom>
          <a:noFill/>
          <a:ln w="9525">
            <a:noFill/>
            <a:miter lim="800000"/>
            <a:headEnd/>
            <a:tailEnd/>
          </a:ln>
        </p:spPr>
        <p:txBody>
          <a:bodyPr>
            <a:spAutoFit/>
          </a:bodyPr>
          <a:lstStyle/>
          <a:p>
            <a:pPr>
              <a:spcBef>
                <a:spcPct val="50000"/>
              </a:spcBef>
            </a:pPr>
            <a:r>
              <a:rPr lang="en-GB" b="1">
                <a:solidFill>
                  <a:srgbClr val="FF5050"/>
                </a:solidFill>
              </a:rPr>
              <a:t>Wireless</a:t>
            </a:r>
            <a:endParaRPr lang="en-US" b="1">
              <a:solidFill>
                <a:srgbClr val="FF5050"/>
              </a:solidFill>
            </a:endParaRPr>
          </a:p>
        </p:txBody>
      </p:sp>
      <p:sp>
        <p:nvSpPr>
          <p:cNvPr id="2115" name="Text Box 67"/>
          <p:cNvSpPr txBox="1">
            <a:spLocks noChangeArrowheads="1"/>
          </p:cNvSpPr>
          <p:nvPr/>
        </p:nvSpPr>
        <p:spPr bwMode="auto">
          <a:xfrm>
            <a:off x="2014538" y="3381375"/>
            <a:ext cx="1223962" cy="366713"/>
          </a:xfrm>
          <a:prstGeom prst="rect">
            <a:avLst/>
          </a:prstGeom>
          <a:noFill/>
          <a:ln w="9525">
            <a:noFill/>
            <a:miter lim="800000"/>
            <a:headEnd/>
            <a:tailEnd/>
          </a:ln>
        </p:spPr>
        <p:txBody>
          <a:bodyPr>
            <a:spAutoFit/>
          </a:bodyPr>
          <a:lstStyle/>
          <a:p>
            <a:pPr>
              <a:spcBef>
                <a:spcPct val="50000"/>
              </a:spcBef>
            </a:pPr>
            <a:r>
              <a:rPr lang="en-GB" b="1">
                <a:solidFill>
                  <a:srgbClr val="FF5050"/>
                </a:solidFill>
              </a:rPr>
              <a:t>Wireless</a:t>
            </a:r>
            <a:endParaRPr lang="en-US" b="1">
              <a:solidFill>
                <a:srgbClr val="FF5050"/>
              </a:solidFill>
            </a:endParaRPr>
          </a:p>
        </p:txBody>
      </p:sp>
      <p:sp>
        <p:nvSpPr>
          <p:cNvPr id="2116" name="Text Box 68"/>
          <p:cNvSpPr txBox="1">
            <a:spLocks noChangeArrowheads="1"/>
          </p:cNvSpPr>
          <p:nvPr/>
        </p:nvSpPr>
        <p:spPr bwMode="auto">
          <a:xfrm>
            <a:off x="4030663" y="3379788"/>
            <a:ext cx="855662" cy="366712"/>
          </a:xfrm>
          <a:prstGeom prst="rect">
            <a:avLst/>
          </a:prstGeom>
          <a:noFill/>
          <a:ln w="9525">
            <a:noFill/>
            <a:miter lim="800000"/>
            <a:headEnd/>
            <a:tailEnd/>
          </a:ln>
        </p:spPr>
        <p:txBody>
          <a:bodyPr>
            <a:spAutoFit/>
          </a:bodyPr>
          <a:lstStyle/>
          <a:p>
            <a:pPr>
              <a:spcBef>
                <a:spcPct val="50000"/>
              </a:spcBef>
            </a:pPr>
            <a:r>
              <a:rPr lang="en-GB" b="1">
                <a:solidFill>
                  <a:srgbClr val="0099CC"/>
                </a:solidFill>
              </a:rPr>
              <a:t>Wire</a:t>
            </a:r>
            <a:endParaRPr lang="en-US" b="1">
              <a:solidFill>
                <a:srgbClr val="0099CC"/>
              </a:solidFill>
            </a:endParaRPr>
          </a:p>
        </p:txBody>
      </p:sp>
      <p:sp>
        <p:nvSpPr>
          <p:cNvPr id="2117" name="Text Box 69"/>
          <p:cNvSpPr txBox="1">
            <a:spLocks noChangeArrowheads="1"/>
          </p:cNvSpPr>
          <p:nvPr/>
        </p:nvSpPr>
        <p:spPr bwMode="auto">
          <a:xfrm>
            <a:off x="7416800" y="3644900"/>
            <a:ext cx="1182688" cy="366713"/>
          </a:xfrm>
          <a:prstGeom prst="rect">
            <a:avLst/>
          </a:prstGeom>
          <a:noFill/>
          <a:ln w="9525">
            <a:noFill/>
            <a:miter lim="800000"/>
            <a:headEnd/>
            <a:tailEnd/>
          </a:ln>
        </p:spPr>
        <p:txBody>
          <a:bodyPr>
            <a:spAutoFit/>
          </a:bodyPr>
          <a:lstStyle/>
          <a:p>
            <a:pPr algn="ctr">
              <a:spcBef>
                <a:spcPct val="50000"/>
              </a:spcBef>
            </a:pPr>
            <a:r>
              <a:rPr lang="en-GB" b="1">
                <a:solidFill>
                  <a:srgbClr val="FF5050"/>
                </a:solidFill>
              </a:rPr>
              <a:t>Wireless</a:t>
            </a:r>
            <a:endParaRPr lang="en-US" b="1">
              <a:solidFill>
                <a:srgbClr val="FF5050"/>
              </a:solidFill>
            </a:endParaRPr>
          </a:p>
        </p:txBody>
      </p:sp>
      <p:sp>
        <p:nvSpPr>
          <p:cNvPr id="2118" name="Text Box 70"/>
          <p:cNvSpPr txBox="1">
            <a:spLocks noChangeArrowheads="1"/>
          </p:cNvSpPr>
          <p:nvPr/>
        </p:nvSpPr>
        <p:spPr bwMode="auto">
          <a:xfrm>
            <a:off x="7021513" y="5756275"/>
            <a:ext cx="2363787" cy="366713"/>
          </a:xfrm>
          <a:prstGeom prst="rect">
            <a:avLst/>
          </a:prstGeom>
          <a:noFill/>
          <a:ln w="9525">
            <a:noFill/>
            <a:miter lim="800000"/>
            <a:headEnd/>
            <a:tailEnd/>
          </a:ln>
        </p:spPr>
        <p:txBody>
          <a:bodyPr>
            <a:spAutoFit/>
          </a:bodyPr>
          <a:lstStyle/>
          <a:p>
            <a:pPr algn="ctr">
              <a:spcBef>
                <a:spcPct val="50000"/>
              </a:spcBef>
            </a:pPr>
            <a:r>
              <a:rPr lang="en-GB" b="1">
                <a:solidFill>
                  <a:srgbClr val="0099CC"/>
                </a:solidFill>
              </a:rPr>
              <a:t>Wire</a:t>
            </a:r>
            <a:r>
              <a:rPr lang="en-GB" b="1">
                <a:solidFill>
                  <a:srgbClr val="FF5050"/>
                </a:solidFill>
              </a:rPr>
              <a:t> </a:t>
            </a:r>
            <a:r>
              <a:rPr lang="en-GB" b="1"/>
              <a:t>or</a:t>
            </a:r>
            <a:r>
              <a:rPr lang="en-GB" b="1">
                <a:solidFill>
                  <a:srgbClr val="FF5050"/>
                </a:solidFill>
              </a:rPr>
              <a:t> Wireless</a:t>
            </a:r>
            <a:endParaRPr lang="en-US" b="1">
              <a:solidFill>
                <a:srgbClr val="FF5050"/>
              </a:solidFill>
            </a:endParaRPr>
          </a:p>
        </p:txBody>
      </p:sp>
      <p:sp>
        <p:nvSpPr>
          <p:cNvPr id="2124" name="Rectangle 76"/>
          <p:cNvSpPr>
            <a:spLocks noChangeArrowheads="1"/>
          </p:cNvSpPr>
          <p:nvPr/>
        </p:nvSpPr>
        <p:spPr bwMode="auto">
          <a:xfrm>
            <a:off x="-109538" y="2565400"/>
            <a:ext cx="1152526" cy="749300"/>
          </a:xfrm>
          <a:prstGeom prst="rect">
            <a:avLst/>
          </a:prstGeom>
          <a:noFill/>
          <a:ln w="9525">
            <a:noFill/>
            <a:miter lim="800000"/>
            <a:headEnd/>
            <a:tailEnd/>
          </a:ln>
        </p:spPr>
        <p:txBody>
          <a:bodyPr anchor="ctr"/>
          <a:lstStyle/>
          <a:p>
            <a:pPr algn="ctr"/>
            <a:r>
              <a:rPr lang="en-GB" sz="2800" b="1">
                <a:solidFill>
                  <a:srgbClr val="00CCFF"/>
                </a:solidFill>
                <a:latin typeface="Times New Roman" pitchFamily="18" charset="0"/>
              </a:rPr>
              <a:t>Voice</a:t>
            </a:r>
            <a:endParaRPr lang="en-US" sz="2800" b="1">
              <a:solidFill>
                <a:srgbClr val="00CCFF"/>
              </a:solidFill>
              <a:latin typeface="Times New Roman" pitchFamily="18" charset="0"/>
            </a:endParaRPr>
          </a:p>
        </p:txBody>
      </p:sp>
      <p:sp>
        <p:nvSpPr>
          <p:cNvPr id="2125" name="Rectangle 77"/>
          <p:cNvSpPr>
            <a:spLocks noChangeArrowheads="1"/>
          </p:cNvSpPr>
          <p:nvPr/>
        </p:nvSpPr>
        <p:spPr bwMode="auto">
          <a:xfrm>
            <a:off x="2771775" y="6280150"/>
            <a:ext cx="1152525" cy="749300"/>
          </a:xfrm>
          <a:prstGeom prst="rect">
            <a:avLst/>
          </a:prstGeom>
          <a:noFill/>
          <a:ln w="9525">
            <a:noFill/>
            <a:miter lim="800000"/>
            <a:headEnd/>
            <a:tailEnd/>
          </a:ln>
        </p:spPr>
        <p:txBody>
          <a:bodyPr anchor="ctr"/>
          <a:lstStyle/>
          <a:p>
            <a:pPr algn="ctr"/>
            <a:r>
              <a:rPr lang="en-GB" sz="2800" b="1">
                <a:solidFill>
                  <a:srgbClr val="FF99FF"/>
                </a:solidFill>
                <a:latin typeface="Times New Roman" pitchFamily="18" charset="0"/>
              </a:rPr>
              <a:t>Video</a:t>
            </a:r>
            <a:endParaRPr lang="en-US" sz="2800" b="1">
              <a:solidFill>
                <a:srgbClr val="FF99FF"/>
              </a:solidFill>
              <a:latin typeface="Times New Roman" pitchFamily="18" charset="0"/>
            </a:endParaRPr>
          </a:p>
        </p:txBody>
      </p:sp>
      <p:sp>
        <p:nvSpPr>
          <p:cNvPr id="2126" name="Rectangle 78"/>
          <p:cNvSpPr>
            <a:spLocks noChangeArrowheads="1"/>
          </p:cNvSpPr>
          <p:nvPr/>
        </p:nvSpPr>
        <p:spPr bwMode="auto">
          <a:xfrm>
            <a:off x="8027988" y="3789363"/>
            <a:ext cx="1152525" cy="749300"/>
          </a:xfrm>
          <a:prstGeom prst="rect">
            <a:avLst/>
          </a:prstGeom>
          <a:noFill/>
          <a:ln w="9525">
            <a:noFill/>
            <a:miter lim="800000"/>
            <a:headEnd/>
            <a:tailEnd/>
          </a:ln>
        </p:spPr>
        <p:txBody>
          <a:bodyPr anchor="ctr"/>
          <a:lstStyle/>
          <a:p>
            <a:pPr algn="ctr"/>
            <a:r>
              <a:rPr lang="en-GB" sz="2800" b="1">
                <a:solidFill>
                  <a:srgbClr val="99CC00"/>
                </a:solidFill>
                <a:latin typeface="Times New Roman" pitchFamily="18" charset="0"/>
              </a:rPr>
              <a:t>Data</a:t>
            </a:r>
            <a:endParaRPr lang="en-US" sz="2800" b="1">
              <a:solidFill>
                <a:srgbClr val="99CC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to="" calcmode="lin" valueType="num">
                                      <p:cBhvr>
                                        <p:cTn id="7" dur="1" fill="hold"/>
                                        <p:tgtEl>
                                          <p:spTgt spid="205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fade">
                                      <p:cBhvr>
                                        <p:cTn id="12" dur="2000"/>
                                        <p:tgtEl>
                                          <p:spTgt spid="205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62"/>
                                        </p:tgtEl>
                                        <p:attrNameLst>
                                          <p:attrName>style.visibility</p:attrName>
                                        </p:attrNameLst>
                                      </p:cBhvr>
                                      <p:to>
                                        <p:strVal val="visible"/>
                                      </p:to>
                                    </p:set>
                                    <p:animEffect transition="in" filter="blinds(horizontal)">
                                      <p:cBhvr>
                                        <p:cTn id="17" dur="500"/>
                                        <p:tgtEl>
                                          <p:spTgt spid="2062"/>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063"/>
                                        </p:tgtEl>
                                        <p:attrNameLst>
                                          <p:attrName>style.visibility</p:attrName>
                                        </p:attrNameLst>
                                      </p:cBhvr>
                                      <p:to>
                                        <p:strVal val="visible"/>
                                      </p:to>
                                    </p:set>
                                    <p:animEffect transition="in" filter="blinds(horizontal)">
                                      <p:cBhvr>
                                        <p:cTn id="20" dur="500"/>
                                        <p:tgtEl>
                                          <p:spTgt spid="2063"/>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067"/>
                                        </p:tgtEl>
                                        <p:attrNameLst>
                                          <p:attrName>style.visibility</p:attrName>
                                        </p:attrNameLst>
                                      </p:cBhvr>
                                      <p:to>
                                        <p:strVal val="visible"/>
                                      </p:to>
                                    </p:set>
                                    <p:animEffect transition="in" filter="blinds(horizontal)">
                                      <p:cBhvr>
                                        <p:cTn id="25" dur="500"/>
                                        <p:tgtEl>
                                          <p:spTgt spid="2067"/>
                                        </p:tgtEl>
                                      </p:cBhvr>
                                    </p:animEffect>
                                  </p:childTnLst>
                                </p:cTn>
                              </p:par>
                              <p:par>
                                <p:cTn id="26" presetID="3" presetClass="entr" presetSubtype="10" fill="hold" nodeType="withEffect">
                                  <p:stCondLst>
                                    <p:cond delay="0"/>
                                  </p:stCondLst>
                                  <p:childTnLst>
                                    <p:set>
                                      <p:cBhvr>
                                        <p:cTn id="27" dur="1" fill="hold">
                                          <p:stCondLst>
                                            <p:cond delay="0"/>
                                          </p:stCondLst>
                                        </p:cTn>
                                        <p:tgtEl>
                                          <p:spTgt spid="2066"/>
                                        </p:tgtEl>
                                        <p:attrNameLst>
                                          <p:attrName>style.visibility</p:attrName>
                                        </p:attrNameLst>
                                      </p:cBhvr>
                                      <p:to>
                                        <p:strVal val="visible"/>
                                      </p:to>
                                    </p:set>
                                    <p:animEffect transition="in" filter="blinds(horizontal)">
                                      <p:cBhvr>
                                        <p:cTn id="28" dur="500"/>
                                        <p:tgtEl>
                                          <p:spTgt spid="2066"/>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path" presetSubtype="0" accel="50000" decel="50000" fill="hold" nodeType="clickEffect">
                                  <p:stCondLst>
                                    <p:cond delay="0"/>
                                  </p:stCondLst>
                                  <p:childTnLst>
                                    <p:animMotion origin="layout" path="M -4.44444E-6 -4.35708E-6 L 0.05903 0.62951 " pathEditMode="relative" rAng="0" ptsTypes="AA">
                                      <p:cBhvr>
                                        <p:cTn id="32" dur="2000" fill="hold"/>
                                        <p:tgtEl>
                                          <p:spTgt spid="2062"/>
                                        </p:tgtEl>
                                        <p:attrNameLst>
                                          <p:attrName>ppt_x</p:attrName>
                                          <p:attrName>ppt_y</p:attrName>
                                        </p:attrNameLst>
                                      </p:cBhvr>
                                      <p:rCtr x="30" y="315"/>
                                    </p:animMotion>
                                  </p:childTnLst>
                                </p:cTn>
                              </p:par>
                              <p:par>
                                <p:cTn id="33" presetID="49" presetClass="path" presetSubtype="0" accel="50000" decel="50000" fill="hold" grpId="1" nodeType="withEffect">
                                  <p:stCondLst>
                                    <p:cond delay="0"/>
                                  </p:stCondLst>
                                  <p:childTnLst>
                                    <p:animMotion origin="layout" path="M 4.44444E-6 -1.71138E-6 L 0.07482 -0.18177 " pathEditMode="relative" rAng="0" ptsTypes="AA">
                                      <p:cBhvr>
                                        <p:cTn id="34" dur="2000" fill="hold"/>
                                        <p:tgtEl>
                                          <p:spTgt spid="2063"/>
                                        </p:tgtEl>
                                        <p:attrNameLst>
                                          <p:attrName>ppt_x</p:attrName>
                                          <p:attrName>ppt_y</p:attrName>
                                        </p:attrNameLst>
                                      </p:cBhvr>
                                      <p:rCtr x="37" y="-91"/>
                                    </p:animMotion>
                                  </p:childTnLst>
                                </p:cTn>
                              </p:par>
                              <p:par>
                                <p:cTn id="35" presetID="49" presetClass="path" presetSubtype="0" accel="50000" decel="50000" fill="hold" nodeType="withEffect">
                                  <p:stCondLst>
                                    <p:cond delay="0"/>
                                  </p:stCondLst>
                                  <p:childTnLst>
                                    <p:animMotion origin="layout" path="M 4.44444E-6 3.18224E-6 L -0.08629 0.3432 " pathEditMode="relative" rAng="0" ptsTypes="AA">
                                      <p:cBhvr>
                                        <p:cTn id="36" dur="2000" fill="hold"/>
                                        <p:tgtEl>
                                          <p:spTgt spid="2066"/>
                                        </p:tgtEl>
                                        <p:attrNameLst>
                                          <p:attrName>ppt_x</p:attrName>
                                          <p:attrName>ppt_y</p:attrName>
                                        </p:attrNameLst>
                                      </p:cBhvr>
                                      <p:rCtr x="-43" y="172"/>
                                    </p:animMotion>
                                  </p:childTnLst>
                                </p:cTn>
                              </p:par>
                              <p:par>
                                <p:cTn id="37" presetID="3" presetClass="entr" presetSubtype="10" fill="hold" grpId="0" nodeType="withEffect">
                                  <p:stCondLst>
                                    <p:cond delay="0"/>
                                  </p:stCondLst>
                                  <p:childTnLst>
                                    <p:set>
                                      <p:cBhvr>
                                        <p:cTn id="38" dur="1" fill="hold">
                                          <p:stCondLst>
                                            <p:cond delay="0"/>
                                          </p:stCondLst>
                                        </p:cTn>
                                        <p:tgtEl>
                                          <p:spTgt spid="2088"/>
                                        </p:tgtEl>
                                        <p:attrNameLst>
                                          <p:attrName>style.visibility</p:attrName>
                                        </p:attrNameLst>
                                      </p:cBhvr>
                                      <p:to>
                                        <p:strVal val="visible"/>
                                      </p:to>
                                    </p:set>
                                    <p:animEffect transition="in" filter="blinds(horizontal)">
                                      <p:cBhvr>
                                        <p:cTn id="39" dur="1000"/>
                                        <p:tgtEl>
                                          <p:spTgt spid="2088"/>
                                        </p:tgtEl>
                                      </p:cBhvr>
                                    </p:animEffect>
                                  </p:childTnLst>
                                </p:cTn>
                              </p:par>
                              <p:par>
                                <p:cTn id="40" presetID="64" presetClass="path" presetSubtype="0" accel="50000" decel="50000" fill="hold" grpId="1" nodeType="withEffect">
                                  <p:stCondLst>
                                    <p:cond delay="0"/>
                                  </p:stCondLst>
                                  <p:childTnLst>
                                    <p:animMotion origin="layout" path="M -2.5E-6 3.95005E-6 L -0.10243 -0.17484 " pathEditMode="relative" rAng="0" ptsTypes="AA">
                                      <p:cBhvr>
                                        <p:cTn id="41" dur="2000" fill="hold"/>
                                        <p:tgtEl>
                                          <p:spTgt spid="2067"/>
                                        </p:tgtEl>
                                        <p:attrNameLst>
                                          <p:attrName>ppt_x</p:attrName>
                                          <p:attrName>ppt_y</p:attrName>
                                        </p:attrNameLst>
                                      </p:cBhvr>
                                      <p:rCtr x="-51" y="-87"/>
                                    </p:animMotion>
                                  </p:childTnLst>
                                </p:cTn>
                              </p:par>
                              <p:par>
                                <p:cTn id="42" presetID="3" presetClass="entr" presetSubtype="10" fill="hold" grpId="0" nodeType="withEffect">
                                  <p:stCondLst>
                                    <p:cond delay="0"/>
                                  </p:stCondLst>
                                  <p:childTnLst>
                                    <p:set>
                                      <p:cBhvr>
                                        <p:cTn id="43" dur="1" fill="hold">
                                          <p:stCondLst>
                                            <p:cond delay="0"/>
                                          </p:stCondLst>
                                        </p:cTn>
                                        <p:tgtEl>
                                          <p:spTgt spid="2082"/>
                                        </p:tgtEl>
                                        <p:attrNameLst>
                                          <p:attrName>style.visibility</p:attrName>
                                        </p:attrNameLst>
                                      </p:cBhvr>
                                      <p:to>
                                        <p:strVal val="visible"/>
                                      </p:to>
                                    </p:set>
                                    <p:animEffect transition="in" filter="blinds(horizontal)">
                                      <p:cBhvr>
                                        <p:cTn id="44" dur="1000"/>
                                        <p:tgtEl>
                                          <p:spTgt spid="208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055"/>
                                        </p:tgtEl>
                                        <p:attrNameLst>
                                          <p:attrName>style.visibility</p:attrName>
                                        </p:attrNameLst>
                                      </p:cBhvr>
                                      <p:to>
                                        <p:strVal val="visible"/>
                                      </p:to>
                                    </p:set>
                                    <p:animEffect transition="in" filter="fade">
                                      <p:cBhvr>
                                        <p:cTn id="49" dur="2000"/>
                                        <p:tgtEl>
                                          <p:spTgt spid="2055"/>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2070"/>
                                        </p:tgtEl>
                                        <p:attrNameLst>
                                          <p:attrName>style.visibility</p:attrName>
                                        </p:attrNameLst>
                                      </p:cBhvr>
                                      <p:to>
                                        <p:strVal val="visible"/>
                                      </p:to>
                                    </p:set>
                                    <p:animEffect transition="in" filter="blinds(horizontal)">
                                      <p:cBhvr>
                                        <p:cTn id="54" dur="500"/>
                                        <p:tgtEl>
                                          <p:spTgt spid="2070"/>
                                        </p:tgtEl>
                                      </p:cBhvr>
                                    </p:animEffect>
                                  </p:childTnLst>
                                </p:cTn>
                              </p:par>
                              <p:par>
                                <p:cTn id="55" presetID="3" presetClass="entr" presetSubtype="10" fill="hold" nodeType="withEffect">
                                  <p:stCondLst>
                                    <p:cond delay="0"/>
                                  </p:stCondLst>
                                  <p:childTnLst>
                                    <p:set>
                                      <p:cBhvr>
                                        <p:cTn id="56" dur="1" fill="hold">
                                          <p:stCondLst>
                                            <p:cond delay="0"/>
                                          </p:stCondLst>
                                        </p:cTn>
                                        <p:tgtEl>
                                          <p:spTgt spid="2069"/>
                                        </p:tgtEl>
                                        <p:attrNameLst>
                                          <p:attrName>style.visibility</p:attrName>
                                        </p:attrNameLst>
                                      </p:cBhvr>
                                      <p:to>
                                        <p:strVal val="visible"/>
                                      </p:to>
                                    </p:set>
                                    <p:animEffect transition="in" filter="blinds(horizontal)">
                                      <p:cBhvr>
                                        <p:cTn id="57" dur="500"/>
                                        <p:tgtEl>
                                          <p:spTgt spid="206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072"/>
                                        </p:tgtEl>
                                        <p:attrNameLst>
                                          <p:attrName>style.visibility</p:attrName>
                                        </p:attrNameLst>
                                      </p:cBhvr>
                                      <p:to>
                                        <p:strVal val="visible"/>
                                      </p:to>
                                    </p:set>
                                    <p:animEffect transition="in" filter="blinds(horizontal)">
                                      <p:cBhvr>
                                        <p:cTn id="62" dur="500"/>
                                        <p:tgtEl>
                                          <p:spTgt spid="2072"/>
                                        </p:tgtEl>
                                      </p:cBhvr>
                                    </p:animEffect>
                                  </p:childTnLst>
                                </p:cTn>
                              </p:par>
                              <p:par>
                                <p:cTn id="63" presetID="3" presetClass="entr" presetSubtype="10" fill="hold" nodeType="withEffect">
                                  <p:stCondLst>
                                    <p:cond delay="0"/>
                                  </p:stCondLst>
                                  <p:childTnLst>
                                    <p:set>
                                      <p:cBhvr>
                                        <p:cTn id="64" dur="1" fill="hold">
                                          <p:stCondLst>
                                            <p:cond delay="0"/>
                                          </p:stCondLst>
                                        </p:cTn>
                                        <p:tgtEl>
                                          <p:spTgt spid="2071"/>
                                        </p:tgtEl>
                                        <p:attrNameLst>
                                          <p:attrName>style.visibility</p:attrName>
                                        </p:attrNameLst>
                                      </p:cBhvr>
                                      <p:to>
                                        <p:strVal val="visible"/>
                                      </p:to>
                                    </p:set>
                                    <p:animEffect transition="in" filter="blinds(horizontal)">
                                      <p:cBhvr>
                                        <p:cTn id="65" dur="500"/>
                                        <p:tgtEl>
                                          <p:spTgt spid="2071"/>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2074"/>
                                        </p:tgtEl>
                                        <p:attrNameLst>
                                          <p:attrName>style.visibility</p:attrName>
                                        </p:attrNameLst>
                                      </p:cBhvr>
                                      <p:to>
                                        <p:strVal val="visible"/>
                                      </p:to>
                                    </p:set>
                                    <p:animEffect transition="in" filter="blinds(horizontal)">
                                      <p:cBhvr>
                                        <p:cTn id="70" dur="500"/>
                                        <p:tgtEl>
                                          <p:spTgt spid="2074"/>
                                        </p:tgtEl>
                                      </p:cBhvr>
                                    </p:animEffect>
                                  </p:childTnLst>
                                </p:cTn>
                              </p:par>
                              <p:par>
                                <p:cTn id="71" presetID="3" presetClass="entr" presetSubtype="10" fill="hold" nodeType="withEffect">
                                  <p:stCondLst>
                                    <p:cond delay="0"/>
                                  </p:stCondLst>
                                  <p:childTnLst>
                                    <p:set>
                                      <p:cBhvr>
                                        <p:cTn id="72" dur="1" fill="hold">
                                          <p:stCondLst>
                                            <p:cond delay="0"/>
                                          </p:stCondLst>
                                        </p:cTn>
                                        <p:tgtEl>
                                          <p:spTgt spid="2073"/>
                                        </p:tgtEl>
                                        <p:attrNameLst>
                                          <p:attrName>style.visibility</p:attrName>
                                        </p:attrNameLst>
                                      </p:cBhvr>
                                      <p:to>
                                        <p:strVal val="visible"/>
                                      </p:to>
                                    </p:set>
                                    <p:animEffect transition="in" filter="blinds(horizontal)">
                                      <p:cBhvr>
                                        <p:cTn id="73" dur="500"/>
                                        <p:tgtEl>
                                          <p:spTgt spid="2073"/>
                                        </p:tgtEl>
                                      </p:cBhvr>
                                    </p:animEffect>
                                  </p:childTnLst>
                                </p:cTn>
                              </p:par>
                            </p:childTnLst>
                          </p:cTn>
                        </p:par>
                      </p:childTnLst>
                    </p:cTn>
                  </p:par>
                  <p:par>
                    <p:cTn id="74" fill="hold">
                      <p:stCondLst>
                        <p:cond delay="indefinite"/>
                      </p:stCondLst>
                      <p:childTnLst>
                        <p:par>
                          <p:cTn id="75" fill="hold">
                            <p:stCondLst>
                              <p:cond delay="0"/>
                            </p:stCondLst>
                            <p:childTnLst>
                              <p:par>
                                <p:cTn id="76" presetID="49" presetClass="path" presetSubtype="0" accel="50000" decel="50000" fill="hold" nodeType="clickEffect">
                                  <p:stCondLst>
                                    <p:cond delay="0"/>
                                  </p:stCondLst>
                                  <p:childTnLst>
                                    <p:animMotion origin="layout" path="M 2.77778E-6 3.23774E-6 L -0.02361 0.14708 " pathEditMode="relative" rAng="0" ptsTypes="AA">
                                      <p:cBhvr>
                                        <p:cTn id="77" dur="2000" fill="hold"/>
                                        <p:tgtEl>
                                          <p:spTgt spid="2069"/>
                                        </p:tgtEl>
                                        <p:attrNameLst>
                                          <p:attrName>ppt_x</p:attrName>
                                          <p:attrName>ppt_y</p:attrName>
                                        </p:attrNameLst>
                                      </p:cBhvr>
                                      <p:rCtr x="-12" y="74"/>
                                    </p:animMotion>
                                  </p:childTnLst>
                                </p:cTn>
                              </p:par>
                              <p:par>
                                <p:cTn id="78" presetID="49" presetClass="path" presetSubtype="0" accel="50000" decel="50000" fill="hold" nodeType="withEffect">
                                  <p:stCondLst>
                                    <p:cond delay="0"/>
                                  </p:stCondLst>
                                  <p:childTnLst>
                                    <p:animMotion origin="layout" path="M 4.44444E-6 8.0481E-7 L 0.04149 0.18131 " pathEditMode="relative" rAng="0" ptsTypes="AA">
                                      <p:cBhvr>
                                        <p:cTn id="79" dur="2000" fill="hold"/>
                                        <p:tgtEl>
                                          <p:spTgt spid="2073"/>
                                        </p:tgtEl>
                                        <p:attrNameLst>
                                          <p:attrName>ppt_x</p:attrName>
                                          <p:attrName>ppt_y</p:attrName>
                                        </p:attrNameLst>
                                      </p:cBhvr>
                                      <p:rCtr x="21" y="91"/>
                                    </p:animMotion>
                                  </p:childTnLst>
                                </p:cTn>
                              </p:par>
                              <p:par>
                                <p:cTn id="80" presetID="64" presetClass="path" presetSubtype="0" accel="50000" decel="50000" fill="hold" grpId="1" nodeType="withEffect">
                                  <p:stCondLst>
                                    <p:cond delay="0"/>
                                  </p:stCondLst>
                                  <p:childTnLst>
                                    <p:animMotion origin="layout" path="M 4.16667E-6 4.18131E-6 L 0.14965 -0.28654 " pathEditMode="relative" rAng="0" ptsTypes="AA">
                                      <p:cBhvr>
                                        <p:cTn id="81" dur="2000" fill="hold"/>
                                        <p:tgtEl>
                                          <p:spTgt spid="2070"/>
                                        </p:tgtEl>
                                        <p:attrNameLst>
                                          <p:attrName>ppt_x</p:attrName>
                                          <p:attrName>ppt_y</p:attrName>
                                        </p:attrNameLst>
                                      </p:cBhvr>
                                      <p:rCtr x="75" y="-143"/>
                                    </p:animMotion>
                                  </p:childTnLst>
                                </p:cTn>
                              </p:par>
                              <p:par>
                                <p:cTn id="82" presetID="64" presetClass="path" presetSubtype="0" accel="50000" decel="50000" fill="hold" grpId="1" nodeType="withEffect">
                                  <p:stCondLst>
                                    <p:cond delay="0"/>
                                  </p:stCondLst>
                                  <p:childTnLst>
                                    <p:animMotion origin="layout" path="M -5.55556E-7 -4.77336E-6 L -0.01163 -0.30781 " pathEditMode="relative" rAng="0" ptsTypes="AA">
                                      <p:cBhvr>
                                        <p:cTn id="83" dur="2000" fill="hold"/>
                                        <p:tgtEl>
                                          <p:spTgt spid="2072"/>
                                        </p:tgtEl>
                                        <p:attrNameLst>
                                          <p:attrName>ppt_x</p:attrName>
                                          <p:attrName>ppt_y</p:attrName>
                                        </p:attrNameLst>
                                      </p:cBhvr>
                                      <p:rCtr x="-6" y="-154"/>
                                    </p:animMotion>
                                  </p:childTnLst>
                                </p:cTn>
                              </p:par>
                              <p:par>
                                <p:cTn id="84" presetID="64" presetClass="path" presetSubtype="0" accel="50000" decel="50000" fill="hold" grpId="1" nodeType="withEffect">
                                  <p:stCondLst>
                                    <p:cond delay="0"/>
                                  </p:stCondLst>
                                  <p:childTnLst>
                                    <p:animMotion origin="layout" path="M 3.88889E-6 1.21184E-6 L -0.20469 -0.21323 " pathEditMode="relative" rAng="0" ptsTypes="AA">
                                      <p:cBhvr>
                                        <p:cTn id="85" dur="2000" fill="hold"/>
                                        <p:tgtEl>
                                          <p:spTgt spid="2074"/>
                                        </p:tgtEl>
                                        <p:attrNameLst>
                                          <p:attrName>ppt_x</p:attrName>
                                          <p:attrName>ppt_y</p:attrName>
                                        </p:attrNameLst>
                                      </p:cBhvr>
                                      <p:rCtr x="-102" y="-107"/>
                                    </p:animMotion>
                                  </p:childTnLst>
                                </p:cTn>
                              </p:par>
                              <p:par>
                                <p:cTn id="86" presetID="64" presetClass="path" presetSubtype="0" accel="50000" decel="50000" fill="hold" nodeType="withEffect">
                                  <p:stCondLst>
                                    <p:cond delay="0"/>
                                  </p:stCondLst>
                                  <p:childTnLst>
                                    <p:animMotion origin="layout" path="M 0 4.42183E-6 L 0.00017 0.06475 " pathEditMode="relative" rAng="0" ptsTypes="AA">
                                      <p:cBhvr>
                                        <p:cTn id="87" dur="2000" fill="hold"/>
                                        <p:tgtEl>
                                          <p:spTgt spid="2071"/>
                                        </p:tgtEl>
                                        <p:attrNameLst>
                                          <p:attrName>ppt_x</p:attrName>
                                          <p:attrName>ppt_y</p:attrName>
                                        </p:attrNameLst>
                                      </p:cBhvr>
                                      <p:rCtr x="0" y="32"/>
                                    </p:animMotion>
                                  </p:childTnLst>
                                </p:cTn>
                              </p:par>
                              <p:par>
                                <p:cTn id="88" presetID="3" presetClass="entr" presetSubtype="10" fill="hold" grpId="0" nodeType="withEffect">
                                  <p:stCondLst>
                                    <p:cond delay="0"/>
                                  </p:stCondLst>
                                  <p:childTnLst>
                                    <p:set>
                                      <p:cBhvr>
                                        <p:cTn id="89" dur="1" fill="hold">
                                          <p:stCondLst>
                                            <p:cond delay="0"/>
                                          </p:stCondLst>
                                        </p:cTn>
                                        <p:tgtEl>
                                          <p:spTgt spid="2081"/>
                                        </p:tgtEl>
                                        <p:attrNameLst>
                                          <p:attrName>style.visibility</p:attrName>
                                        </p:attrNameLst>
                                      </p:cBhvr>
                                      <p:to>
                                        <p:strVal val="visible"/>
                                      </p:to>
                                    </p:set>
                                    <p:animEffect transition="in" filter="blinds(horizontal)">
                                      <p:cBhvr>
                                        <p:cTn id="90" dur="1000"/>
                                        <p:tgtEl>
                                          <p:spTgt spid="2081"/>
                                        </p:tgtEl>
                                      </p:cBhvr>
                                    </p:animEffect>
                                  </p:childTnLst>
                                </p:cTn>
                              </p:par>
                              <p:par>
                                <p:cTn id="91" presetID="3" presetClass="entr" presetSubtype="10" fill="hold" grpId="0" nodeType="withEffect">
                                  <p:stCondLst>
                                    <p:cond delay="0"/>
                                  </p:stCondLst>
                                  <p:childTnLst>
                                    <p:set>
                                      <p:cBhvr>
                                        <p:cTn id="92" dur="1" fill="hold">
                                          <p:stCondLst>
                                            <p:cond delay="0"/>
                                          </p:stCondLst>
                                        </p:cTn>
                                        <p:tgtEl>
                                          <p:spTgt spid="2083"/>
                                        </p:tgtEl>
                                        <p:attrNameLst>
                                          <p:attrName>style.visibility</p:attrName>
                                        </p:attrNameLst>
                                      </p:cBhvr>
                                      <p:to>
                                        <p:strVal val="visible"/>
                                      </p:to>
                                    </p:set>
                                    <p:animEffect transition="in" filter="blinds(horizontal)">
                                      <p:cBhvr>
                                        <p:cTn id="93" dur="1000"/>
                                        <p:tgtEl>
                                          <p:spTgt spid="2083"/>
                                        </p:tgtEl>
                                      </p:cBhvr>
                                    </p:animEffect>
                                  </p:childTnLst>
                                </p:cTn>
                              </p:par>
                              <p:par>
                                <p:cTn id="94" presetID="3" presetClass="entr" presetSubtype="10" fill="hold" grpId="0" nodeType="withEffect">
                                  <p:stCondLst>
                                    <p:cond delay="0"/>
                                  </p:stCondLst>
                                  <p:childTnLst>
                                    <p:set>
                                      <p:cBhvr>
                                        <p:cTn id="95" dur="1" fill="hold">
                                          <p:stCondLst>
                                            <p:cond delay="0"/>
                                          </p:stCondLst>
                                        </p:cTn>
                                        <p:tgtEl>
                                          <p:spTgt spid="2084"/>
                                        </p:tgtEl>
                                        <p:attrNameLst>
                                          <p:attrName>style.visibility</p:attrName>
                                        </p:attrNameLst>
                                      </p:cBhvr>
                                      <p:to>
                                        <p:strVal val="visible"/>
                                      </p:to>
                                    </p:set>
                                    <p:animEffect transition="in" filter="blinds(horizontal)">
                                      <p:cBhvr>
                                        <p:cTn id="96" dur="1000"/>
                                        <p:tgtEl>
                                          <p:spTgt spid="2084"/>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2056"/>
                                        </p:tgtEl>
                                        <p:attrNameLst>
                                          <p:attrName>style.visibility</p:attrName>
                                        </p:attrNameLst>
                                      </p:cBhvr>
                                      <p:to>
                                        <p:strVal val="visible"/>
                                      </p:to>
                                    </p:set>
                                    <p:animEffect transition="in" filter="fade">
                                      <p:cBhvr>
                                        <p:cTn id="101" dur="2000"/>
                                        <p:tgtEl>
                                          <p:spTgt spid="2056"/>
                                        </p:tgtEl>
                                      </p:cBhvr>
                                    </p:animEffec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nodeType="clickEffect">
                                  <p:stCondLst>
                                    <p:cond delay="0"/>
                                  </p:stCondLst>
                                  <p:childTnLst>
                                    <p:set>
                                      <p:cBhvr>
                                        <p:cTn id="105" dur="1" fill="hold">
                                          <p:stCondLst>
                                            <p:cond delay="0"/>
                                          </p:stCondLst>
                                        </p:cTn>
                                        <p:tgtEl>
                                          <p:spTgt spid="2076"/>
                                        </p:tgtEl>
                                        <p:attrNameLst>
                                          <p:attrName>style.visibility</p:attrName>
                                        </p:attrNameLst>
                                      </p:cBhvr>
                                      <p:to>
                                        <p:strVal val="visible"/>
                                      </p:to>
                                    </p:set>
                                    <p:animEffect transition="in" filter="blinds(horizontal)">
                                      <p:cBhvr>
                                        <p:cTn id="106" dur="500"/>
                                        <p:tgtEl>
                                          <p:spTgt spid="2076"/>
                                        </p:tgtEl>
                                      </p:cBhvr>
                                    </p:animEffect>
                                  </p:childTnLst>
                                </p:cTn>
                              </p:par>
                              <p:par>
                                <p:cTn id="107" presetID="3" presetClass="entr" presetSubtype="10" fill="hold" grpId="0" nodeType="withEffect">
                                  <p:stCondLst>
                                    <p:cond delay="0"/>
                                  </p:stCondLst>
                                  <p:childTnLst>
                                    <p:set>
                                      <p:cBhvr>
                                        <p:cTn id="108" dur="1" fill="hold">
                                          <p:stCondLst>
                                            <p:cond delay="0"/>
                                          </p:stCondLst>
                                        </p:cTn>
                                        <p:tgtEl>
                                          <p:spTgt spid="2077"/>
                                        </p:tgtEl>
                                        <p:attrNameLst>
                                          <p:attrName>style.visibility</p:attrName>
                                        </p:attrNameLst>
                                      </p:cBhvr>
                                      <p:to>
                                        <p:strVal val="visible"/>
                                      </p:to>
                                    </p:set>
                                    <p:animEffect transition="in" filter="blinds(horizontal)">
                                      <p:cBhvr>
                                        <p:cTn id="109" dur="500"/>
                                        <p:tgtEl>
                                          <p:spTgt spid="2077"/>
                                        </p:tgtEl>
                                      </p:cBhvr>
                                    </p:animEffect>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2079"/>
                                        </p:tgtEl>
                                        <p:attrNameLst>
                                          <p:attrName>style.visibility</p:attrName>
                                        </p:attrNameLst>
                                      </p:cBhvr>
                                      <p:to>
                                        <p:strVal val="visible"/>
                                      </p:to>
                                    </p:set>
                                    <p:animEffect transition="in" filter="blinds(horizontal)">
                                      <p:cBhvr>
                                        <p:cTn id="114" dur="500"/>
                                        <p:tgtEl>
                                          <p:spTgt spid="2079"/>
                                        </p:tgtEl>
                                      </p:cBhvr>
                                    </p:animEffect>
                                  </p:childTnLst>
                                </p:cTn>
                              </p:par>
                              <p:par>
                                <p:cTn id="115" presetID="3" presetClass="entr" presetSubtype="10" fill="hold" nodeType="withEffect">
                                  <p:stCondLst>
                                    <p:cond delay="0"/>
                                  </p:stCondLst>
                                  <p:childTnLst>
                                    <p:set>
                                      <p:cBhvr>
                                        <p:cTn id="116" dur="1" fill="hold">
                                          <p:stCondLst>
                                            <p:cond delay="0"/>
                                          </p:stCondLst>
                                        </p:cTn>
                                        <p:tgtEl>
                                          <p:spTgt spid="2078"/>
                                        </p:tgtEl>
                                        <p:attrNameLst>
                                          <p:attrName>style.visibility</p:attrName>
                                        </p:attrNameLst>
                                      </p:cBhvr>
                                      <p:to>
                                        <p:strVal val="visible"/>
                                      </p:to>
                                    </p:set>
                                    <p:animEffect transition="in" filter="blinds(horizontal)">
                                      <p:cBhvr>
                                        <p:cTn id="117" dur="500"/>
                                        <p:tgtEl>
                                          <p:spTgt spid="2078"/>
                                        </p:tgtEl>
                                      </p:cBhvr>
                                    </p:animEffect>
                                  </p:childTnLst>
                                </p:cTn>
                              </p:par>
                            </p:childTnLst>
                          </p:cTn>
                        </p:par>
                      </p:childTnLst>
                    </p:cTn>
                  </p:par>
                  <p:par>
                    <p:cTn id="118" fill="hold">
                      <p:stCondLst>
                        <p:cond delay="indefinite"/>
                      </p:stCondLst>
                      <p:childTnLst>
                        <p:par>
                          <p:cTn id="119" fill="hold">
                            <p:stCondLst>
                              <p:cond delay="0"/>
                            </p:stCondLst>
                            <p:childTnLst>
                              <p:par>
                                <p:cTn id="120" presetID="56" presetClass="path" presetSubtype="0" accel="50000" decel="50000" fill="hold" nodeType="clickEffect">
                                  <p:stCondLst>
                                    <p:cond delay="0"/>
                                  </p:stCondLst>
                                  <p:childTnLst>
                                    <p:animMotion origin="layout" path="M -3.05556E-6 -1.01758E-7 L 0.17726 0.4142 " pathEditMode="relative" rAng="0" ptsTypes="AA">
                                      <p:cBhvr>
                                        <p:cTn id="121" dur="2000" fill="hold"/>
                                        <p:tgtEl>
                                          <p:spTgt spid="2076"/>
                                        </p:tgtEl>
                                        <p:attrNameLst>
                                          <p:attrName>ppt_x</p:attrName>
                                          <p:attrName>ppt_y</p:attrName>
                                        </p:attrNameLst>
                                      </p:cBhvr>
                                      <p:rCtr x="89" y="207"/>
                                    </p:animMotion>
                                  </p:childTnLst>
                                </p:cTn>
                              </p:par>
                              <p:par>
                                <p:cTn id="122" presetID="64" presetClass="path" presetSubtype="0" accel="50000" decel="50000" fill="hold" grpId="1" nodeType="withEffect">
                                  <p:stCondLst>
                                    <p:cond delay="0"/>
                                  </p:stCondLst>
                                  <p:childTnLst>
                                    <p:animMotion origin="layout" path="M 3.61111E-6 -3.25624E-6 L 0.05121 -0.1857 " pathEditMode="relative" rAng="0" ptsTypes="AA">
                                      <p:cBhvr>
                                        <p:cTn id="123" dur="2000" fill="hold"/>
                                        <p:tgtEl>
                                          <p:spTgt spid="2077"/>
                                        </p:tgtEl>
                                        <p:attrNameLst>
                                          <p:attrName>ppt_x</p:attrName>
                                          <p:attrName>ppt_y</p:attrName>
                                        </p:attrNameLst>
                                      </p:cBhvr>
                                      <p:rCtr x="26" y="-93"/>
                                    </p:animMotion>
                                  </p:childTnLst>
                                </p:cTn>
                              </p:par>
                              <p:par>
                                <p:cTn id="124" presetID="64" presetClass="path" presetSubtype="0" accel="50000" decel="50000" fill="hold" grpId="1" nodeType="withEffect">
                                  <p:stCondLst>
                                    <p:cond delay="0"/>
                                  </p:stCondLst>
                                  <p:childTnLst>
                                    <p:animMotion origin="layout" path="M 2.22222E-6 -3.50601E-6 L -0.07674 -0.30758 " pathEditMode="relative" rAng="0" ptsTypes="AA">
                                      <p:cBhvr>
                                        <p:cTn id="125" dur="2000" fill="hold"/>
                                        <p:tgtEl>
                                          <p:spTgt spid="2079"/>
                                        </p:tgtEl>
                                        <p:attrNameLst>
                                          <p:attrName>ppt_x</p:attrName>
                                          <p:attrName>ppt_y</p:attrName>
                                        </p:attrNameLst>
                                      </p:cBhvr>
                                      <p:rCtr x="-38" y="-154"/>
                                    </p:animMotion>
                                  </p:childTnLst>
                                </p:cTn>
                              </p:par>
                              <p:par>
                                <p:cTn id="126" presetID="42" presetClass="path" presetSubtype="0" accel="50000" decel="50000" fill="hold" nodeType="withEffect">
                                  <p:stCondLst>
                                    <p:cond delay="0"/>
                                  </p:stCondLst>
                                  <p:childTnLst>
                                    <p:animMotion origin="layout" path="M -4.44444E-6 2.77521E-8 L -0.06666 0.46716 " pathEditMode="relative" rAng="0" ptsTypes="AA">
                                      <p:cBhvr>
                                        <p:cTn id="127" dur="2000" fill="hold"/>
                                        <p:tgtEl>
                                          <p:spTgt spid="2078"/>
                                        </p:tgtEl>
                                        <p:attrNameLst>
                                          <p:attrName>ppt_x</p:attrName>
                                          <p:attrName>ppt_y</p:attrName>
                                        </p:attrNameLst>
                                      </p:cBhvr>
                                      <p:rCtr x="-33" y="234"/>
                                    </p:animMotion>
                                  </p:childTnLst>
                                </p:cTn>
                              </p:par>
                              <p:par>
                                <p:cTn id="128" presetID="3" presetClass="entr" presetSubtype="10" fill="hold" grpId="0" nodeType="withEffect">
                                  <p:stCondLst>
                                    <p:cond delay="0"/>
                                  </p:stCondLst>
                                  <p:childTnLst>
                                    <p:set>
                                      <p:cBhvr>
                                        <p:cTn id="129" dur="1" fill="hold">
                                          <p:stCondLst>
                                            <p:cond delay="0"/>
                                          </p:stCondLst>
                                        </p:cTn>
                                        <p:tgtEl>
                                          <p:spTgt spid="2085"/>
                                        </p:tgtEl>
                                        <p:attrNameLst>
                                          <p:attrName>style.visibility</p:attrName>
                                        </p:attrNameLst>
                                      </p:cBhvr>
                                      <p:to>
                                        <p:strVal val="visible"/>
                                      </p:to>
                                    </p:set>
                                    <p:animEffect transition="in" filter="blinds(horizontal)">
                                      <p:cBhvr>
                                        <p:cTn id="130" dur="500"/>
                                        <p:tgtEl>
                                          <p:spTgt spid="2085"/>
                                        </p:tgtEl>
                                      </p:cBhvr>
                                    </p:animEffect>
                                  </p:childTnLst>
                                </p:cTn>
                              </p:par>
                              <p:par>
                                <p:cTn id="131" presetID="3" presetClass="entr" presetSubtype="10" fill="hold" grpId="0" nodeType="withEffect">
                                  <p:stCondLst>
                                    <p:cond delay="0"/>
                                  </p:stCondLst>
                                  <p:childTnLst>
                                    <p:set>
                                      <p:cBhvr>
                                        <p:cTn id="132" dur="1" fill="hold">
                                          <p:stCondLst>
                                            <p:cond delay="0"/>
                                          </p:stCondLst>
                                        </p:cTn>
                                        <p:tgtEl>
                                          <p:spTgt spid="2086"/>
                                        </p:tgtEl>
                                        <p:attrNameLst>
                                          <p:attrName>style.visibility</p:attrName>
                                        </p:attrNameLst>
                                      </p:cBhvr>
                                      <p:to>
                                        <p:strVal val="visible"/>
                                      </p:to>
                                    </p:set>
                                    <p:animEffect transition="in" filter="blinds(horizontal)">
                                      <p:cBhvr>
                                        <p:cTn id="133" dur="500"/>
                                        <p:tgtEl>
                                          <p:spTgt spid="2086"/>
                                        </p:tgtEl>
                                      </p:cBhvr>
                                    </p:animEffect>
                                  </p:childTnLst>
                                </p:cTn>
                              </p:par>
                            </p:childTnLst>
                          </p:cTn>
                        </p:par>
                      </p:childTnLst>
                    </p:cTn>
                  </p:par>
                  <p:par>
                    <p:cTn id="134" fill="hold">
                      <p:stCondLst>
                        <p:cond delay="indefinite"/>
                      </p:stCondLst>
                      <p:childTnLst>
                        <p:par>
                          <p:cTn id="135" fill="hold">
                            <p:stCondLst>
                              <p:cond delay="0"/>
                            </p:stCondLst>
                            <p:childTnLst>
                              <p:par>
                                <p:cTn id="136" presetID="55" presetClass="entr" presetSubtype="0" fill="hold" grpId="0" nodeType="clickEffect">
                                  <p:stCondLst>
                                    <p:cond delay="0"/>
                                  </p:stCondLst>
                                  <p:childTnLst>
                                    <p:set>
                                      <p:cBhvr>
                                        <p:cTn id="137" dur="1" fill="hold">
                                          <p:stCondLst>
                                            <p:cond delay="0"/>
                                          </p:stCondLst>
                                        </p:cTn>
                                        <p:tgtEl>
                                          <p:spTgt spid="2104"/>
                                        </p:tgtEl>
                                        <p:attrNameLst>
                                          <p:attrName>style.visibility</p:attrName>
                                        </p:attrNameLst>
                                      </p:cBhvr>
                                      <p:to>
                                        <p:strVal val="visible"/>
                                      </p:to>
                                    </p:set>
                                    <p:anim calcmode="lin" valueType="num">
                                      <p:cBhvr>
                                        <p:cTn id="138" dur="1000" fill="hold"/>
                                        <p:tgtEl>
                                          <p:spTgt spid="2104"/>
                                        </p:tgtEl>
                                        <p:attrNameLst>
                                          <p:attrName>ppt_w</p:attrName>
                                        </p:attrNameLst>
                                      </p:cBhvr>
                                      <p:tavLst>
                                        <p:tav tm="0">
                                          <p:val>
                                            <p:strVal val="#ppt_w*0.70"/>
                                          </p:val>
                                        </p:tav>
                                        <p:tav tm="100000">
                                          <p:val>
                                            <p:strVal val="#ppt_w"/>
                                          </p:val>
                                        </p:tav>
                                      </p:tavLst>
                                    </p:anim>
                                    <p:anim calcmode="lin" valueType="num">
                                      <p:cBhvr>
                                        <p:cTn id="139" dur="1000" fill="hold"/>
                                        <p:tgtEl>
                                          <p:spTgt spid="2104"/>
                                        </p:tgtEl>
                                        <p:attrNameLst>
                                          <p:attrName>ppt_h</p:attrName>
                                        </p:attrNameLst>
                                      </p:cBhvr>
                                      <p:tavLst>
                                        <p:tav tm="0">
                                          <p:val>
                                            <p:strVal val="#ppt_h"/>
                                          </p:val>
                                        </p:tav>
                                        <p:tav tm="100000">
                                          <p:val>
                                            <p:strVal val="#ppt_h"/>
                                          </p:val>
                                        </p:tav>
                                      </p:tavLst>
                                    </p:anim>
                                    <p:animEffect transition="in" filter="fade">
                                      <p:cBhvr>
                                        <p:cTn id="140" dur="1000"/>
                                        <p:tgtEl>
                                          <p:spTgt spid="2104"/>
                                        </p:tgtEl>
                                      </p:cBhvr>
                                    </p:animEffect>
                                  </p:childTnLst>
                                </p:cTn>
                              </p:par>
                            </p:childTnLst>
                          </p:cTn>
                        </p:par>
                      </p:childTnLst>
                    </p:cTn>
                  </p:par>
                  <p:par>
                    <p:cTn id="141" fill="hold">
                      <p:stCondLst>
                        <p:cond delay="indefinite"/>
                      </p:stCondLst>
                      <p:childTnLst>
                        <p:par>
                          <p:cTn id="142" fill="hold">
                            <p:stCondLst>
                              <p:cond delay="0"/>
                            </p:stCondLst>
                            <p:childTnLst>
                              <p:par>
                                <p:cTn id="143" presetID="6" presetClass="emph" presetSubtype="0" fill="hold" nodeType="clickEffect">
                                  <p:stCondLst>
                                    <p:cond delay="0"/>
                                  </p:stCondLst>
                                  <p:childTnLst>
                                    <p:animScale>
                                      <p:cBhvr>
                                        <p:cTn id="144" dur="2000" fill="hold"/>
                                        <p:tgtEl>
                                          <p:spTgt spid="2062"/>
                                        </p:tgtEl>
                                      </p:cBhvr>
                                      <p:by x="50000" y="50000"/>
                                    </p:animScale>
                                  </p:childTnLst>
                                </p:cTn>
                              </p:par>
                              <p:par>
                                <p:cTn id="145" presetID="10" presetClass="exit" presetSubtype="0" fill="hold" nodeType="withEffect">
                                  <p:stCondLst>
                                    <p:cond delay="0"/>
                                  </p:stCondLst>
                                  <p:childTnLst>
                                    <p:animEffect transition="out" filter="fade">
                                      <p:cBhvr>
                                        <p:cTn id="146" dur="2000"/>
                                        <p:tgtEl>
                                          <p:spTgt spid="2062"/>
                                        </p:tgtEl>
                                      </p:cBhvr>
                                    </p:animEffect>
                                    <p:set>
                                      <p:cBhvr>
                                        <p:cTn id="147" dur="1" fill="hold">
                                          <p:stCondLst>
                                            <p:cond delay="1999"/>
                                          </p:stCondLst>
                                        </p:cTn>
                                        <p:tgtEl>
                                          <p:spTgt spid="2062"/>
                                        </p:tgtEl>
                                        <p:attrNameLst>
                                          <p:attrName>style.visibility</p:attrName>
                                        </p:attrNameLst>
                                      </p:cBhvr>
                                      <p:to>
                                        <p:strVal val="hidden"/>
                                      </p:to>
                                    </p:set>
                                  </p:childTnLst>
                                </p:cTn>
                              </p:par>
                              <p:par>
                                <p:cTn id="148" presetID="55" presetClass="entr" presetSubtype="0" fill="hold" nodeType="withEffect">
                                  <p:stCondLst>
                                    <p:cond delay="0"/>
                                  </p:stCondLst>
                                  <p:childTnLst>
                                    <p:set>
                                      <p:cBhvr>
                                        <p:cTn id="149" dur="1" fill="hold">
                                          <p:stCondLst>
                                            <p:cond delay="0"/>
                                          </p:stCondLst>
                                        </p:cTn>
                                        <p:tgtEl>
                                          <p:spTgt spid="2109"/>
                                        </p:tgtEl>
                                        <p:attrNameLst>
                                          <p:attrName>style.visibility</p:attrName>
                                        </p:attrNameLst>
                                      </p:cBhvr>
                                      <p:to>
                                        <p:strVal val="visible"/>
                                      </p:to>
                                    </p:set>
                                    <p:anim calcmode="lin" valueType="num">
                                      <p:cBhvr>
                                        <p:cTn id="150" dur="2000" fill="hold"/>
                                        <p:tgtEl>
                                          <p:spTgt spid="2109"/>
                                        </p:tgtEl>
                                        <p:attrNameLst>
                                          <p:attrName>ppt_w</p:attrName>
                                        </p:attrNameLst>
                                      </p:cBhvr>
                                      <p:tavLst>
                                        <p:tav tm="0">
                                          <p:val>
                                            <p:strVal val="#ppt_w*0.70"/>
                                          </p:val>
                                        </p:tav>
                                        <p:tav tm="100000">
                                          <p:val>
                                            <p:strVal val="#ppt_w"/>
                                          </p:val>
                                        </p:tav>
                                      </p:tavLst>
                                    </p:anim>
                                    <p:anim calcmode="lin" valueType="num">
                                      <p:cBhvr>
                                        <p:cTn id="151" dur="2000" fill="hold"/>
                                        <p:tgtEl>
                                          <p:spTgt spid="2109"/>
                                        </p:tgtEl>
                                        <p:attrNameLst>
                                          <p:attrName>ppt_h</p:attrName>
                                        </p:attrNameLst>
                                      </p:cBhvr>
                                      <p:tavLst>
                                        <p:tav tm="0">
                                          <p:val>
                                            <p:strVal val="#ppt_h"/>
                                          </p:val>
                                        </p:tav>
                                        <p:tav tm="100000">
                                          <p:val>
                                            <p:strVal val="#ppt_h"/>
                                          </p:val>
                                        </p:tav>
                                      </p:tavLst>
                                    </p:anim>
                                    <p:animEffect transition="in" filter="fade">
                                      <p:cBhvr>
                                        <p:cTn id="152" dur="2000"/>
                                        <p:tgtEl>
                                          <p:spTgt spid="2109"/>
                                        </p:tgtEl>
                                      </p:cBhvr>
                                    </p:animEffect>
                                  </p:childTnLst>
                                </p:cTn>
                              </p:par>
                              <p:par>
                                <p:cTn id="153" presetID="45" presetClass="entr" presetSubtype="0" fill="hold" grpId="0" nodeType="withEffect">
                                  <p:stCondLst>
                                    <p:cond delay="0"/>
                                  </p:stCondLst>
                                  <p:iterate type="wd">
                                    <p:tmPct val="10000"/>
                                  </p:iterate>
                                  <p:childTnLst>
                                    <p:set>
                                      <p:cBhvr>
                                        <p:cTn id="154" dur="1" fill="hold">
                                          <p:stCondLst>
                                            <p:cond delay="0"/>
                                          </p:stCondLst>
                                        </p:cTn>
                                        <p:tgtEl>
                                          <p:spTgt spid="2113"/>
                                        </p:tgtEl>
                                        <p:attrNameLst>
                                          <p:attrName>style.visibility</p:attrName>
                                        </p:attrNameLst>
                                      </p:cBhvr>
                                      <p:to>
                                        <p:strVal val="visible"/>
                                      </p:to>
                                    </p:set>
                                    <p:animEffect transition="in" filter="fade">
                                      <p:cBhvr>
                                        <p:cTn id="155" dur="2000"/>
                                        <p:tgtEl>
                                          <p:spTgt spid="2113"/>
                                        </p:tgtEl>
                                      </p:cBhvr>
                                    </p:animEffect>
                                    <p:anim calcmode="lin" valueType="num">
                                      <p:cBhvr>
                                        <p:cTn id="156" dur="2000" fill="hold"/>
                                        <p:tgtEl>
                                          <p:spTgt spid="2113"/>
                                        </p:tgtEl>
                                        <p:attrNameLst>
                                          <p:attrName>ppt_w</p:attrName>
                                        </p:attrNameLst>
                                      </p:cBhvr>
                                      <p:tavLst>
                                        <p:tav tm="0" fmla="#ppt_w*sin(2.5*pi*$)">
                                          <p:val>
                                            <p:fltVal val="0"/>
                                          </p:val>
                                        </p:tav>
                                        <p:tav tm="100000">
                                          <p:val>
                                            <p:fltVal val="1"/>
                                          </p:val>
                                        </p:tav>
                                      </p:tavLst>
                                    </p:anim>
                                    <p:anim calcmode="lin" valueType="num">
                                      <p:cBhvr>
                                        <p:cTn id="157" dur="2000" fill="hold"/>
                                        <p:tgtEl>
                                          <p:spTgt spid="2113"/>
                                        </p:tgtEl>
                                        <p:attrNameLst>
                                          <p:attrName>ppt_h</p:attrName>
                                        </p:attrNameLst>
                                      </p:cBhvr>
                                      <p:tavLst>
                                        <p:tav tm="0">
                                          <p:val>
                                            <p:strVal val="#ppt_h"/>
                                          </p:val>
                                        </p:tav>
                                        <p:tav tm="100000">
                                          <p:val>
                                            <p:strVal val="#ppt_h"/>
                                          </p:val>
                                        </p:tav>
                                      </p:tavLst>
                                    </p:anim>
                                  </p:childTnLst>
                                </p:cTn>
                              </p:par>
                            </p:childTnLst>
                          </p:cTn>
                        </p:par>
                      </p:childTnLst>
                    </p:cTn>
                  </p:par>
                  <p:par>
                    <p:cTn id="158" fill="hold">
                      <p:stCondLst>
                        <p:cond delay="indefinite"/>
                      </p:stCondLst>
                      <p:childTnLst>
                        <p:par>
                          <p:cTn id="159" fill="hold">
                            <p:stCondLst>
                              <p:cond delay="0"/>
                            </p:stCondLst>
                            <p:childTnLst>
                              <p:par>
                                <p:cTn id="160" presetID="6" presetClass="emph" presetSubtype="0" fill="hold" nodeType="clickEffect">
                                  <p:stCondLst>
                                    <p:cond delay="0"/>
                                  </p:stCondLst>
                                  <p:childTnLst>
                                    <p:animScale>
                                      <p:cBhvr>
                                        <p:cTn id="161" dur="2000" fill="hold"/>
                                        <p:tgtEl>
                                          <p:spTgt spid="2066"/>
                                        </p:tgtEl>
                                      </p:cBhvr>
                                      <p:by x="50000" y="50000"/>
                                    </p:animScale>
                                  </p:childTnLst>
                                </p:cTn>
                              </p:par>
                              <p:par>
                                <p:cTn id="162" presetID="10" presetClass="exit" presetSubtype="0" fill="hold" nodeType="withEffect">
                                  <p:stCondLst>
                                    <p:cond delay="0"/>
                                  </p:stCondLst>
                                  <p:childTnLst>
                                    <p:animEffect transition="out" filter="fade">
                                      <p:cBhvr>
                                        <p:cTn id="163" dur="2000"/>
                                        <p:tgtEl>
                                          <p:spTgt spid="2066"/>
                                        </p:tgtEl>
                                      </p:cBhvr>
                                    </p:animEffect>
                                    <p:set>
                                      <p:cBhvr>
                                        <p:cTn id="164" dur="1" fill="hold">
                                          <p:stCondLst>
                                            <p:cond delay="1999"/>
                                          </p:stCondLst>
                                        </p:cTn>
                                        <p:tgtEl>
                                          <p:spTgt spid="2066"/>
                                        </p:tgtEl>
                                        <p:attrNameLst>
                                          <p:attrName>style.visibility</p:attrName>
                                        </p:attrNameLst>
                                      </p:cBhvr>
                                      <p:to>
                                        <p:strVal val="hidden"/>
                                      </p:to>
                                    </p:set>
                                  </p:childTnLst>
                                </p:cTn>
                              </p:par>
                              <p:par>
                                <p:cTn id="165" presetID="55" presetClass="entr" presetSubtype="0" fill="hold" nodeType="withEffect">
                                  <p:stCondLst>
                                    <p:cond delay="0"/>
                                  </p:stCondLst>
                                  <p:childTnLst>
                                    <p:set>
                                      <p:cBhvr>
                                        <p:cTn id="166" dur="1" fill="hold">
                                          <p:stCondLst>
                                            <p:cond delay="0"/>
                                          </p:stCondLst>
                                        </p:cTn>
                                        <p:tgtEl>
                                          <p:spTgt spid="2112"/>
                                        </p:tgtEl>
                                        <p:attrNameLst>
                                          <p:attrName>style.visibility</p:attrName>
                                        </p:attrNameLst>
                                      </p:cBhvr>
                                      <p:to>
                                        <p:strVal val="visible"/>
                                      </p:to>
                                    </p:set>
                                    <p:anim calcmode="lin" valueType="num">
                                      <p:cBhvr>
                                        <p:cTn id="167" dur="2000" fill="hold"/>
                                        <p:tgtEl>
                                          <p:spTgt spid="2112"/>
                                        </p:tgtEl>
                                        <p:attrNameLst>
                                          <p:attrName>ppt_w</p:attrName>
                                        </p:attrNameLst>
                                      </p:cBhvr>
                                      <p:tavLst>
                                        <p:tav tm="0">
                                          <p:val>
                                            <p:strVal val="#ppt_w*0.70"/>
                                          </p:val>
                                        </p:tav>
                                        <p:tav tm="100000">
                                          <p:val>
                                            <p:strVal val="#ppt_w"/>
                                          </p:val>
                                        </p:tav>
                                      </p:tavLst>
                                    </p:anim>
                                    <p:anim calcmode="lin" valueType="num">
                                      <p:cBhvr>
                                        <p:cTn id="168" dur="2000" fill="hold"/>
                                        <p:tgtEl>
                                          <p:spTgt spid="2112"/>
                                        </p:tgtEl>
                                        <p:attrNameLst>
                                          <p:attrName>ppt_h</p:attrName>
                                        </p:attrNameLst>
                                      </p:cBhvr>
                                      <p:tavLst>
                                        <p:tav tm="0">
                                          <p:val>
                                            <p:strVal val="#ppt_h"/>
                                          </p:val>
                                        </p:tav>
                                        <p:tav tm="100000">
                                          <p:val>
                                            <p:strVal val="#ppt_h"/>
                                          </p:val>
                                        </p:tav>
                                      </p:tavLst>
                                    </p:anim>
                                    <p:animEffect transition="in" filter="fade">
                                      <p:cBhvr>
                                        <p:cTn id="169" dur="2000"/>
                                        <p:tgtEl>
                                          <p:spTgt spid="2112"/>
                                        </p:tgtEl>
                                      </p:cBhvr>
                                    </p:animEffect>
                                  </p:childTnLst>
                                </p:cTn>
                              </p:par>
                              <p:par>
                                <p:cTn id="170" presetID="45" presetClass="entr" presetSubtype="0" fill="hold" grpId="0" nodeType="withEffect">
                                  <p:stCondLst>
                                    <p:cond delay="0"/>
                                  </p:stCondLst>
                                  <p:iterate type="wd">
                                    <p:tmPct val="10000"/>
                                  </p:iterate>
                                  <p:childTnLst>
                                    <p:set>
                                      <p:cBhvr>
                                        <p:cTn id="171" dur="1" fill="hold">
                                          <p:stCondLst>
                                            <p:cond delay="0"/>
                                          </p:stCondLst>
                                        </p:cTn>
                                        <p:tgtEl>
                                          <p:spTgt spid="2114"/>
                                        </p:tgtEl>
                                        <p:attrNameLst>
                                          <p:attrName>style.visibility</p:attrName>
                                        </p:attrNameLst>
                                      </p:cBhvr>
                                      <p:to>
                                        <p:strVal val="visible"/>
                                      </p:to>
                                    </p:set>
                                    <p:animEffect transition="in" filter="fade">
                                      <p:cBhvr>
                                        <p:cTn id="172" dur="2000"/>
                                        <p:tgtEl>
                                          <p:spTgt spid="2114"/>
                                        </p:tgtEl>
                                      </p:cBhvr>
                                    </p:animEffect>
                                    <p:anim calcmode="lin" valueType="num">
                                      <p:cBhvr>
                                        <p:cTn id="173" dur="2000" fill="hold"/>
                                        <p:tgtEl>
                                          <p:spTgt spid="2114"/>
                                        </p:tgtEl>
                                        <p:attrNameLst>
                                          <p:attrName>ppt_w</p:attrName>
                                        </p:attrNameLst>
                                      </p:cBhvr>
                                      <p:tavLst>
                                        <p:tav tm="0" fmla="#ppt_w*sin(2.5*pi*$)">
                                          <p:val>
                                            <p:fltVal val="0"/>
                                          </p:val>
                                        </p:tav>
                                        <p:tav tm="100000">
                                          <p:val>
                                            <p:fltVal val="1"/>
                                          </p:val>
                                        </p:tav>
                                      </p:tavLst>
                                    </p:anim>
                                    <p:anim calcmode="lin" valueType="num">
                                      <p:cBhvr>
                                        <p:cTn id="174" dur="2000" fill="hold"/>
                                        <p:tgtEl>
                                          <p:spTgt spid="2114"/>
                                        </p:tgtEl>
                                        <p:attrNameLst>
                                          <p:attrName>ppt_h</p:attrName>
                                        </p:attrNameLst>
                                      </p:cBhvr>
                                      <p:tavLst>
                                        <p:tav tm="0">
                                          <p:val>
                                            <p:strVal val="#ppt_h"/>
                                          </p:val>
                                        </p:tav>
                                        <p:tav tm="100000">
                                          <p:val>
                                            <p:strVal val="#ppt_h"/>
                                          </p:val>
                                        </p:tav>
                                      </p:tavLst>
                                    </p:anim>
                                  </p:childTnLst>
                                </p:cTn>
                              </p:par>
                            </p:childTnLst>
                          </p:cTn>
                        </p:par>
                      </p:childTnLst>
                    </p:cTn>
                  </p:par>
                  <p:par>
                    <p:cTn id="175" fill="hold">
                      <p:stCondLst>
                        <p:cond delay="indefinite"/>
                      </p:stCondLst>
                      <p:childTnLst>
                        <p:par>
                          <p:cTn id="176" fill="hold">
                            <p:stCondLst>
                              <p:cond delay="0"/>
                            </p:stCondLst>
                            <p:childTnLst>
                              <p:par>
                                <p:cTn id="177" presetID="6" presetClass="emph" presetSubtype="0" fill="hold" nodeType="clickEffect">
                                  <p:stCondLst>
                                    <p:cond delay="0"/>
                                  </p:stCondLst>
                                  <p:childTnLst>
                                    <p:animScale>
                                      <p:cBhvr>
                                        <p:cTn id="178" dur="2000" fill="hold"/>
                                        <p:tgtEl>
                                          <p:spTgt spid="2069"/>
                                        </p:tgtEl>
                                      </p:cBhvr>
                                      <p:by x="50000" y="50000"/>
                                    </p:animScale>
                                  </p:childTnLst>
                                </p:cTn>
                              </p:par>
                              <p:par>
                                <p:cTn id="179" presetID="10" presetClass="exit" presetSubtype="0" fill="hold" nodeType="withEffect">
                                  <p:stCondLst>
                                    <p:cond delay="0"/>
                                  </p:stCondLst>
                                  <p:childTnLst>
                                    <p:animEffect transition="out" filter="fade">
                                      <p:cBhvr>
                                        <p:cTn id="180" dur="2000"/>
                                        <p:tgtEl>
                                          <p:spTgt spid="2069"/>
                                        </p:tgtEl>
                                      </p:cBhvr>
                                    </p:animEffect>
                                    <p:set>
                                      <p:cBhvr>
                                        <p:cTn id="181" dur="1" fill="hold">
                                          <p:stCondLst>
                                            <p:cond delay="1999"/>
                                          </p:stCondLst>
                                        </p:cTn>
                                        <p:tgtEl>
                                          <p:spTgt spid="2069"/>
                                        </p:tgtEl>
                                        <p:attrNameLst>
                                          <p:attrName>style.visibility</p:attrName>
                                        </p:attrNameLst>
                                      </p:cBhvr>
                                      <p:to>
                                        <p:strVal val="hidden"/>
                                      </p:to>
                                    </p:set>
                                  </p:childTnLst>
                                </p:cTn>
                              </p:par>
                              <p:par>
                                <p:cTn id="182" presetID="55" presetClass="entr" presetSubtype="0" fill="hold" nodeType="withEffect">
                                  <p:stCondLst>
                                    <p:cond delay="0"/>
                                  </p:stCondLst>
                                  <p:childTnLst>
                                    <p:set>
                                      <p:cBhvr>
                                        <p:cTn id="183" dur="1" fill="hold">
                                          <p:stCondLst>
                                            <p:cond delay="0"/>
                                          </p:stCondLst>
                                        </p:cTn>
                                        <p:tgtEl>
                                          <p:spTgt spid="2106"/>
                                        </p:tgtEl>
                                        <p:attrNameLst>
                                          <p:attrName>style.visibility</p:attrName>
                                        </p:attrNameLst>
                                      </p:cBhvr>
                                      <p:to>
                                        <p:strVal val="visible"/>
                                      </p:to>
                                    </p:set>
                                    <p:anim calcmode="lin" valueType="num">
                                      <p:cBhvr>
                                        <p:cTn id="184" dur="1000" fill="hold"/>
                                        <p:tgtEl>
                                          <p:spTgt spid="2106"/>
                                        </p:tgtEl>
                                        <p:attrNameLst>
                                          <p:attrName>ppt_w</p:attrName>
                                        </p:attrNameLst>
                                      </p:cBhvr>
                                      <p:tavLst>
                                        <p:tav tm="0">
                                          <p:val>
                                            <p:strVal val="#ppt_w*0.70"/>
                                          </p:val>
                                        </p:tav>
                                        <p:tav tm="100000">
                                          <p:val>
                                            <p:strVal val="#ppt_w"/>
                                          </p:val>
                                        </p:tav>
                                      </p:tavLst>
                                    </p:anim>
                                    <p:anim calcmode="lin" valueType="num">
                                      <p:cBhvr>
                                        <p:cTn id="185" dur="1000" fill="hold"/>
                                        <p:tgtEl>
                                          <p:spTgt spid="2106"/>
                                        </p:tgtEl>
                                        <p:attrNameLst>
                                          <p:attrName>ppt_h</p:attrName>
                                        </p:attrNameLst>
                                      </p:cBhvr>
                                      <p:tavLst>
                                        <p:tav tm="0">
                                          <p:val>
                                            <p:strVal val="#ppt_h"/>
                                          </p:val>
                                        </p:tav>
                                        <p:tav tm="100000">
                                          <p:val>
                                            <p:strVal val="#ppt_h"/>
                                          </p:val>
                                        </p:tav>
                                      </p:tavLst>
                                    </p:anim>
                                    <p:animEffect transition="in" filter="fade">
                                      <p:cBhvr>
                                        <p:cTn id="186" dur="1000"/>
                                        <p:tgtEl>
                                          <p:spTgt spid="2106"/>
                                        </p:tgtEl>
                                      </p:cBhvr>
                                    </p:animEffect>
                                  </p:childTnLst>
                                </p:cTn>
                              </p:par>
                              <p:par>
                                <p:cTn id="187" presetID="45" presetClass="entr" presetSubtype="0" fill="hold" grpId="0" nodeType="withEffect">
                                  <p:stCondLst>
                                    <p:cond delay="0"/>
                                  </p:stCondLst>
                                  <p:iterate type="wd">
                                    <p:tmPct val="10000"/>
                                  </p:iterate>
                                  <p:childTnLst>
                                    <p:set>
                                      <p:cBhvr>
                                        <p:cTn id="188" dur="1" fill="hold">
                                          <p:stCondLst>
                                            <p:cond delay="0"/>
                                          </p:stCondLst>
                                        </p:cTn>
                                        <p:tgtEl>
                                          <p:spTgt spid="2115"/>
                                        </p:tgtEl>
                                        <p:attrNameLst>
                                          <p:attrName>style.visibility</p:attrName>
                                        </p:attrNameLst>
                                      </p:cBhvr>
                                      <p:to>
                                        <p:strVal val="visible"/>
                                      </p:to>
                                    </p:set>
                                    <p:animEffect transition="in" filter="fade">
                                      <p:cBhvr>
                                        <p:cTn id="189" dur="2000"/>
                                        <p:tgtEl>
                                          <p:spTgt spid="2115"/>
                                        </p:tgtEl>
                                      </p:cBhvr>
                                    </p:animEffect>
                                    <p:anim calcmode="lin" valueType="num">
                                      <p:cBhvr>
                                        <p:cTn id="190" dur="2000" fill="hold"/>
                                        <p:tgtEl>
                                          <p:spTgt spid="2115"/>
                                        </p:tgtEl>
                                        <p:attrNameLst>
                                          <p:attrName>ppt_w</p:attrName>
                                        </p:attrNameLst>
                                      </p:cBhvr>
                                      <p:tavLst>
                                        <p:tav tm="0" fmla="#ppt_w*sin(2.5*pi*$)">
                                          <p:val>
                                            <p:fltVal val="0"/>
                                          </p:val>
                                        </p:tav>
                                        <p:tav tm="100000">
                                          <p:val>
                                            <p:fltVal val="1"/>
                                          </p:val>
                                        </p:tav>
                                      </p:tavLst>
                                    </p:anim>
                                    <p:anim calcmode="lin" valueType="num">
                                      <p:cBhvr>
                                        <p:cTn id="191" dur="2000" fill="hold"/>
                                        <p:tgtEl>
                                          <p:spTgt spid="2115"/>
                                        </p:tgtEl>
                                        <p:attrNameLst>
                                          <p:attrName>ppt_h</p:attrName>
                                        </p:attrNameLst>
                                      </p:cBhvr>
                                      <p:tavLst>
                                        <p:tav tm="0">
                                          <p:val>
                                            <p:strVal val="#ppt_h"/>
                                          </p:val>
                                        </p:tav>
                                        <p:tav tm="100000">
                                          <p:val>
                                            <p:strVal val="#ppt_h"/>
                                          </p:val>
                                        </p:tav>
                                      </p:tavLst>
                                    </p:anim>
                                  </p:childTnLst>
                                </p:cTn>
                              </p:par>
                            </p:childTnLst>
                          </p:cTn>
                        </p:par>
                      </p:childTnLst>
                    </p:cTn>
                  </p:par>
                  <p:par>
                    <p:cTn id="192" fill="hold">
                      <p:stCondLst>
                        <p:cond delay="indefinite"/>
                      </p:stCondLst>
                      <p:childTnLst>
                        <p:par>
                          <p:cTn id="193" fill="hold">
                            <p:stCondLst>
                              <p:cond delay="0"/>
                            </p:stCondLst>
                            <p:childTnLst>
                              <p:par>
                                <p:cTn id="194" presetID="6" presetClass="emph" presetSubtype="0" fill="hold" nodeType="clickEffect">
                                  <p:stCondLst>
                                    <p:cond delay="0"/>
                                  </p:stCondLst>
                                  <p:childTnLst>
                                    <p:animScale>
                                      <p:cBhvr>
                                        <p:cTn id="195" dur="2000" fill="hold"/>
                                        <p:tgtEl>
                                          <p:spTgt spid="2071"/>
                                        </p:tgtEl>
                                      </p:cBhvr>
                                      <p:by x="50000" y="50000"/>
                                    </p:animScale>
                                  </p:childTnLst>
                                </p:cTn>
                              </p:par>
                              <p:par>
                                <p:cTn id="196" presetID="10" presetClass="exit" presetSubtype="0" fill="hold" nodeType="withEffect">
                                  <p:stCondLst>
                                    <p:cond delay="0"/>
                                  </p:stCondLst>
                                  <p:childTnLst>
                                    <p:animEffect transition="out" filter="fade">
                                      <p:cBhvr>
                                        <p:cTn id="197" dur="2000"/>
                                        <p:tgtEl>
                                          <p:spTgt spid="2071"/>
                                        </p:tgtEl>
                                      </p:cBhvr>
                                    </p:animEffect>
                                    <p:set>
                                      <p:cBhvr>
                                        <p:cTn id="198" dur="1" fill="hold">
                                          <p:stCondLst>
                                            <p:cond delay="1999"/>
                                          </p:stCondLst>
                                        </p:cTn>
                                        <p:tgtEl>
                                          <p:spTgt spid="2071"/>
                                        </p:tgtEl>
                                        <p:attrNameLst>
                                          <p:attrName>style.visibility</p:attrName>
                                        </p:attrNameLst>
                                      </p:cBhvr>
                                      <p:to>
                                        <p:strVal val="hidden"/>
                                      </p:to>
                                    </p:set>
                                  </p:childTnLst>
                                </p:cTn>
                              </p:par>
                              <p:par>
                                <p:cTn id="199" presetID="55" presetClass="entr" presetSubtype="0" fill="hold" nodeType="withEffect">
                                  <p:stCondLst>
                                    <p:cond delay="0"/>
                                  </p:stCondLst>
                                  <p:childTnLst>
                                    <p:set>
                                      <p:cBhvr>
                                        <p:cTn id="200" dur="1" fill="hold">
                                          <p:stCondLst>
                                            <p:cond delay="0"/>
                                          </p:stCondLst>
                                        </p:cTn>
                                        <p:tgtEl>
                                          <p:spTgt spid="2110"/>
                                        </p:tgtEl>
                                        <p:attrNameLst>
                                          <p:attrName>style.visibility</p:attrName>
                                        </p:attrNameLst>
                                      </p:cBhvr>
                                      <p:to>
                                        <p:strVal val="visible"/>
                                      </p:to>
                                    </p:set>
                                    <p:anim calcmode="lin" valueType="num">
                                      <p:cBhvr>
                                        <p:cTn id="201" dur="1000" fill="hold"/>
                                        <p:tgtEl>
                                          <p:spTgt spid="2110"/>
                                        </p:tgtEl>
                                        <p:attrNameLst>
                                          <p:attrName>ppt_w</p:attrName>
                                        </p:attrNameLst>
                                      </p:cBhvr>
                                      <p:tavLst>
                                        <p:tav tm="0">
                                          <p:val>
                                            <p:strVal val="#ppt_w*0.70"/>
                                          </p:val>
                                        </p:tav>
                                        <p:tav tm="100000">
                                          <p:val>
                                            <p:strVal val="#ppt_w"/>
                                          </p:val>
                                        </p:tav>
                                      </p:tavLst>
                                    </p:anim>
                                    <p:anim calcmode="lin" valueType="num">
                                      <p:cBhvr>
                                        <p:cTn id="202" dur="1000" fill="hold"/>
                                        <p:tgtEl>
                                          <p:spTgt spid="2110"/>
                                        </p:tgtEl>
                                        <p:attrNameLst>
                                          <p:attrName>ppt_h</p:attrName>
                                        </p:attrNameLst>
                                      </p:cBhvr>
                                      <p:tavLst>
                                        <p:tav tm="0">
                                          <p:val>
                                            <p:strVal val="#ppt_h"/>
                                          </p:val>
                                        </p:tav>
                                        <p:tav tm="100000">
                                          <p:val>
                                            <p:strVal val="#ppt_h"/>
                                          </p:val>
                                        </p:tav>
                                      </p:tavLst>
                                    </p:anim>
                                    <p:animEffect transition="in" filter="fade">
                                      <p:cBhvr>
                                        <p:cTn id="203" dur="1000"/>
                                        <p:tgtEl>
                                          <p:spTgt spid="2110"/>
                                        </p:tgtEl>
                                      </p:cBhvr>
                                    </p:animEffect>
                                  </p:childTnLst>
                                </p:cTn>
                              </p:par>
                              <p:par>
                                <p:cTn id="204" presetID="45" presetClass="entr" presetSubtype="0" fill="hold" grpId="0" nodeType="withEffect">
                                  <p:stCondLst>
                                    <p:cond delay="0"/>
                                  </p:stCondLst>
                                  <p:iterate type="wd">
                                    <p:tmPct val="10000"/>
                                  </p:iterate>
                                  <p:childTnLst>
                                    <p:set>
                                      <p:cBhvr>
                                        <p:cTn id="205" dur="1" fill="hold">
                                          <p:stCondLst>
                                            <p:cond delay="0"/>
                                          </p:stCondLst>
                                        </p:cTn>
                                        <p:tgtEl>
                                          <p:spTgt spid="2116"/>
                                        </p:tgtEl>
                                        <p:attrNameLst>
                                          <p:attrName>style.visibility</p:attrName>
                                        </p:attrNameLst>
                                      </p:cBhvr>
                                      <p:to>
                                        <p:strVal val="visible"/>
                                      </p:to>
                                    </p:set>
                                    <p:animEffect transition="in" filter="fade">
                                      <p:cBhvr>
                                        <p:cTn id="206" dur="2000"/>
                                        <p:tgtEl>
                                          <p:spTgt spid="2116"/>
                                        </p:tgtEl>
                                      </p:cBhvr>
                                    </p:animEffect>
                                    <p:anim calcmode="lin" valueType="num">
                                      <p:cBhvr>
                                        <p:cTn id="207" dur="2000" fill="hold"/>
                                        <p:tgtEl>
                                          <p:spTgt spid="2116"/>
                                        </p:tgtEl>
                                        <p:attrNameLst>
                                          <p:attrName>ppt_w</p:attrName>
                                        </p:attrNameLst>
                                      </p:cBhvr>
                                      <p:tavLst>
                                        <p:tav tm="0" fmla="#ppt_w*sin(2.5*pi*$)">
                                          <p:val>
                                            <p:fltVal val="0"/>
                                          </p:val>
                                        </p:tav>
                                        <p:tav tm="100000">
                                          <p:val>
                                            <p:fltVal val="1"/>
                                          </p:val>
                                        </p:tav>
                                      </p:tavLst>
                                    </p:anim>
                                    <p:anim calcmode="lin" valueType="num">
                                      <p:cBhvr>
                                        <p:cTn id="208" dur="2000" fill="hold"/>
                                        <p:tgtEl>
                                          <p:spTgt spid="2116"/>
                                        </p:tgtEl>
                                        <p:attrNameLst>
                                          <p:attrName>ppt_h</p:attrName>
                                        </p:attrNameLst>
                                      </p:cBhvr>
                                      <p:tavLst>
                                        <p:tav tm="0">
                                          <p:val>
                                            <p:strVal val="#ppt_h"/>
                                          </p:val>
                                        </p:tav>
                                        <p:tav tm="100000">
                                          <p:val>
                                            <p:strVal val="#ppt_h"/>
                                          </p:val>
                                        </p:tav>
                                      </p:tavLst>
                                    </p:anim>
                                  </p:childTnLst>
                                </p:cTn>
                              </p:par>
                            </p:childTnLst>
                          </p:cTn>
                        </p:par>
                      </p:childTnLst>
                    </p:cTn>
                  </p:par>
                  <p:par>
                    <p:cTn id="209" fill="hold">
                      <p:stCondLst>
                        <p:cond delay="indefinite"/>
                      </p:stCondLst>
                      <p:childTnLst>
                        <p:par>
                          <p:cTn id="210" fill="hold">
                            <p:stCondLst>
                              <p:cond delay="0"/>
                            </p:stCondLst>
                            <p:childTnLst>
                              <p:par>
                                <p:cTn id="211" presetID="6" presetClass="emph" presetSubtype="0" fill="hold" nodeType="clickEffect">
                                  <p:stCondLst>
                                    <p:cond delay="0"/>
                                  </p:stCondLst>
                                  <p:childTnLst>
                                    <p:animScale>
                                      <p:cBhvr>
                                        <p:cTn id="212" dur="2000" fill="hold"/>
                                        <p:tgtEl>
                                          <p:spTgt spid="2073"/>
                                        </p:tgtEl>
                                      </p:cBhvr>
                                      <p:by x="50000" y="50000"/>
                                    </p:animScale>
                                  </p:childTnLst>
                                </p:cTn>
                              </p:par>
                              <p:par>
                                <p:cTn id="213" presetID="10" presetClass="exit" presetSubtype="0" fill="hold" nodeType="withEffect">
                                  <p:stCondLst>
                                    <p:cond delay="0"/>
                                  </p:stCondLst>
                                  <p:childTnLst>
                                    <p:animEffect transition="out" filter="fade">
                                      <p:cBhvr>
                                        <p:cTn id="214" dur="2000"/>
                                        <p:tgtEl>
                                          <p:spTgt spid="2073"/>
                                        </p:tgtEl>
                                      </p:cBhvr>
                                    </p:animEffect>
                                    <p:set>
                                      <p:cBhvr>
                                        <p:cTn id="215" dur="1" fill="hold">
                                          <p:stCondLst>
                                            <p:cond delay="1999"/>
                                          </p:stCondLst>
                                        </p:cTn>
                                        <p:tgtEl>
                                          <p:spTgt spid="2073"/>
                                        </p:tgtEl>
                                        <p:attrNameLst>
                                          <p:attrName>style.visibility</p:attrName>
                                        </p:attrNameLst>
                                      </p:cBhvr>
                                      <p:to>
                                        <p:strVal val="hidden"/>
                                      </p:to>
                                    </p:set>
                                  </p:childTnLst>
                                </p:cTn>
                              </p:par>
                              <p:par>
                                <p:cTn id="216" presetID="55" presetClass="entr" presetSubtype="0" fill="hold" nodeType="withEffect">
                                  <p:stCondLst>
                                    <p:cond delay="0"/>
                                  </p:stCondLst>
                                  <p:childTnLst>
                                    <p:set>
                                      <p:cBhvr>
                                        <p:cTn id="217" dur="1" fill="hold">
                                          <p:stCondLst>
                                            <p:cond delay="0"/>
                                          </p:stCondLst>
                                        </p:cTn>
                                        <p:tgtEl>
                                          <p:spTgt spid="2108"/>
                                        </p:tgtEl>
                                        <p:attrNameLst>
                                          <p:attrName>style.visibility</p:attrName>
                                        </p:attrNameLst>
                                      </p:cBhvr>
                                      <p:to>
                                        <p:strVal val="visible"/>
                                      </p:to>
                                    </p:set>
                                    <p:anim calcmode="lin" valueType="num">
                                      <p:cBhvr>
                                        <p:cTn id="218" dur="1000" fill="hold"/>
                                        <p:tgtEl>
                                          <p:spTgt spid="2108"/>
                                        </p:tgtEl>
                                        <p:attrNameLst>
                                          <p:attrName>ppt_w</p:attrName>
                                        </p:attrNameLst>
                                      </p:cBhvr>
                                      <p:tavLst>
                                        <p:tav tm="0">
                                          <p:val>
                                            <p:strVal val="#ppt_w*0.70"/>
                                          </p:val>
                                        </p:tav>
                                        <p:tav tm="100000">
                                          <p:val>
                                            <p:strVal val="#ppt_w"/>
                                          </p:val>
                                        </p:tav>
                                      </p:tavLst>
                                    </p:anim>
                                    <p:anim calcmode="lin" valueType="num">
                                      <p:cBhvr>
                                        <p:cTn id="219" dur="1000" fill="hold"/>
                                        <p:tgtEl>
                                          <p:spTgt spid="2108"/>
                                        </p:tgtEl>
                                        <p:attrNameLst>
                                          <p:attrName>ppt_h</p:attrName>
                                        </p:attrNameLst>
                                      </p:cBhvr>
                                      <p:tavLst>
                                        <p:tav tm="0">
                                          <p:val>
                                            <p:strVal val="#ppt_h"/>
                                          </p:val>
                                        </p:tav>
                                        <p:tav tm="100000">
                                          <p:val>
                                            <p:strVal val="#ppt_h"/>
                                          </p:val>
                                        </p:tav>
                                      </p:tavLst>
                                    </p:anim>
                                    <p:animEffect transition="in" filter="fade">
                                      <p:cBhvr>
                                        <p:cTn id="220" dur="1000"/>
                                        <p:tgtEl>
                                          <p:spTgt spid="2108"/>
                                        </p:tgtEl>
                                      </p:cBhvr>
                                    </p:animEffect>
                                  </p:childTnLst>
                                </p:cTn>
                              </p:par>
                              <p:par>
                                <p:cTn id="221" presetID="45" presetClass="entr" presetSubtype="0" fill="hold" grpId="0" nodeType="withEffect">
                                  <p:stCondLst>
                                    <p:cond delay="0"/>
                                  </p:stCondLst>
                                  <p:iterate type="wd">
                                    <p:tmPct val="10000"/>
                                  </p:iterate>
                                  <p:childTnLst>
                                    <p:set>
                                      <p:cBhvr>
                                        <p:cTn id="222" dur="1" fill="hold">
                                          <p:stCondLst>
                                            <p:cond delay="0"/>
                                          </p:stCondLst>
                                        </p:cTn>
                                        <p:tgtEl>
                                          <p:spTgt spid="2117"/>
                                        </p:tgtEl>
                                        <p:attrNameLst>
                                          <p:attrName>style.visibility</p:attrName>
                                        </p:attrNameLst>
                                      </p:cBhvr>
                                      <p:to>
                                        <p:strVal val="visible"/>
                                      </p:to>
                                    </p:set>
                                    <p:animEffect transition="in" filter="fade">
                                      <p:cBhvr>
                                        <p:cTn id="223" dur="2000"/>
                                        <p:tgtEl>
                                          <p:spTgt spid="2117"/>
                                        </p:tgtEl>
                                      </p:cBhvr>
                                    </p:animEffect>
                                    <p:anim calcmode="lin" valueType="num">
                                      <p:cBhvr>
                                        <p:cTn id="224" dur="2000" fill="hold"/>
                                        <p:tgtEl>
                                          <p:spTgt spid="2117"/>
                                        </p:tgtEl>
                                        <p:attrNameLst>
                                          <p:attrName>ppt_w</p:attrName>
                                        </p:attrNameLst>
                                      </p:cBhvr>
                                      <p:tavLst>
                                        <p:tav tm="0" fmla="#ppt_w*sin(2.5*pi*$)">
                                          <p:val>
                                            <p:fltVal val="0"/>
                                          </p:val>
                                        </p:tav>
                                        <p:tav tm="100000">
                                          <p:val>
                                            <p:fltVal val="1"/>
                                          </p:val>
                                        </p:tav>
                                      </p:tavLst>
                                    </p:anim>
                                    <p:anim calcmode="lin" valueType="num">
                                      <p:cBhvr>
                                        <p:cTn id="225" dur="2000" fill="hold"/>
                                        <p:tgtEl>
                                          <p:spTgt spid="2117"/>
                                        </p:tgtEl>
                                        <p:attrNameLst>
                                          <p:attrName>ppt_h</p:attrName>
                                        </p:attrNameLst>
                                      </p:cBhvr>
                                      <p:tavLst>
                                        <p:tav tm="0">
                                          <p:val>
                                            <p:strVal val="#ppt_h"/>
                                          </p:val>
                                        </p:tav>
                                        <p:tav tm="100000">
                                          <p:val>
                                            <p:strVal val="#ppt_h"/>
                                          </p:val>
                                        </p:tav>
                                      </p:tavLst>
                                    </p:anim>
                                  </p:childTnLst>
                                </p:cTn>
                              </p:par>
                            </p:childTnLst>
                          </p:cTn>
                        </p:par>
                      </p:childTnLst>
                    </p:cTn>
                  </p:par>
                  <p:par>
                    <p:cTn id="226" fill="hold">
                      <p:stCondLst>
                        <p:cond delay="indefinite"/>
                      </p:stCondLst>
                      <p:childTnLst>
                        <p:par>
                          <p:cTn id="227" fill="hold">
                            <p:stCondLst>
                              <p:cond delay="0"/>
                            </p:stCondLst>
                            <p:childTnLst>
                              <p:par>
                                <p:cTn id="228" presetID="6" presetClass="emph" presetSubtype="0" fill="hold" nodeType="clickEffect">
                                  <p:stCondLst>
                                    <p:cond delay="0"/>
                                  </p:stCondLst>
                                  <p:childTnLst>
                                    <p:animScale>
                                      <p:cBhvr>
                                        <p:cTn id="229" dur="2000" fill="hold"/>
                                        <p:tgtEl>
                                          <p:spTgt spid="2076"/>
                                        </p:tgtEl>
                                      </p:cBhvr>
                                      <p:by x="50000" y="50000"/>
                                    </p:animScale>
                                  </p:childTnLst>
                                </p:cTn>
                              </p:par>
                              <p:par>
                                <p:cTn id="230" presetID="6" presetClass="emph" presetSubtype="0" fill="hold" nodeType="withEffect">
                                  <p:stCondLst>
                                    <p:cond delay="0"/>
                                  </p:stCondLst>
                                  <p:childTnLst>
                                    <p:animScale>
                                      <p:cBhvr>
                                        <p:cTn id="231" dur="2000" fill="hold"/>
                                        <p:tgtEl>
                                          <p:spTgt spid="2078"/>
                                        </p:tgtEl>
                                      </p:cBhvr>
                                      <p:by x="50000" y="50000"/>
                                    </p:animScale>
                                  </p:childTnLst>
                                </p:cTn>
                              </p:par>
                              <p:par>
                                <p:cTn id="232" presetID="10" presetClass="exit" presetSubtype="0" fill="hold" nodeType="withEffect">
                                  <p:stCondLst>
                                    <p:cond delay="0"/>
                                  </p:stCondLst>
                                  <p:childTnLst>
                                    <p:animEffect transition="out" filter="fade">
                                      <p:cBhvr>
                                        <p:cTn id="233" dur="2000"/>
                                        <p:tgtEl>
                                          <p:spTgt spid="2076"/>
                                        </p:tgtEl>
                                      </p:cBhvr>
                                    </p:animEffect>
                                    <p:set>
                                      <p:cBhvr>
                                        <p:cTn id="234" dur="1" fill="hold">
                                          <p:stCondLst>
                                            <p:cond delay="1999"/>
                                          </p:stCondLst>
                                        </p:cTn>
                                        <p:tgtEl>
                                          <p:spTgt spid="2076"/>
                                        </p:tgtEl>
                                        <p:attrNameLst>
                                          <p:attrName>style.visibility</p:attrName>
                                        </p:attrNameLst>
                                      </p:cBhvr>
                                      <p:to>
                                        <p:strVal val="hidden"/>
                                      </p:to>
                                    </p:set>
                                  </p:childTnLst>
                                </p:cTn>
                              </p:par>
                              <p:par>
                                <p:cTn id="235" presetID="10" presetClass="exit" presetSubtype="0" fill="hold" nodeType="withEffect">
                                  <p:stCondLst>
                                    <p:cond delay="0"/>
                                  </p:stCondLst>
                                  <p:childTnLst>
                                    <p:animEffect transition="out" filter="fade">
                                      <p:cBhvr>
                                        <p:cTn id="236" dur="2000"/>
                                        <p:tgtEl>
                                          <p:spTgt spid="2078"/>
                                        </p:tgtEl>
                                      </p:cBhvr>
                                    </p:animEffect>
                                    <p:set>
                                      <p:cBhvr>
                                        <p:cTn id="237" dur="1" fill="hold">
                                          <p:stCondLst>
                                            <p:cond delay="1999"/>
                                          </p:stCondLst>
                                        </p:cTn>
                                        <p:tgtEl>
                                          <p:spTgt spid="2078"/>
                                        </p:tgtEl>
                                        <p:attrNameLst>
                                          <p:attrName>style.visibility</p:attrName>
                                        </p:attrNameLst>
                                      </p:cBhvr>
                                      <p:to>
                                        <p:strVal val="hidden"/>
                                      </p:to>
                                    </p:set>
                                  </p:childTnLst>
                                </p:cTn>
                              </p:par>
                              <p:par>
                                <p:cTn id="238" presetID="55" presetClass="entr" presetSubtype="0" fill="hold" nodeType="withEffect">
                                  <p:stCondLst>
                                    <p:cond delay="0"/>
                                  </p:stCondLst>
                                  <p:childTnLst>
                                    <p:set>
                                      <p:cBhvr>
                                        <p:cTn id="239" dur="1" fill="hold">
                                          <p:stCondLst>
                                            <p:cond delay="0"/>
                                          </p:stCondLst>
                                        </p:cTn>
                                        <p:tgtEl>
                                          <p:spTgt spid="2107"/>
                                        </p:tgtEl>
                                        <p:attrNameLst>
                                          <p:attrName>style.visibility</p:attrName>
                                        </p:attrNameLst>
                                      </p:cBhvr>
                                      <p:to>
                                        <p:strVal val="visible"/>
                                      </p:to>
                                    </p:set>
                                    <p:anim calcmode="lin" valueType="num">
                                      <p:cBhvr>
                                        <p:cTn id="240" dur="1000" fill="hold"/>
                                        <p:tgtEl>
                                          <p:spTgt spid="2107"/>
                                        </p:tgtEl>
                                        <p:attrNameLst>
                                          <p:attrName>ppt_w</p:attrName>
                                        </p:attrNameLst>
                                      </p:cBhvr>
                                      <p:tavLst>
                                        <p:tav tm="0">
                                          <p:val>
                                            <p:strVal val="#ppt_w*0.70"/>
                                          </p:val>
                                        </p:tav>
                                        <p:tav tm="100000">
                                          <p:val>
                                            <p:strVal val="#ppt_w"/>
                                          </p:val>
                                        </p:tav>
                                      </p:tavLst>
                                    </p:anim>
                                    <p:anim calcmode="lin" valueType="num">
                                      <p:cBhvr>
                                        <p:cTn id="241" dur="1000" fill="hold"/>
                                        <p:tgtEl>
                                          <p:spTgt spid="2107"/>
                                        </p:tgtEl>
                                        <p:attrNameLst>
                                          <p:attrName>ppt_h</p:attrName>
                                        </p:attrNameLst>
                                      </p:cBhvr>
                                      <p:tavLst>
                                        <p:tav tm="0">
                                          <p:val>
                                            <p:strVal val="#ppt_h"/>
                                          </p:val>
                                        </p:tav>
                                        <p:tav tm="100000">
                                          <p:val>
                                            <p:strVal val="#ppt_h"/>
                                          </p:val>
                                        </p:tav>
                                      </p:tavLst>
                                    </p:anim>
                                    <p:animEffect transition="in" filter="fade">
                                      <p:cBhvr>
                                        <p:cTn id="242" dur="1000"/>
                                        <p:tgtEl>
                                          <p:spTgt spid="2107"/>
                                        </p:tgtEl>
                                      </p:cBhvr>
                                    </p:animEffect>
                                  </p:childTnLst>
                                </p:cTn>
                              </p:par>
                              <p:par>
                                <p:cTn id="243" presetID="45" presetClass="entr" presetSubtype="0" fill="hold" grpId="0" nodeType="withEffect">
                                  <p:stCondLst>
                                    <p:cond delay="0"/>
                                  </p:stCondLst>
                                  <p:iterate type="wd">
                                    <p:tmPct val="10000"/>
                                  </p:iterate>
                                  <p:childTnLst>
                                    <p:set>
                                      <p:cBhvr>
                                        <p:cTn id="244" dur="1" fill="hold">
                                          <p:stCondLst>
                                            <p:cond delay="0"/>
                                          </p:stCondLst>
                                        </p:cTn>
                                        <p:tgtEl>
                                          <p:spTgt spid="2118"/>
                                        </p:tgtEl>
                                        <p:attrNameLst>
                                          <p:attrName>style.visibility</p:attrName>
                                        </p:attrNameLst>
                                      </p:cBhvr>
                                      <p:to>
                                        <p:strVal val="visible"/>
                                      </p:to>
                                    </p:set>
                                    <p:animEffect transition="in" filter="fade">
                                      <p:cBhvr>
                                        <p:cTn id="245" dur="2000"/>
                                        <p:tgtEl>
                                          <p:spTgt spid="2118"/>
                                        </p:tgtEl>
                                      </p:cBhvr>
                                    </p:animEffect>
                                    <p:anim calcmode="lin" valueType="num">
                                      <p:cBhvr>
                                        <p:cTn id="246" dur="2000" fill="hold"/>
                                        <p:tgtEl>
                                          <p:spTgt spid="2118"/>
                                        </p:tgtEl>
                                        <p:attrNameLst>
                                          <p:attrName>ppt_w</p:attrName>
                                        </p:attrNameLst>
                                      </p:cBhvr>
                                      <p:tavLst>
                                        <p:tav tm="0" fmla="#ppt_w*sin(2.5*pi*$)">
                                          <p:val>
                                            <p:fltVal val="0"/>
                                          </p:val>
                                        </p:tav>
                                        <p:tav tm="100000">
                                          <p:val>
                                            <p:fltVal val="1"/>
                                          </p:val>
                                        </p:tav>
                                      </p:tavLst>
                                    </p:anim>
                                    <p:anim calcmode="lin" valueType="num">
                                      <p:cBhvr>
                                        <p:cTn id="247" dur="2000" fill="hold"/>
                                        <p:tgtEl>
                                          <p:spTgt spid="2118"/>
                                        </p:tgtEl>
                                        <p:attrNameLst>
                                          <p:attrName>ppt_h</p:attrName>
                                        </p:attrNameLst>
                                      </p:cBhvr>
                                      <p:tavLst>
                                        <p:tav tm="0">
                                          <p:val>
                                            <p:strVal val="#ppt_h"/>
                                          </p:val>
                                        </p:tav>
                                        <p:tav tm="100000">
                                          <p:val>
                                            <p:strVal val="#ppt_h"/>
                                          </p:val>
                                        </p:tav>
                                      </p:tavLst>
                                    </p:anim>
                                  </p:childTnLst>
                                </p:cTn>
                              </p:par>
                            </p:childTnLst>
                          </p:cTn>
                        </p:par>
                      </p:childTnLst>
                    </p:cTn>
                  </p:par>
                  <p:par>
                    <p:cTn id="248" fill="hold">
                      <p:stCondLst>
                        <p:cond delay="indefinite"/>
                      </p:stCondLst>
                      <p:childTnLst>
                        <p:par>
                          <p:cTn id="249" fill="hold">
                            <p:stCondLst>
                              <p:cond delay="0"/>
                            </p:stCondLst>
                            <p:childTnLst>
                              <p:par>
                                <p:cTn id="250" presetID="10" presetClass="exit" presetSubtype="0" fill="hold" nodeType="clickEffect">
                                  <p:stCondLst>
                                    <p:cond delay="0"/>
                                  </p:stCondLst>
                                  <p:childTnLst>
                                    <p:animEffect transition="out" filter="fade">
                                      <p:cBhvr>
                                        <p:cTn id="251" dur="2000"/>
                                        <p:tgtEl>
                                          <p:spTgt spid="2052"/>
                                        </p:tgtEl>
                                      </p:cBhvr>
                                    </p:animEffect>
                                    <p:set>
                                      <p:cBhvr>
                                        <p:cTn id="252" dur="1" fill="hold">
                                          <p:stCondLst>
                                            <p:cond delay="1999"/>
                                          </p:stCondLst>
                                        </p:cTn>
                                        <p:tgtEl>
                                          <p:spTgt spid="2052"/>
                                        </p:tgtEl>
                                        <p:attrNameLst>
                                          <p:attrName>style.visibility</p:attrName>
                                        </p:attrNameLst>
                                      </p:cBhvr>
                                      <p:to>
                                        <p:strVal val="hidden"/>
                                      </p:to>
                                    </p:set>
                                  </p:childTnLst>
                                </p:cTn>
                              </p:par>
                              <p:par>
                                <p:cTn id="253" presetID="10" presetClass="exit" presetSubtype="0" fill="hold" grpId="1" nodeType="withEffect">
                                  <p:stCondLst>
                                    <p:cond delay="0"/>
                                  </p:stCondLst>
                                  <p:childTnLst>
                                    <p:animEffect transition="out" filter="fade">
                                      <p:cBhvr>
                                        <p:cTn id="254" dur="2000"/>
                                        <p:tgtEl>
                                          <p:spTgt spid="2088"/>
                                        </p:tgtEl>
                                      </p:cBhvr>
                                    </p:animEffect>
                                    <p:set>
                                      <p:cBhvr>
                                        <p:cTn id="255" dur="1" fill="hold">
                                          <p:stCondLst>
                                            <p:cond delay="1999"/>
                                          </p:stCondLst>
                                        </p:cTn>
                                        <p:tgtEl>
                                          <p:spTgt spid="2088"/>
                                        </p:tgtEl>
                                        <p:attrNameLst>
                                          <p:attrName>style.visibility</p:attrName>
                                        </p:attrNameLst>
                                      </p:cBhvr>
                                      <p:to>
                                        <p:strVal val="hidden"/>
                                      </p:to>
                                    </p:set>
                                  </p:childTnLst>
                                </p:cTn>
                              </p:par>
                              <p:par>
                                <p:cTn id="256" presetID="10" presetClass="exit" presetSubtype="0" fill="hold" grpId="1" nodeType="withEffect">
                                  <p:stCondLst>
                                    <p:cond delay="0"/>
                                  </p:stCondLst>
                                  <p:childTnLst>
                                    <p:animEffect transition="out" filter="fade">
                                      <p:cBhvr>
                                        <p:cTn id="257" dur="2000"/>
                                        <p:tgtEl>
                                          <p:spTgt spid="2082"/>
                                        </p:tgtEl>
                                      </p:cBhvr>
                                    </p:animEffect>
                                    <p:set>
                                      <p:cBhvr>
                                        <p:cTn id="258" dur="1" fill="hold">
                                          <p:stCondLst>
                                            <p:cond delay="1999"/>
                                          </p:stCondLst>
                                        </p:cTn>
                                        <p:tgtEl>
                                          <p:spTgt spid="2082"/>
                                        </p:tgtEl>
                                        <p:attrNameLst>
                                          <p:attrName>style.visibility</p:attrName>
                                        </p:attrNameLst>
                                      </p:cBhvr>
                                      <p:to>
                                        <p:strVal val="hidden"/>
                                      </p:to>
                                    </p:set>
                                  </p:childTnLst>
                                </p:cTn>
                              </p:par>
                              <p:par>
                                <p:cTn id="259" presetID="10" presetClass="exit" presetSubtype="0" fill="hold" grpId="1" nodeType="withEffect">
                                  <p:stCondLst>
                                    <p:cond delay="0"/>
                                  </p:stCondLst>
                                  <p:childTnLst>
                                    <p:animEffect transition="out" filter="fade">
                                      <p:cBhvr>
                                        <p:cTn id="260" dur="2000"/>
                                        <p:tgtEl>
                                          <p:spTgt spid="2081"/>
                                        </p:tgtEl>
                                      </p:cBhvr>
                                    </p:animEffect>
                                    <p:set>
                                      <p:cBhvr>
                                        <p:cTn id="261" dur="1" fill="hold">
                                          <p:stCondLst>
                                            <p:cond delay="1999"/>
                                          </p:stCondLst>
                                        </p:cTn>
                                        <p:tgtEl>
                                          <p:spTgt spid="2081"/>
                                        </p:tgtEl>
                                        <p:attrNameLst>
                                          <p:attrName>style.visibility</p:attrName>
                                        </p:attrNameLst>
                                      </p:cBhvr>
                                      <p:to>
                                        <p:strVal val="hidden"/>
                                      </p:to>
                                    </p:set>
                                  </p:childTnLst>
                                </p:cTn>
                              </p:par>
                              <p:par>
                                <p:cTn id="262" presetID="10" presetClass="exit" presetSubtype="0" fill="hold" grpId="1" nodeType="withEffect">
                                  <p:stCondLst>
                                    <p:cond delay="0"/>
                                  </p:stCondLst>
                                  <p:childTnLst>
                                    <p:animEffect transition="out" filter="fade">
                                      <p:cBhvr>
                                        <p:cTn id="263" dur="2000"/>
                                        <p:tgtEl>
                                          <p:spTgt spid="2083"/>
                                        </p:tgtEl>
                                      </p:cBhvr>
                                    </p:animEffect>
                                    <p:set>
                                      <p:cBhvr>
                                        <p:cTn id="264" dur="1" fill="hold">
                                          <p:stCondLst>
                                            <p:cond delay="1999"/>
                                          </p:stCondLst>
                                        </p:cTn>
                                        <p:tgtEl>
                                          <p:spTgt spid="2083"/>
                                        </p:tgtEl>
                                        <p:attrNameLst>
                                          <p:attrName>style.visibility</p:attrName>
                                        </p:attrNameLst>
                                      </p:cBhvr>
                                      <p:to>
                                        <p:strVal val="hidden"/>
                                      </p:to>
                                    </p:set>
                                  </p:childTnLst>
                                </p:cTn>
                              </p:par>
                              <p:par>
                                <p:cTn id="265" presetID="10" presetClass="exit" presetSubtype="0" fill="hold" grpId="1" nodeType="withEffect">
                                  <p:stCondLst>
                                    <p:cond delay="0"/>
                                  </p:stCondLst>
                                  <p:childTnLst>
                                    <p:animEffect transition="out" filter="fade">
                                      <p:cBhvr>
                                        <p:cTn id="266" dur="2000"/>
                                        <p:tgtEl>
                                          <p:spTgt spid="2084"/>
                                        </p:tgtEl>
                                      </p:cBhvr>
                                    </p:animEffect>
                                    <p:set>
                                      <p:cBhvr>
                                        <p:cTn id="267" dur="1" fill="hold">
                                          <p:stCondLst>
                                            <p:cond delay="1999"/>
                                          </p:stCondLst>
                                        </p:cTn>
                                        <p:tgtEl>
                                          <p:spTgt spid="2084"/>
                                        </p:tgtEl>
                                        <p:attrNameLst>
                                          <p:attrName>style.visibility</p:attrName>
                                        </p:attrNameLst>
                                      </p:cBhvr>
                                      <p:to>
                                        <p:strVal val="hidden"/>
                                      </p:to>
                                    </p:set>
                                  </p:childTnLst>
                                </p:cTn>
                              </p:par>
                              <p:par>
                                <p:cTn id="268" presetID="10" presetClass="exit" presetSubtype="0" fill="hold" grpId="1" nodeType="withEffect">
                                  <p:stCondLst>
                                    <p:cond delay="0"/>
                                  </p:stCondLst>
                                  <p:childTnLst>
                                    <p:animEffect transition="out" filter="fade">
                                      <p:cBhvr>
                                        <p:cTn id="269" dur="2000"/>
                                        <p:tgtEl>
                                          <p:spTgt spid="2085"/>
                                        </p:tgtEl>
                                      </p:cBhvr>
                                    </p:animEffect>
                                    <p:set>
                                      <p:cBhvr>
                                        <p:cTn id="270" dur="1" fill="hold">
                                          <p:stCondLst>
                                            <p:cond delay="1999"/>
                                          </p:stCondLst>
                                        </p:cTn>
                                        <p:tgtEl>
                                          <p:spTgt spid="2085"/>
                                        </p:tgtEl>
                                        <p:attrNameLst>
                                          <p:attrName>style.visibility</p:attrName>
                                        </p:attrNameLst>
                                      </p:cBhvr>
                                      <p:to>
                                        <p:strVal val="hidden"/>
                                      </p:to>
                                    </p:set>
                                  </p:childTnLst>
                                </p:cTn>
                              </p:par>
                              <p:par>
                                <p:cTn id="271" presetID="10" presetClass="exit" presetSubtype="0" fill="hold" grpId="1" nodeType="withEffect">
                                  <p:stCondLst>
                                    <p:cond delay="0"/>
                                  </p:stCondLst>
                                  <p:childTnLst>
                                    <p:animEffect transition="out" filter="fade">
                                      <p:cBhvr>
                                        <p:cTn id="272" dur="2000"/>
                                        <p:tgtEl>
                                          <p:spTgt spid="2086"/>
                                        </p:tgtEl>
                                      </p:cBhvr>
                                    </p:animEffect>
                                    <p:set>
                                      <p:cBhvr>
                                        <p:cTn id="273" dur="1" fill="hold">
                                          <p:stCondLst>
                                            <p:cond delay="1999"/>
                                          </p:stCondLst>
                                        </p:cTn>
                                        <p:tgtEl>
                                          <p:spTgt spid="2086"/>
                                        </p:tgtEl>
                                        <p:attrNameLst>
                                          <p:attrName>style.visibility</p:attrName>
                                        </p:attrNameLst>
                                      </p:cBhvr>
                                      <p:to>
                                        <p:strVal val="hidden"/>
                                      </p:to>
                                    </p:set>
                                  </p:childTnLst>
                                </p:cTn>
                              </p:par>
                            </p:childTnLst>
                          </p:cTn>
                        </p:par>
                        <p:par>
                          <p:cTn id="274" fill="hold">
                            <p:stCondLst>
                              <p:cond delay="2000"/>
                            </p:stCondLst>
                            <p:childTnLst>
                              <p:par>
                                <p:cTn id="275" presetID="49" presetClass="path" presetSubtype="0" accel="50000" decel="50000" fill="hold" grpId="1" nodeType="afterEffect">
                                  <p:stCondLst>
                                    <p:cond delay="0"/>
                                  </p:stCondLst>
                                  <p:iterate type="wd">
                                    <p:tmPct val="0"/>
                                  </p:iterate>
                                  <p:childTnLst>
                                    <p:animMotion origin="layout" path="M -4.44444E-6 4.43108E-6 L -0.42291 0.31961 " pathEditMode="relative" rAng="0" ptsTypes="AA">
                                      <p:cBhvr>
                                        <p:cTn id="276" dur="2000" fill="hold"/>
                                        <p:tgtEl>
                                          <p:spTgt spid="2117"/>
                                        </p:tgtEl>
                                        <p:attrNameLst>
                                          <p:attrName>ppt_x</p:attrName>
                                          <p:attrName>ppt_y</p:attrName>
                                        </p:attrNameLst>
                                      </p:cBhvr>
                                      <p:rCtr x="-211" y="160"/>
                                    </p:animMotion>
                                  </p:childTnLst>
                                </p:cTn>
                              </p:par>
                              <p:par>
                                <p:cTn id="277" presetID="42" presetClass="path" presetSubtype="0" accel="50000" decel="50000" fill="hold" nodeType="withEffect">
                                  <p:stCondLst>
                                    <p:cond delay="0"/>
                                  </p:stCondLst>
                                  <p:childTnLst>
                                    <p:animMotion origin="layout" path="M 1.38889E-6 -2.79371E-6 L -0.15747 0.32516 " pathEditMode="relative" rAng="0" ptsTypes="AA">
                                      <p:cBhvr>
                                        <p:cTn id="278" dur="2000" fill="hold"/>
                                        <p:tgtEl>
                                          <p:spTgt spid="2108"/>
                                        </p:tgtEl>
                                        <p:attrNameLst>
                                          <p:attrName>ppt_x</p:attrName>
                                          <p:attrName>ppt_y</p:attrName>
                                        </p:attrNameLst>
                                      </p:cBhvr>
                                      <p:rCtr x="-79" y="163"/>
                                    </p:animMotion>
                                  </p:childTnLst>
                                </p:cTn>
                              </p:par>
                              <p:par>
                                <p:cTn id="279" presetID="42" presetClass="path" presetSubtype="0" accel="50000" decel="50000" fill="hold" grpId="1" nodeType="withEffect">
                                  <p:stCondLst>
                                    <p:cond delay="0"/>
                                  </p:stCondLst>
                                  <p:iterate type="wd">
                                    <p:tmPct val="0"/>
                                  </p:iterate>
                                  <p:childTnLst>
                                    <p:animMotion origin="layout" path="M 0 -3.92229E-6 L -0.08993 0.21138 " pathEditMode="relative" rAng="0" ptsTypes="AA">
                                      <p:cBhvr>
                                        <p:cTn id="280" dur="2000" fill="hold"/>
                                        <p:tgtEl>
                                          <p:spTgt spid="2116"/>
                                        </p:tgtEl>
                                        <p:attrNameLst>
                                          <p:attrName>ppt_x</p:attrName>
                                          <p:attrName>ppt_y</p:attrName>
                                        </p:attrNameLst>
                                      </p:cBhvr>
                                      <p:rCtr x="-45" y="106"/>
                                    </p:animMotion>
                                  </p:childTnLst>
                                </p:cTn>
                              </p:par>
                              <p:par>
                                <p:cTn id="281" presetID="42" presetClass="path" presetSubtype="0" accel="50000" decel="50000" fill="hold" nodeType="withEffect">
                                  <p:stCondLst>
                                    <p:cond delay="0"/>
                                  </p:stCondLst>
                                  <p:childTnLst>
                                    <p:animMotion origin="layout" path="M -4.16667E-6 3.90379E-6 L -0.08281 0.18177 " pathEditMode="relative" rAng="0" ptsTypes="AA">
                                      <p:cBhvr>
                                        <p:cTn id="282" dur="2000" fill="hold"/>
                                        <p:tgtEl>
                                          <p:spTgt spid="2110"/>
                                        </p:tgtEl>
                                        <p:attrNameLst>
                                          <p:attrName>ppt_x</p:attrName>
                                          <p:attrName>ppt_y</p:attrName>
                                        </p:attrNameLst>
                                      </p:cBhvr>
                                      <p:rCtr x="-41" y="91"/>
                                    </p:animMotion>
                                  </p:childTnLst>
                                </p:cTn>
                              </p:par>
                              <p:par>
                                <p:cTn id="283" presetID="63" presetClass="path" presetSubtype="0" accel="50000" decel="50000" fill="hold" nodeType="withEffect">
                                  <p:stCondLst>
                                    <p:cond delay="0"/>
                                  </p:stCondLst>
                                  <p:childTnLst>
                                    <p:animMotion origin="layout" path="M 3.88889E-6 -2.79371E-6 L 0.22847 0.02082 " pathEditMode="relative" rAng="0" ptsTypes="AA">
                                      <p:cBhvr>
                                        <p:cTn id="284" dur="2000" fill="hold"/>
                                        <p:tgtEl>
                                          <p:spTgt spid="2106"/>
                                        </p:tgtEl>
                                        <p:attrNameLst>
                                          <p:attrName>ppt_x</p:attrName>
                                          <p:attrName>ppt_y</p:attrName>
                                        </p:attrNameLst>
                                      </p:cBhvr>
                                      <p:rCtr x="114" y="10"/>
                                    </p:animMotion>
                                  </p:childTnLst>
                                </p:cTn>
                              </p:par>
                              <p:par>
                                <p:cTn id="285" presetID="63" presetClass="path" presetSubtype="0" accel="50000" decel="50000" fill="hold" grpId="1" nodeType="withEffect">
                                  <p:stCondLst>
                                    <p:cond delay="0"/>
                                  </p:stCondLst>
                                  <p:iterate type="wd">
                                    <p:tmPct val="0"/>
                                  </p:iterate>
                                  <p:childTnLst>
                                    <p:animMotion origin="layout" path="M 0.03143 -0.03308 L 0.23646 -0.00024 " pathEditMode="relative" rAng="0" ptsTypes="AA">
                                      <p:cBhvr>
                                        <p:cTn id="286" dur="2000" fill="hold"/>
                                        <p:tgtEl>
                                          <p:spTgt spid="2115"/>
                                        </p:tgtEl>
                                        <p:attrNameLst>
                                          <p:attrName>ppt_x</p:attrName>
                                          <p:attrName>ppt_y</p:attrName>
                                        </p:attrNameLst>
                                      </p:cBhvr>
                                      <p:rCtr x="102" y="16"/>
                                    </p:animMotion>
                                  </p:childTnLst>
                                </p:cTn>
                              </p:par>
                              <p:par>
                                <p:cTn id="287" presetID="63" presetClass="path" presetSubtype="0" accel="50000" decel="50000" fill="hold" nodeType="withEffect">
                                  <p:stCondLst>
                                    <p:cond delay="0"/>
                                  </p:stCondLst>
                                  <p:childTnLst>
                                    <p:animMotion origin="layout" path="M -5.55556E-7 3.66327E-6 L 0.06302 0.00023 " pathEditMode="relative" rAng="0" ptsTypes="AA">
                                      <p:cBhvr>
                                        <p:cTn id="288" dur="2000" fill="hold"/>
                                        <p:tgtEl>
                                          <p:spTgt spid="2107"/>
                                        </p:tgtEl>
                                        <p:attrNameLst>
                                          <p:attrName>ppt_x</p:attrName>
                                          <p:attrName>ppt_y</p:attrName>
                                        </p:attrNameLst>
                                      </p:cBhvr>
                                      <p:rCtr x="31" y="0"/>
                                    </p:animMotion>
                                  </p:childTnLst>
                                </p:cTn>
                              </p:par>
                              <p:par>
                                <p:cTn id="289" presetID="63" presetClass="path" presetSubtype="0" accel="50000" decel="50000" fill="hold" grpId="1" nodeType="withEffect">
                                  <p:stCondLst>
                                    <p:cond delay="0"/>
                                  </p:stCondLst>
                                  <p:iterate type="wd">
                                    <p:tmPct val="0"/>
                                  </p:iterate>
                                  <p:childTnLst>
                                    <p:animMotion origin="layout" path="M 1.38889E-6 -1.13784E-6 L -0.04271 0.00162 " pathEditMode="relative" rAng="0" ptsTypes="AA">
                                      <p:cBhvr>
                                        <p:cTn id="290" dur="2000" fill="hold"/>
                                        <p:tgtEl>
                                          <p:spTgt spid="2118"/>
                                        </p:tgtEl>
                                        <p:attrNameLst>
                                          <p:attrName>ppt_x</p:attrName>
                                          <p:attrName>ppt_y</p:attrName>
                                        </p:attrNameLst>
                                      </p:cBhvr>
                                      <p:rCtr x="-21" y="1"/>
                                    </p:animMotion>
                                  </p:childTnLst>
                                </p:cTn>
                              </p:par>
                              <p:par>
                                <p:cTn id="291" presetID="35" presetClass="path" presetSubtype="0" accel="50000" decel="50000" fill="hold" nodeType="withEffect">
                                  <p:stCondLst>
                                    <p:cond delay="0"/>
                                  </p:stCondLst>
                                  <p:childTnLst>
                                    <p:animMotion origin="layout" path="M -8.33333E-7 0.03353 L 0.00781 -0.00648 " pathEditMode="relative" rAng="0" ptsTypes="AA">
                                      <p:cBhvr>
                                        <p:cTn id="292" dur="2000" fill="hold"/>
                                        <p:tgtEl>
                                          <p:spTgt spid="2112"/>
                                        </p:tgtEl>
                                        <p:attrNameLst>
                                          <p:attrName>ppt_x</p:attrName>
                                          <p:attrName>ppt_y</p:attrName>
                                        </p:attrNameLst>
                                      </p:cBhvr>
                                      <p:rCtr x="4" y="-20"/>
                                    </p:animMotion>
                                  </p:childTnLst>
                                </p:cTn>
                              </p:par>
                              <p:par>
                                <p:cTn id="293" presetID="35" presetClass="path" presetSubtype="0" accel="50000" decel="50000" fill="hold" grpId="1" nodeType="withEffect">
                                  <p:stCondLst>
                                    <p:cond delay="0"/>
                                  </p:stCondLst>
                                  <p:iterate type="wd">
                                    <p:tmPct val="0"/>
                                  </p:iterate>
                                  <p:childTnLst>
                                    <p:animMotion origin="layout" path="M 4.72222E-6 1.60962E-6 L -0.00764 -0.02174 " pathEditMode="relative" rAng="0" ptsTypes="AA">
                                      <p:cBhvr>
                                        <p:cTn id="294" dur="2000" fill="hold"/>
                                        <p:tgtEl>
                                          <p:spTgt spid="2114"/>
                                        </p:tgtEl>
                                        <p:attrNameLst>
                                          <p:attrName>ppt_x</p:attrName>
                                          <p:attrName>ppt_y</p:attrName>
                                        </p:attrNameLst>
                                      </p:cBhvr>
                                      <p:rCtr x="-4" y="-11"/>
                                    </p:animMotion>
                                  </p:childTnLst>
                                </p:cTn>
                              </p:par>
                              <p:par>
                                <p:cTn id="295" presetID="35" presetClass="path" presetSubtype="0" accel="50000" decel="50000" fill="hold" grpId="1" nodeType="withEffect">
                                  <p:stCondLst>
                                    <p:cond delay="0"/>
                                  </p:stCondLst>
                                  <p:iterate type="wd">
                                    <p:tmPct val="0"/>
                                  </p:iterate>
                                  <p:childTnLst>
                                    <p:animMotion origin="layout" path="M 3.05556E-6 -2.59019E-6 L 0.0559 -0.0111 " pathEditMode="relative" rAng="0" ptsTypes="AA">
                                      <p:cBhvr>
                                        <p:cTn id="296" dur="2000" fill="hold"/>
                                        <p:tgtEl>
                                          <p:spTgt spid="2113"/>
                                        </p:tgtEl>
                                        <p:attrNameLst>
                                          <p:attrName>ppt_x</p:attrName>
                                          <p:attrName>ppt_y</p:attrName>
                                        </p:attrNameLst>
                                      </p:cBhvr>
                                      <p:rCtr x="28" y="-6"/>
                                    </p:animMotion>
                                  </p:childTnLst>
                                </p:cTn>
                              </p:par>
                              <p:par>
                                <p:cTn id="297" presetID="35" presetClass="path" presetSubtype="0" accel="50000" decel="50000" fill="hold" nodeType="withEffect">
                                  <p:stCondLst>
                                    <p:cond delay="0"/>
                                  </p:stCondLst>
                                  <p:childTnLst>
                                    <p:animMotion origin="layout" path="M -2.77778E-7 -4.68085E-6 L -0.08264 -0.03145 " pathEditMode="relative" rAng="0" ptsTypes="AA">
                                      <p:cBhvr>
                                        <p:cTn id="298" dur="2000" fill="hold"/>
                                        <p:tgtEl>
                                          <p:spTgt spid="2109"/>
                                        </p:tgtEl>
                                        <p:attrNameLst>
                                          <p:attrName>ppt_x</p:attrName>
                                          <p:attrName>ppt_y</p:attrName>
                                        </p:attrNameLst>
                                      </p:cBhvr>
                                      <p:rCtr x="-41" y="-16"/>
                                    </p:animMotion>
                                  </p:childTnLst>
                                </p:cTn>
                              </p:par>
                            </p:childTnLst>
                          </p:cTn>
                        </p:par>
                      </p:childTnLst>
                    </p:cTn>
                  </p:par>
                  <p:par>
                    <p:cTn id="299" fill="hold">
                      <p:stCondLst>
                        <p:cond delay="indefinite"/>
                      </p:stCondLst>
                      <p:childTnLst>
                        <p:par>
                          <p:cTn id="300" fill="hold">
                            <p:stCondLst>
                              <p:cond delay="0"/>
                            </p:stCondLst>
                            <p:childTnLst>
                              <p:par>
                                <p:cTn id="301" presetID="10" presetClass="entr" presetSubtype="0" fill="hold" grpId="0" nodeType="clickEffect">
                                  <p:stCondLst>
                                    <p:cond delay="0"/>
                                  </p:stCondLst>
                                  <p:childTnLst>
                                    <p:set>
                                      <p:cBhvr>
                                        <p:cTn id="302" dur="1" fill="hold">
                                          <p:stCondLst>
                                            <p:cond delay="0"/>
                                          </p:stCondLst>
                                        </p:cTn>
                                        <p:tgtEl>
                                          <p:spTgt spid="2124"/>
                                        </p:tgtEl>
                                        <p:attrNameLst>
                                          <p:attrName>style.visibility</p:attrName>
                                        </p:attrNameLst>
                                      </p:cBhvr>
                                      <p:to>
                                        <p:strVal val="visible"/>
                                      </p:to>
                                    </p:set>
                                    <p:animEffect transition="in" filter="fade">
                                      <p:cBhvr>
                                        <p:cTn id="303" dur="2000"/>
                                        <p:tgtEl>
                                          <p:spTgt spid="2124"/>
                                        </p:tgtEl>
                                      </p:cBhvr>
                                    </p:animEffect>
                                  </p:childTnLst>
                                </p:cTn>
                              </p:par>
                              <p:par>
                                <p:cTn id="304" presetID="10" presetClass="entr" presetSubtype="0" fill="hold" grpId="0" nodeType="withEffect">
                                  <p:stCondLst>
                                    <p:cond delay="0"/>
                                  </p:stCondLst>
                                  <p:childTnLst>
                                    <p:set>
                                      <p:cBhvr>
                                        <p:cTn id="305" dur="1" fill="hold">
                                          <p:stCondLst>
                                            <p:cond delay="0"/>
                                          </p:stCondLst>
                                        </p:cTn>
                                        <p:tgtEl>
                                          <p:spTgt spid="2125"/>
                                        </p:tgtEl>
                                        <p:attrNameLst>
                                          <p:attrName>style.visibility</p:attrName>
                                        </p:attrNameLst>
                                      </p:cBhvr>
                                      <p:to>
                                        <p:strVal val="visible"/>
                                      </p:to>
                                    </p:set>
                                    <p:animEffect transition="in" filter="fade">
                                      <p:cBhvr>
                                        <p:cTn id="306" dur="2000"/>
                                        <p:tgtEl>
                                          <p:spTgt spid="2125"/>
                                        </p:tgtEl>
                                      </p:cBhvr>
                                    </p:animEffect>
                                  </p:childTnLst>
                                </p:cTn>
                              </p:par>
                              <p:par>
                                <p:cTn id="307" presetID="10" presetClass="entr" presetSubtype="0" fill="hold" grpId="0" nodeType="withEffect">
                                  <p:stCondLst>
                                    <p:cond delay="0"/>
                                  </p:stCondLst>
                                  <p:childTnLst>
                                    <p:set>
                                      <p:cBhvr>
                                        <p:cTn id="308" dur="1" fill="hold">
                                          <p:stCondLst>
                                            <p:cond delay="0"/>
                                          </p:stCondLst>
                                        </p:cTn>
                                        <p:tgtEl>
                                          <p:spTgt spid="2126"/>
                                        </p:tgtEl>
                                        <p:attrNameLst>
                                          <p:attrName>style.visibility</p:attrName>
                                        </p:attrNameLst>
                                      </p:cBhvr>
                                      <p:to>
                                        <p:strVal val="visible"/>
                                      </p:to>
                                    </p:set>
                                    <p:animEffect transition="in" filter="fade">
                                      <p:cBhvr>
                                        <p:cTn id="309" dur="2000"/>
                                        <p:tgtEl>
                                          <p:spTgt spid="2126"/>
                                        </p:tgtEl>
                                      </p:cBhvr>
                                    </p:animEffect>
                                  </p:childTnLst>
                                </p:cTn>
                              </p:par>
                              <p:par>
                                <p:cTn id="310" presetID="10" presetClass="entr" presetSubtype="0" fill="hold" grpId="0" nodeType="withEffect">
                                  <p:stCondLst>
                                    <p:cond delay="0"/>
                                  </p:stCondLst>
                                  <p:childTnLst>
                                    <p:set>
                                      <p:cBhvr>
                                        <p:cTn id="311" dur="1" fill="hold">
                                          <p:stCondLst>
                                            <p:cond delay="0"/>
                                          </p:stCondLst>
                                        </p:cTn>
                                        <p:tgtEl>
                                          <p:spTgt spid="2123"/>
                                        </p:tgtEl>
                                        <p:attrNameLst>
                                          <p:attrName>style.visibility</p:attrName>
                                        </p:attrNameLst>
                                      </p:cBhvr>
                                      <p:to>
                                        <p:strVal val="visible"/>
                                      </p:to>
                                    </p:set>
                                    <p:animEffect transition="in" filter="fade">
                                      <p:cBhvr>
                                        <p:cTn id="312" dur="1000"/>
                                        <p:tgtEl>
                                          <p:spTgt spid="2123"/>
                                        </p:tgtEl>
                                      </p:cBhvr>
                                    </p:animEffect>
                                  </p:childTnLst>
                                </p:cTn>
                              </p:par>
                              <p:par>
                                <p:cTn id="313" presetID="10" presetClass="entr" presetSubtype="0" fill="hold" grpId="0" nodeType="withEffect">
                                  <p:stCondLst>
                                    <p:cond delay="0"/>
                                  </p:stCondLst>
                                  <p:childTnLst>
                                    <p:set>
                                      <p:cBhvr>
                                        <p:cTn id="314" dur="1" fill="hold">
                                          <p:stCondLst>
                                            <p:cond delay="0"/>
                                          </p:stCondLst>
                                        </p:cTn>
                                        <p:tgtEl>
                                          <p:spTgt spid="2120"/>
                                        </p:tgtEl>
                                        <p:attrNameLst>
                                          <p:attrName>style.visibility</p:attrName>
                                        </p:attrNameLst>
                                      </p:cBhvr>
                                      <p:to>
                                        <p:strVal val="visible"/>
                                      </p:to>
                                    </p:set>
                                    <p:animEffect transition="in" filter="fade">
                                      <p:cBhvr>
                                        <p:cTn id="315" dur="1000"/>
                                        <p:tgtEl>
                                          <p:spTgt spid="2120"/>
                                        </p:tgtEl>
                                      </p:cBhvr>
                                    </p:animEffect>
                                  </p:childTnLst>
                                </p:cTn>
                              </p:par>
                              <p:par>
                                <p:cTn id="316" presetID="10" presetClass="entr" presetSubtype="0" fill="hold" grpId="0" nodeType="withEffect">
                                  <p:stCondLst>
                                    <p:cond delay="0"/>
                                  </p:stCondLst>
                                  <p:childTnLst>
                                    <p:set>
                                      <p:cBhvr>
                                        <p:cTn id="317" dur="1" fill="hold">
                                          <p:stCondLst>
                                            <p:cond delay="0"/>
                                          </p:stCondLst>
                                        </p:cTn>
                                        <p:tgtEl>
                                          <p:spTgt spid="2119"/>
                                        </p:tgtEl>
                                        <p:attrNameLst>
                                          <p:attrName>style.visibility</p:attrName>
                                        </p:attrNameLst>
                                      </p:cBhvr>
                                      <p:to>
                                        <p:strVal val="visible"/>
                                      </p:to>
                                    </p:set>
                                    <p:animEffect transition="in" filter="fade">
                                      <p:cBhvr>
                                        <p:cTn id="318" dur="1000"/>
                                        <p:tgtEl>
                                          <p:spTgt spid="2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 grpId="0" animBg="1"/>
      <p:bldP spid="2119" grpId="0" animBg="1"/>
      <p:bldP spid="2123" grpId="0" animBg="1"/>
      <p:bldP spid="2054" grpId="0"/>
      <p:bldP spid="2055" grpId="0"/>
      <p:bldP spid="2056" grpId="0"/>
      <p:bldP spid="2063" grpId="0"/>
      <p:bldP spid="2063" grpId="1"/>
      <p:bldP spid="2067" grpId="0"/>
      <p:bldP spid="2067" grpId="1"/>
      <p:bldP spid="2070" grpId="0"/>
      <p:bldP spid="2070" grpId="1"/>
      <p:bldP spid="2072" grpId="0"/>
      <p:bldP spid="2072" grpId="1"/>
      <p:bldP spid="2074" grpId="0"/>
      <p:bldP spid="2074" grpId="1"/>
      <p:bldP spid="2077" grpId="0"/>
      <p:bldP spid="2077" grpId="1"/>
      <p:bldP spid="2079" grpId="0"/>
      <p:bldP spid="2079" grpId="1"/>
      <p:bldP spid="2081" grpId="0" animBg="1"/>
      <p:bldP spid="2081" grpId="1" animBg="1"/>
      <p:bldP spid="2082" grpId="0" animBg="1"/>
      <p:bldP spid="2082" grpId="1" animBg="1"/>
      <p:bldP spid="2083" grpId="0" animBg="1"/>
      <p:bldP spid="2083" grpId="1" animBg="1"/>
      <p:bldP spid="2084" grpId="0" animBg="1"/>
      <p:bldP spid="2084" grpId="1" animBg="1"/>
      <p:bldP spid="2085" grpId="0" animBg="1"/>
      <p:bldP spid="2085" grpId="1" animBg="1"/>
      <p:bldP spid="2086" grpId="0" animBg="1"/>
      <p:bldP spid="2086" grpId="1" animBg="1"/>
      <p:bldP spid="2088" grpId="0" animBg="1"/>
      <p:bldP spid="2088" grpId="1" animBg="1"/>
      <p:bldP spid="2104" grpId="0"/>
      <p:bldP spid="2113" grpId="0"/>
      <p:bldP spid="2113" grpId="1"/>
      <p:bldP spid="2114" grpId="0"/>
      <p:bldP spid="2114" grpId="1"/>
      <p:bldP spid="2115" grpId="0"/>
      <p:bldP spid="2115" grpId="1"/>
      <p:bldP spid="2116" grpId="0"/>
      <p:bldP spid="2116" grpId="1"/>
      <p:bldP spid="2117" grpId="0"/>
      <p:bldP spid="2117" grpId="1"/>
      <p:bldP spid="2118" grpId="0"/>
      <p:bldP spid="2118" grpId="1"/>
      <p:bldP spid="2124" grpId="0"/>
      <p:bldP spid="2125" grpId="0"/>
      <p:bldP spid="21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WHO ARE THE BENIFICIARIES OF A CONVERGED NETWORK</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CITIZEN &amp; GOVERNMENT OF THAT  COUNTRY</a:t>
            </a:r>
          </a:p>
          <a:p>
            <a:r>
              <a:rPr lang="en-GB" dirty="0" smtClean="0"/>
              <a:t>WHY?</a:t>
            </a:r>
          </a:p>
          <a:p>
            <a:r>
              <a:rPr lang="en-GB" dirty="0" smtClean="0"/>
              <a:t>CUSTOMERS WILL BE BENEFITTED WITH HAVING ONE TERMINAL TO OPERATE ALL VOICE , DATA &amp; VEDIO SERVICES. FURTHER THEY WILL BE BENIFITTED WITH HAVING ONE ACCESS LINE TO MAINTAIN AT HOME.</a:t>
            </a:r>
          </a:p>
          <a:p>
            <a:r>
              <a:rPr lang="en-GB" dirty="0" smtClean="0"/>
              <a:t>CUSTOMERS CAN CHOOSE THE SERVICES INDEPENDENT OF THE NETWORK PROVIDER, AND THE SERVICE PROVIDER CAN ATTRACT THE CUSTOMERS ON BETTER VALUE PROGRAMMES, INDEPENDENT TO THE NETWOPRK PROVIDER.</a:t>
            </a:r>
          </a:p>
          <a:p>
            <a:r>
              <a:rPr lang="en-GB" dirty="0" smtClean="0"/>
              <a:t>IS SERVICE &amp; NETWORK PROVIDERS ARE BENIFITTED?</a:t>
            </a:r>
          </a:p>
          <a:p>
            <a:r>
              <a:rPr lang="en-GB" dirty="0" smtClean="0"/>
              <a:t>YES. CUSTOMERS WILL BE ATTRACTED TO THE INOVATIVE PRODUCTS</a:t>
            </a:r>
          </a:p>
          <a:p>
            <a:endParaRPr lang="en-GB" dirty="0" smtClean="0"/>
          </a:p>
          <a:p>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IMPACT OF CONVERGENCE</a:t>
            </a:r>
          </a:p>
        </p:txBody>
      </p:sp>
      <p:sp>
        <p:nvSpPr>
          <p:cNvPr id="6147" name="Content Placeholder 2"/>
          <p:cNvSpPr>
            <a:spLocks noGrp="1"/>
          </p:cNvSpPr>
          <p:nvPr>
            <p:ph idx="1"/>
          </p:nvPr>
        </p:nvSpPr>
        <p:spPr/>
        <p:txBody>
          <a:bodyPr/>
          <a:lstStyle/>
          <a:p>
            <a:pPr eaLnBrk="1" hangingPunct="1"/>
            <a:endParaRPr lang="en-US" smtClean="0"/>
          </a:p>
        </p:txBody>
      </p:sp>
      <p:pic>
        <p:nvPicPr>
          <p:cNvPr id="6148" name="Picture 2"/>
          <p:cNvPicPr>
            <a:picLocks noChangeAspect="1" noChangeArrowheads="1"/>
          </p:cNvPicPr>
          <p:nvPr/>
        </p:nvPicPr>
        <p:blipFill>
          <a:blip r:embed="rId2" cstate="print"/>
          <a:srcRect/>
          <a:stretch>
            <a:fillRect/>
          </a:stretch>
        </p:blipFill>
        <p:spPr bwMode="auto">
          <a:xfrm>
            <a:off x="0" y="1235075"/>
            <a:ext cx="9144000" cy="562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smtClean="0"/>
              <a:t>THE PROCESS OF CONVERGENCE</a:t>
            </a:r>
          </a:p>
        </p:txBody>
      </p:sp>
      <p:sp>
        <p:nvSpPr>
          <p:cNvPr id="8195" name="Content Placeholder 2"/>
          <p:cNvSpPr>
            <a:spLocks noGrp="1"/>
          </p:cNvSpPr>
          <p:nvPr>
            <p:ph idx="1"/>
          </p:nvPr>
        </p:nvSpPr>
        <p:spPr/>
        <p:txBody>
          <a:bodyPr/>
          <a:lstStyle/>
          <a:p>
            <a:pPr eaLnBrk="1" hangingPunct="1"/>
            <a:r>
              <a:rPr lang="en-GB" sz="2800" smtClean="0"/>
              <a:t>NETWORK CONVERGENCE</a:t>
            </a:r>
          </a:p>
          <a:p>
            <a:pPr eaLnBrk="1" hangingPunct="1">
              <a:buFont typeface="Arial" charset="0"/>
              <a:buNone/>
            </a:pPr>
            <a:r>
              <a:rPr lang="en-GB" sz="2800" smtClean="0"/>
              <a:t>NGN NETWORK- THE ABILITY TO CARRY IP PACKETS OF VARIOUS NETWOKRS what are the protocols used. How we make the interconnection billing </a:t>
            </a:r>
          </a:p>
          <a:p>
            <a:pPr eaLnBrk="1" hangingPunct="1"/>
            <a:r>
              <a:rPr lang="en-GB" sz="2800" smtClean="0"/>
              <a:t>SERVICE CONVERGENCE</a:t>
            </a:r>
          </a:p>
          <a:p>
            <a:pPr eaLnBrk="1" hangingPunct="1">
              <a:buFont typeface="Arial" charset="0"/>
              <a:buNone/>
            </a:pPr>
            <a:r>
              <a:rPr lang="en-GB" sz="2800" smtClean="0"/>
              <a:t>THE INCREASED ABILITY TO OFFER ANY SUBSET OF VOICE, DATA,VEDIO SERVICES OVER A PARTICULAR IP ENABLED NETWORK. Any examples?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04800" y="0"/>
            <a:ext cx="10134600" cy="1417638"/>
          </a:xfrm>
        </p:spPr>
        <p:txBody>
          <a:bodyPr>
            <a:normAutofit fontScale="90000"/>
          </a:bodyPr>
          <a:lstStyle/>
          <a:p>
            <a:pPr eaLnBrk="1" hangingPunct="1"/>
            <a:r>
              <a:rPr lang="en-US" smtClean="0"/>
              <a:t>STRUCTURE OF CONVERGED MEDIA &amp; COMMUNICATION NETWORK</a:t>
            </a:r>
          </a:p>
        </p:txBody>
      </p:sp>
      <p:sp>
        <p:nvSpPr>
          <p:cNvPr id="9219" name="Content Placeholder 2"/>
          <p:cNvSpPr>
            <a:spLocks noGrp="1"/>
          </p:cNvSpPr>
          <p:nvPr>
            <p:ph idx="1"/>
          </p:nvPr>
        </p:nvSpPr>
        <p:spPr/>
        <p:txBody>
          <a:bodyPr/>
          <a:lstStyle/>
          <a:p>
            <a:pPr eaLnBrk="1" hangingPunct="1"/>
            <a:endParaRPr lang="en-US" smtClean="0"/>
          </a:p>
        </p:txBody>
      </p:sp>
      <p:pic>
        <p:nvPicPr>
          <p:cNvPr id="9220" name="Picture 2"/>
          <p:cNvPicPr>
            <a:picLocks noChangeAspect="1" noChangeArrowheads="1"/>
          </p:cNvPicPr>
          <p:nvPr/>
        </p:nvPicPr>
        <p:blipFill>
          <a:blip r:embed="rId2" cstate="print"/>
          <a:srcRect/>
          <a:stretch>
            <a:fillRect/>
          </a:stretch>
        </p:blipFill>
        <p:spPr bwMode="auto">
          <a:xfrm>
            <a:off x="0" y="1371600"/>
            <a:ext cx="91440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7467600" cy="639762"/>
          </a:xfrm>
        </p:spPr>
        <p:txBody>
          <a:bodyPr>
            <a:normAutofit fontScale="90000"/>
          </a:bodyPr>
          <a:lstStyle/>
          <a:p>
            <a:pPr eaLnBrk="1" fontAlgn="auto" hangingPunct="1">
              <a:spcAft>
                <a:spcPts val="0"/>
              </a:spcAft>
              <a:defRPr/>
            </a:pPr>
            <a:r>
              <a:rPr lang="en-US" sz="3600" dirty="0" smtClean="0"/>
              <a:t>Power Line Communication System</a:t>
            </a:r>
          </a:p>
        </p:txBody>
      </p:sp>
      <p:pic>
        <p:nvPicPr>
          <p:cNvPr id="15363" name="Picture 3" descr="untitled"/>
          <p:cNvPicPr>
            <a:picLocks noChangeAspect="1" noChangeArrowheads="1"/>
          </p:cNvPicPr>
          <p:nvPr/>
        </p:nvPicPr>
        <p:blipFill>
          <a:blip r:embed="rId2" cstate="print"/>
          <a:srcRect/>
          <a:stretch>
            <a:fillRect/>
          </a:stretch>
        </p:blipFill>
        <p:spPr bwMode="auto">
          <a:xfrm>
            <a:off x="120650" y="1219200"/>
            <a:ext cx="8601075" cy="439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304800"/>
            <a:ext cx="8229600" cy="685800"/>
          </a:xfrm>
        </p:spPr>
        <p:txBody>
          <a:bodyPr>
            <a:normAutofit fontScale="90000"/>
          </a:bodyPr>
          <a:lstStyle/>
          <a:p>
            <a:pPr eaLnBrk="1" hangingPunct="1"/>
            <a:r>
              <a:rPr lang="en-US" smtClean="0"/>
              <a:t>Global Capacity Trend</a:t>
            </a:r>
          </a:p>
        </p:txBody>
      </p:sp>
      <p:graphicFrame>
        <p:nvGraphicFramePr>
          <p:cNvPr id="34819" name="Group 3"/>
          <p:cNvGraphicFramePr>
            <a:graphicFrameLocks noGrp="1"/>
          </p:cNvGraphicFramePr>
          <p:nvPr>
            <p:ph type="tbl" idx="1"/>
          </p:nvPr>
        </p:nvGraphicFramePr>
        <p:xfrm>
          <a:off x="228600" y="1143000"/>
          <a:ext cx="8229600" cy="4525966"/>
        </p:xfrm>
        <a:graphic>
          <a:graphicData uri="http://schemas.openxmlformats.org/drawingml/2006/table">
            <a:tbl>
              <a:tblPr/>
              <a:tblGrid>
                <a:gridCol w="2009775"/>
                <a:gridCol w="1155700"/>
                <a:gridCol w="893763"/>
                <a:gridCol w="1157287"/>
                <a:gridCol w="1223963"/>
                <a:gridCol w="895350"/>
                <a:gridCol w="893762"/>
              </a:tblGrid>
              <a:tr h="595313">
                <a:tc gridSpan="7">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80"/>
                          </a:solidFill>
                          <a:effectLst/>
                          <a:latin typeface="Arial" pitchFamily="34" charset="0"/>
                        </a:rPr>
                        <a:t>WORLD INTERNET USAGE AND POPULATION STATISTICS</a:t>
                      </a:r>
                      <a:endParaRPr kumimoji="0" lang="en-US"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683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FF"/>
                          </a:solidFill>
                          <a:effectLst/>
                          <a:latin typeface="Arial" pitchFamily="34" charset="0"/>
                        </a:rPr>
                        <a:t>World Regions</a:t>
                      </a:r>
                      <a:endParaRPr kumimoji="0" lang="en-US"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FF"/>
                          </a:solidFill>
                          <a:effectLst/>
                          <a:latin typeface="Arial" pitchFamily="34" charset="0"/>
                        </a:rPr>
                        <a:t>Population (</a:t>
                      </a:r>
                      <a:r>
                        <a:rPr kumimoji="0" lang="en-US" sz="1200" b="1" i="0" u="none" strike="noStrike" cap="none" normalizeH="0" baseline="0" dirty="0" err="1" smtClean="0">
                          <a:ln>
                            <a:noFill/>
                          </a:ln>
                          <a:solidFill>
                            <a:srgbClr val="0000FF"/>
                          </a:solidFill>
                          <a:effectLst/>
                          <a:latin typeface="Arial" pitchFamily="34" charset="0"/>
                        </a:rPr>
                        <a:t>Est</a:t>
                      </a:r>
                      <a:r>
                        <a:rPr kumimoji="0" lang="en-US" sz="1200" b="1" i="0" u="none" strike="noStrike" cap="none" normalizeH="0" baseline="0" dirty="0" smtClean="0">
                          <a:ln>
                            <a:noFill/>
                          </a:ln>
                          <a:solidFill>
                            <a:srgbClr val="0000FF"/>
                          </a:solidFill>
                          <a:effectLst/>
                          <a:latin typeface="Arial" pitchFamily="34" charset="0"/>
                        </a:rPr>
                        <a:t> 2007) Million</a:t>
                      </a:r>
                      <a:endParaRPr kumimoji="0" lang="en-US"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FF"/>
                          </a:solidFill>
                          <a:effectLst/>
                          <a:latin typeface="Arial" pitchFamily="34" charset="0"/>
                        </a:rPr>
                        <a:t>Population % of the World</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FF"/>
                          </a:solidFill>
                          <a:effectLst/>
                          <a:latin typeface="Arial" pitchFamily="34" charset="0"/>
                        </a:rPr>
                        <a:t>Internet Usage, Latest Data (Million)</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FF"/>
                          </a:solidFill>
                          <a:effectLst/>
                          <a:latin typeface="Arial" pitchFamily="34" charset="0"/>
                        </a:rPr>
                        <a:t>% Population ( Penetration )</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FF"/>
                          </a:solidFill>
                          <a:effectLst/>
                          <a:latin typeface="Arial" pitchFamily="34" charset="0"/>
                        </a:rPr>
                        <a:t>Usage % of World</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FF"/>
                          </a:solidFill>
                          <a:effectLst/>
                          <a:latin typeface="Arial" pitchFamily="34" charset="0"/>
                        </a:rPr>
                        <a:t>Usage Growth 2000-2007</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35877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Africa</a:t>
                      </a:r>
                      <a:endParaRPr kumimoji="0" lang="en-US" sz="18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933</a:t>
                      </a:r>
                      <a:endParaRPr kumimoji="0" lang="en-US" sz="18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14.2%</a:t>
                      </a:r>
                      <a:endParaRPr kumimoji="0" lang="en-US" sz="18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34</a:t>
                      </a:r>
                      <a:endParaRPr kumimoji="0" lang="en-US" sz="18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3.6%</a:t>
                      </a:r>
                      <a:endParaRPr kumimoji="0" lang="en-US" sz="18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2.9%</a:t>
                      </a:r>
                      <a:endParaRPr kumimoji="0" lang="en-US" sz="18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643.1%</a:t>
                      </a:r>
                      <a:endParaRPr kumimoji="0" lang="en-US" sz="18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571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Asia</a:t>
                      </a:r>
                      <a:endParaRPr kumimoji="0" lang="en-US" sz="18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3,713</a:t>
                      </a:r>
                      <a:endParaRPr kumimoji="0" lang="en-US" sz="18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56.5%</a:t>
                      </a:r>
                      <a:endParaRPr kumimoji="0" lang="en-US" sz="18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437</a:t>
                      </a:r>
                      <a:endParaRPr kumimoji="0" lang="en-US" sz="18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11.8%</a:t>
                      </a:r>
                      <a:endParaRPr kumimoji="0" lang="en-US" sz="18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37.2%</a:t>
                      </a:r>
                      <a:endParaRPr kumimoji="0" lang="en-US" sz="18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282.1%</a:t>
                      </a:r>
                      <a:endParaRPr kumimoji="0" lang="en-US" sz="18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571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Europe</a:t>
                      </a:r>
                      <a:endParaRPr kumimoji="0" lang="en-US" sz="18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810</a:t>
                      </a:r>
                      <a:endParaRPr kumimoji="0" lang="en-US" sz="18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12.3%</a:t>
                      </a:r>
                      <a:endParaRPr kumimoji="0" lang="en-US" sz="18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322</a:t>
                      </a:r>
                      <a:endParaRPr kumimoji="0" lang="en-US" sz="18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39.8%</a:t>
                      </a:r>
                      <a:endParaRPr kumimoji="0" lang="en-US" sz="18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27.4%</a:t>
                      </a:r>
                      <a:endParaRPr kumimoji="0" lang="en-US" sz="18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206.2%</a:t>
                      </a:r>
                      <a:endParaRPr kumimoji="0" lang="en-US" sz="18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5877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Middle East</a:t>
                      </a:r>
                      <a:endParaRPr kumimoji="0" lang="en-US" sz="18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193</a:t>
                      </a:r>
                      <a:endParaRPr kumimoji="0" lang="en-US" sz="18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2.9%</a:t>
                      </a:r>
                      <a:endParaRPr kumimoji="0" lang="en-US" sz="18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20</a:t>
                      </a:r>
                      <a:endParaRPr kumimoji="0" lang="en-US" sz="18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10.1%</a:t>
                      </a:r>
                      <a:endParaRPr kumimoji="0" lang="en-US" sz="18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1.7%</a:t>
                      </a:r>
                      <a:endParaRPr kumimoji="0" lang="en-US" sz="18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494.8%</a:t>
                      </a:r>
                      <a:endParaRPr kumimoji="0" lang="en-US" sz="18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571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North America</a:t>
                      </a:r>
                      <a:endParaRPr kumimoji="0" lang="en-US" sz="18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335</a:t>
                      </a:r>
                      <a:endParaRPr kumimoji="0" lang="en-US" sz="18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5.1%</a:t>
                      </a:r>
                      <a:endParaRPr kumimoji="0" lang="en-US" sz="18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233</a:t>
                      </a:r>
                      <a:endParaRPr kumimoji="0" lang="en-US" sz="18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69.5%</a:t>
                      </a:r>
                      <a:endParaRPr kumimoji="0" lang="en-US" sz="18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19.8%</a:t>
                      </a:r>
                      <a:endParaRPr kumimoji="0" lang="en-US" sz="18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115.2%</a:t>
                      </a:r>
                      <a:endParaRPr kumimoji="0" lang="en-US" sz="18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571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Latin America/Caribbean</a:t>
                      </a:r>
                      <a:endParaRPr kumimoji="0" lang="en-US" sz="18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557</a:t>
                      </a:r>
                      <a:endParaRPr kumimoji="0" lang="en-US" sz="18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8.5%</a:t>
                      </a:r>
                      <a:endParaRPr kumimoji="0" lang="en-US" sz="18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110</a:t>
                      </a:r>
                      <a:endParaRPr kumimoji="0" lang="en-US" sz="18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19.8%</a:t>
                      </a:r>
                      <a:endParaRPr kumimoji="0" lang="en-US" sz="18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9.4%</a:t>
                      </a:r>
                      <a:endParaRPr kumimoji="0" lang="en-US" sz="18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508.6%</a:t>
                      </a:r>
                      <a:endParaRPr kumimoji="0" lang="en-US" sz="18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5877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Oceania / Australia</a:t>
                      </a:r>
                      <a:endParaRPr kumimoji="0" lang="en-US" sz="18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34</a:t>
                      </a:r>
                      <a:endParaRPr kumimoji="0" lang="en-US" sz="18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0.5%</a:t>
                      </a:r>
                      <a:endParaRPr kumimoji="0" lang="en-US" sz="18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19</a:t>
                      </a:r>
                      <a:endParaRPr kumimoji="0" lang="en-US" sz="18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54.5%</a:t>
                      </a:r>
                      <a:endParaRPr kumimoji="0" lang="en-US" sz="18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1.6%</a:t>
                      </a:r>
                      <a:endParaRPr kumimoji="0" lang="en-US" sz="18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146.7%</a:t>
                      </a:r>
                      <a:endParaRPr kumimoji="0" lang="en-US" sz="18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571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WORLD TOTAL</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6,575</a:t>
                      </a:r>
                      <a:endParaRPr kumimoji="0" lang="en-US" sz="14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100.00%</a:t>
                      </a:r>
                      <a:endParaRPr kumimoji="0" lang="en-US" sz="14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1,173</a:t>
                      </a:r>
                      <a:endParaRPr kumimoji="0" lang="en-US" sz="14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17.84%</a:t>
                      </a:r>
                      <a:endParaRPr kumimoji="0" lang="en-US" sz="14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100.00%</a:t>
                      </a:r>
                      <a:endParaRPr kumimoji="0" lang="en-US" sz="14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225.00%</a:t>
                      </a:r>
                      <a:endParaRPr kumimoji="0" lang="en-US" sz="14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bl>
          </a:graphicData>
        </a:graphic>
      </p:graphicFrame>
      <p:sp>
        <p:nvSpPr>
          <p:cNvPr id="8281" name="Text Box 89"/>
          <p:cNvSpPr txBox="1">
            <a:spLocks noChangeArrowheads="1"/>
          </p:cNvSpPr>
          <p:nvPr/>
        </p:nvSpPr>
        <p:spPr bwMode="auto">
          <a:xfrm>
            <a:off x="457200" y="6248400"/>
            <a:ext cx="4953000" cy="244475"/>
          </a:xfrm>
          <a:prstGeom prst="rect">
            <a:avLst/>
          </a:prstGeom>
          <a:noFill/>
          <a:ln w="9525">
            <a:noFill/>
            <a:miter lim="800000"/>
            <a:headEnd/>
            <a:tailEnd/>
          </a:ln>
        </p:spPr>
        <p:txBody>
          <a:bodyPr>
            <a:spAutoFit/>
          </a:bodyPr>
          <a:lstStyle/>
          <a:p>
            <a:pPr>
              <a:spcBef>
                <a:spcPct val="50000"/>
              </a:spcBef>
            </a:pPr>
            <a:r>
              <a:rPr lang="en-US" sz="1000" i="1">
                <a:cs typeface="Arial" charset="0"/>
              </a:rPr>
              <a:t>Source: www.internetworldstats.com</a:t>
            </a:r>
          </a:p>
        </p:txBody>
      </p:sp>
      <p:sp>
        <p:nvSpPr>
          <p:cNvPr id="8282" name="Oval 90"/>
          <p:cNvSpPr>
            <a:spLocks noChangeArrowheads="1"/>
          </p:cNvSpPr>
          <p:nvPr/>
        </p:nvSpPr>
        <p:spPr bwMode="auto">
          <a:xfrm>
            <a:off x="2743200" y="3200400"/>
            <a:ext cx="609600" cy="304800"/>
          </a:xfrm>
          <a:prstGeom prst="ellipse">
            <a:avLst/>
          </a:prstGeom>
          <a:solidFill>
            <a:schemeClr val="accent1">
              <a:alpha val="0"/>
            </a:schemeClr>
          </a:solidFill>
          <a:ln w="9525">
            <a:solidFill>
              <a:srgbClr val="FF0000"/>
            </a:solidFill>
            <a:round/>
            <a:headEnd/>
            <a:tailEnd/>
          </a:ln>
        </p:spPr>
        <p:txBody>
          <a:bodyPr wrap="none" anchor="ctr"/>
          <a:lstStyle/>
          <a:p>
            <a:pPr algn="ctr"/>
            <a:endParaRPr lang="en-US"/>
          </a:p>
        </p:txBody>
      </p:sp>
      <p:sp>
        <p:nvSpPr>
          <p:cNvPr id="8283" name="Oval 91"/>
          <p:cNvSpPr>
            <a:spLocks noChangeArrowheads="1"/>
          </p:cNvSpPr>
          <p:nvPr/>
        </p:nvSpPr>
        <p:spPr bwMode="auto">
          <a:xfrm>
            <a:off x="6019800" y="3200400"/>
            <a:ext cx="609600" cy="304800"/>
          </a:xfrm>
          <a:prstGeom prst="ellipse">
            <a:avLst/>
          </a:prstGeom>
          <a:solidFill>
            <a:schemeClr val="accent1">
              <a:alpha val="0"/>
            </a:schemeClr>
          </a:solidFill>
          <a:ln w="9525">
            <a:solidFill>
              <a:srgbClr val="FF0000"/>
            </a:solidFill>
            <a:round/>
            <a:headEnd/>
            <a:tailEnd/>
          </a:ln>
        </p:spPr>
        <p:txBody>
          <a:bodyPr wrap="none" anchor="ctr"/>
          <a:lstStyle/>
          <a:p>
            <a:pPr algn="ctr"/>
            <a:endParaRPr lang="en-US"/>
          </a:p>
        </p:txBody>
      </p:sp>
      <p:sp>
        <p:nvSpPr>
          <p:cNvPr id="8284" name="Oval 92"/>
          <p:cNvSpPr>
            <a:spLocks noChangeArrowheads="1"/>
          </p:cNvSpPr>
          <p:nvPr/>
        </p:nvSpPr>
        <p:spPr bwMode="auto">
          <a:xfrm>
            <a:off x="6019800" y="2819400"/>
            <a:ext cx="609600" cy="304800"/>
          </a:xfrm>
          <a:prstGeom prst="ellipse">
            <a:avLst/>
          </a:prstGeom>
          <a:solidFill>
            <a:schemeClr val="accent1">
              <a:alpha val="0"/>
            </a:schemeClr>
          </a:solidFill>
          <a:ln w="9525">
            <a:solidFill>
              <a:srgbClr val="FF0000"/>
            </a:solidFill>
            <a:round/>
            <a:headEnd/>
            <a:tailEnd/>
          </a:ln>
        </p:spPr>
        <p:txBody>
          <a:bodyPr wrap="none" anchor="ctr"/>
          <a:lstStyle/>
          <a:p>
            <a:pPr algn="ctr"/>
            <a:endParaRPr lang="en-US"/>
          </a:p>
        </p:txBody>
      </p:sp>
      <p:sp>
        <p:nvSpPr>
          <p:cNvPr id="8285" name="Oval 93"/>
          <p:cNvSpPr>
            <a:spLocks noChangeArrowheads="1"/>
          </p:cNvSpPr>
          <p:nvPr/>
        </p:nvSpPr>
        <p:spPr bwMode="auto">
          <a:xfrm>
            <a:off x="6019800" y="3886200"/>
            <a:ext cx="609600" cy="304800"/>
          </a:xfrm>
          <a:prstGeom prst="ellipse">
            <a:avLst/>
          </a:prstGeom>
          <a:solidFill>
            <a:schemeClr val="accent1">
              <a:alpha val="0"/>
            </a:schemeClr>
          </a:solidFill>
          <a:ln w="9525">
            <a:solidFill>
              <a:srgbClr val="FF0000"/>
            </a:solidFill>
            <a:round/>
            <a:headEnd/>
            <a:tailEnd/>
          </a:ln>
        </p:spPr>
        <p:txBody>
          <a:bodyPr wrap="none" anchor="ctr"/>
          <a:lstStyle/>
          <a:p>
            <a:pPr algn="ctr"/>
            <a:endParaRPr lang="en-US"/>
          </a:p>
        </p:txBody>
      </p:sp>
      <p:sp>
        <p:nvSpPr>
          <p:cNvPr id="8286" name="Oval 95"/>
          <p:cNvSpPr>
            <a:spLocks noChangeArrowheads="1"/>
          </p:cNvSpPr>
          <p:nvPr/>
        </p:nvSpPr>
        <p:spPr bwMode="auto">
          <a:xfrm>
            <a:off x="2819400" y="2819400"/>
            <a:ext cx="533400" cy="304800"/>
          </a:xfrm>
          <a:prstGeom prst="ellipse">
            <a:avLst/>
          </a:prstGeom>
          <a:solidFill>
            <a:schemeClr val="accent1">
              <a:alpha val="0"/>
            </a:schemeClr>
          </a:solidFill>
          <a:ln w="9525" algn="ctr">
            <a:solidFill>
              <a:srgbClr val="0000FF"/>
            </a:solidFill>
            <a:round/>
            <a:headEnd/>
            <a:tailEnd/>
          </a:ln>
        </p:spPr>
        <p:txBody>
          <a:bodyPr wrap="none"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28600"/>
            <a:ext cx="8229600" cy="990600"/>
          </a:xfrm>
        </p:spPr>
        <p:txBody>
          <a:bodyPr>
            <a:normAutofit fontScale="90000"/>
          </a:bodyPr>
          <a:lstStyle/>
          <a:p>
            <a:pPr eaLnBrk="1" fontAlgn="auto" hangingPunct="1">
              <a:spcAft>
                <a:spcPts val="0"/>
              </a:spcAft>
              <a:defRPr/>
            </a:pPr>
            <a:r>
              <a:rPr lang="en-US" sz="3600" dirty="0" smtClean="0"/>
              <a:t>Current Estimated Capacities between Continents</a:t>
            </a:r>
          </a:p>
        </p:txBody>
      </p:sp>
      <p:pic>
        <p:nvPicPr>
          <p:cNvPr id="9219" name="Picture 3" descr="world_map"/>
          <p:cNvPicPr>
            <a:picLocks noChangeAspect="1" noChangeArrowheads="1"/>
          </p:cNvPicPr>
          <p:nvPr/>
        </p:nvPicPr>
        <p:blipFill>
          <a:blip r:embed="rId2" cstate="print"/>
          <a:srcRect/>
          <a:stretch>
            <a:fillRect/>
          </a:stretch>
        </p:blipFill>
        <p:spPr bwMode="auto">
          <a:xfrm>
            <a:off x="0" y="1781175"/>
            <a:ext cx="9220200" cy="4800600"/>
          </a:xfrm>
          <a:prstGeom prst="rect">
            <a:avLst/>
          </a:prstGeom>
          <a:noFill/>
          <a:ln w="9525">
            <a:noFill/>
            <a:miter lim="800000"/>
            <a:headEnd/>
            <a:tailEnd/>
          </a:ln>
        </p:spPr>
      </p:pic>
      <p:grpSp>
        <p:nvGrpSpPr>
          <p:cNvPr id="2" name="Group 4"/>
          <p:cNvGrpSpPr>
            <a:grpSpLocks/>
          </p:cNvGrpSpPr>
          <p:nvPr/>
        </p:nvGrpSpPr>
        <p:grpSpPr bwMode="auto">
          <a:xfrm>
            <a:off x="533400" y="1828800"/>
            <a:ext cx="8305800" cy="4192588"/>
            <a:chOff x="336" y="1152"/>
            <a:chExt cx="5232" cy="2641"/>
          </a:xfrm>
        </p:grpSpPr>
        <p:sp>
          <p:nvSpPr>
            <p:cNvPr id="9229" name="Text Box 5"/>
            <p:cNvSpPr txBox="1">
              <a:spLocks noChangeArrowheads="1"/>
            </p:cNvSpPr>
            <p:nvPr/>
          </p:nvSpPr>
          <p:spPr bwMode="auto">
            <a:xfrm>
              <a:off x="336" y="1728"/>
              <a:ext cx="912" cy="652"/>
            </a:xfrm>
            <a:prstGeom prst="rect">
              <a:avLst/>
            </a:prstGeom>
            <a:solidFill>
              <a:srgbClr val="CCFFCC">
                <a:alpha val="45882"/>
              </a:srgbClr>
            </a:solidFill>
            <a:ln w="9525">
              <a:solidFill>
                <a:srgbClr val="FFCC00"/>
              </a:solidFill>
              <a:miter lim="800000"/>
              <a:headEnd/>
              <a:tailEnd/>
            </a:ln>
          </p:spPr>
          <p:txBody>
            <a:bodyPr>
              <a:spAutoFit/>
            </a:bodyPr>
            <a:lstStyle/>
            <a:p>
              <a:pPr>
                <a:spcBef>
                  <a:spcPct val="30000"/>
                </a:spcBef>
                <a:spcAft>
                  <a:spcPct val="10000"/>
                </a:spcAft>
              </a:pPr>
              <a:r>
                <a:rPr lang="en-US">
                  <a:cs typeface="Arial" charset="0"/>
                </a:rPr>
                <a:t>North America</a:t>
              </a:r>
            </a:p>
            <a:p>
              <a:pPr>
                <a:spcBef>
                  <a:spcPct val="30000"/>
                </a:spcBef>
                <a:spcAft>
                  <a:spcPct val="10000"/>
                </a:spcAft>
              </a:pPr>
              <a:r>
                <a:rPr lang="en-US">
                  <a:cs typeface="Arial" charset="0"/>
                </a:rPr>
                <a:t>335 Million</a:t>
              </a:r>
            </a:p>
          </p:txBody>
        </p:sp>
        <p:sp>
          <p:nvSpPr>
            <p:cNvPr id="9230" name="Text Box 6"/>
            <p:cNvSpPr txBox="1">
              <a:spLocks noChangeArrowheads="1"/>
            </p:cNvSpPr>
            <p:nvPr/>
          </p:nvSpPr>
          <p:spPr bwMode="auto">
            <a:xfrm>
              <a:off x="624" y="3072"/>
              <a:ext cx="1056" cy="721"/>
            </a:xfrm>
            <a:prstGeom prst="rect">
              <a:avLst/>
            </a:prstGeom>
            <a:solidFill>
              <a:srgbClr val="CCFFCC">
                <a:alpha val="45882"/>
              </a:srgbClr>
            </a:solidFill>
            <a:ln w="9525">
              <a:solidFill>
                <a:srgbClr val="FFCC00"/>
              </a:solidFill>
              <a:miter lim="800000"/>
              <a:headEnd/>
              <a:tailEnd/>
            </a:ln>
          </p:spPr>
          <p:txBody>
            <a:bodyPr>
              <a:spAutoFit/>
            </a:bodyPr>
            <a:lstStyle/>
            <a:p>
              <a:pPr>
                <a:spcBef>
                  <a:spcPct val="30000"/>
                </a:spcBef>
                <a:spcAft>
                  <a:spcPct val="10000"/>
                </a:spcAft>
              </a:pPr>
              <a:r>
                <a:rPr lang="en-US">
                  <a:cs typeface="Arial" charset="0"/>
                </a:rPr>
                <a:t>Latin America/</a:t>
              </a:r>
            </a:p>
            <a:p>
              <a:pPr>
                <a:spcBef>
                  <a:spcPct val="30000"/>
                </a:spcBef>
                <a:spcAft>
                  <a:spcPct val="10000"/>
                </a:spcAft>
              </a:pPr>
              <a:r>
                <a:rPr lang="en-US">
                  <a:cs typeface="Arial" charset="0"/>
                </a:rPr>
                <a:t>Caribbean</a:t>
              </a:r>
            </a:p>
            <a:p>
              <a:pPr>
                <a:spcBef>
                  <a:spcPct val="30000"/>
                </a:spcBef>
                <a:spcAft>
                  <a:spcPct val="10000"/>
                </a:spcAft>
              </a:pPr>
              <a:r>
                <a:rPr lang="en-US">
                  <a:cs typeface="Arial" charset="0"/>
                </a:rPr>
                <a:t>557 Million</a:t>
              </a:r>
            </a:p>
          </p:txBody>
        </p:sp>
        <p:sp>
          <p:nvSpPr>
            <p:cNvPr id="9231" name="Text Box 7"/>
            <p:cNvSpPr txBox="1">
              <a:spLocks noChangeArrowheads="1"/>
            </p:cNvSpPr>
            <p:nvPr/>
          </p:nvSpPr>
          <p:spPr bwMode="auto">
            <a:xfrm>
              <a:off x="2688" y="2737"/>
              <a:ext cx="912" cy="479"/>
            </a:xfrm>
            <a:prstGeom prst="rect">
              <a:avLst/>
            </a:prstGeom>
            <a:solidFill>
              <a:srgbClr val="CCFFCC">
                <a:alpha val="45882"/>
              </a:srgbClr>
            </a:solidFill>
            <a:ln w="9525">
              <a:solidFill>
                <a:srgbClr val="FFCC00"/>
              </a:solidFill>
              <a:miter lim="800000"/>
              <a:headEnd/>
              <a:tailEnd/>
            </a:ln>
          </p:spPr>
          <p:txBody>
            <a:bodyPr>
              <a:spAutoFit/>
            </a:bodyPr>
            <a:lstStyle/>
            <a:p>
              <a:pPr>
                <a:spcBef>
                  <a:spcPct val="30000"/>
                </a:spcBef>
                <a:spcAft>
                  <a:spcPct val="10000"/>
                </a:spcAft>
              </a:pPr>
              <a:r>
                <a:rPr lang="en-US">
                  <a:cs typeface="Arial" charset="0"/>
                </a:rPr>
                <a:t>Africa</a:t>
              </a:r>
            </a:p>
            <a:p>
              <a:pPr>
                <a:spcBef>
                  <a:spcPct val="30000"/>
                </a:spcBef>
                <a:spcAft>
                  <a:spcPct val="10000"/>
                </a:spcAft>
              </a:pPr>
              <a:r>
                <a:rPr lang="en-US">
                  <a:cs typeface="Arial" charset="0"/>
                </a:rPr>
                <a:t>933 Million</a:t>
              </a:r>
            </a:p>
          </p:txBody>
        </p:sp>
        <p:sp>
          <p:nvSpPr>
            <p:cNvPr id="9232" name="Text Box 8"/>
            <p:cNvSpPr txBox="1">
              <a:spLocks noChangeArrowheads="1"/>
            </p:cNvSpPr>
            <p:nvPr/>
          </p:nvSpPr>
          <p:spPr bwMode="auto">
            <a:xfrm>
              <a:off x="2544" y="1152"/>
              <a:ext cx="1056" cy="479"/>
            </a:xfrm>
            <a:prstGeom prst="rect">
              <a:avLst/>
            </a:prstGeom>
            <a:solidFill>
              <a:srgbClr val="CCFFCC">
                <a:alpha val="45882"/>
              </a:srgbClr>
            </a:solidFill>
            <a:ln w="9525">
              <a:solidFill>
                <a:srgbClr val="FFCC00"/>
              </a:solidFill>
              <a:miter lim="800000"/>
              <a:headEnd/>
              <a:tailEnd/>
            </a:ln>
          </p:spPr>
          <p:txBody>
            <a:bodyPr>
              <a:spAutoFit/>
            </a:bodyPr>
            <a:lstStyle/>
            <a:p>
              <a:pPr>
                <a:spcBef>
                  <a:spcPct val="30000"/>
                </a:spcBef>
                <a:spcAft>
                  <a:spcPct val="10000"/>
                </a:spcAft>
              </a:pPr>
              <a:r>
                <a:rPr lang="en-US">
                  <a:cs typeface="Arial" charset="0"/>
                </a:rPr>
                <a:t>Europe</a:t>
              </a:r>
            </a:p>
            <a:p>
              <a:pPr>
                <a:spcBef>
                  <a:spcPct val="30000"/>
                </a:spcBef>
                <a:spcAft>
                  <a:spcPct val="10000"/>
                </a:spcAft>
              </a:pPr>
              <a:r>
                <a:rPr lang="en-US">
                  <a:cs typeface="Arial" charset="0"/>
                </a:rPr>
                <a:t>810 Million</a:t>
              </a:r>
            </a:p>
          </p:txBody>
        </p:sp>
        <p:sp>
          <p:nvSpPr>
            <p:cNvPr id="9233" name="Text Box 9"/>
            <p:cNvSpPr txBox="1">
              <a:spLocks noChangeArrowheads="1"/>
            </p:cNvSpPr>
            <p:nvPr/>
          </p:nvSpPr>
          <p:spPr bwMode="auto">
            <a:xfrm>
              <a:off x="4272" y="1777"/>
              <a:ext cx="1056" cy="479"/>
            </a:xfrm>
            <a:prstGeom prst="rect">
              <a:avLst/>
            </a:prstGeom>
            <a:solidFill>
              <a:srgbClr val="CCFFCC">
                <a:alpha val="45882"/>
              </a:srgbClr>
            </a:solidFill>
            <a:ln w="9525">
              <a:solidFill>
                <a:srgbClr val="FFCC00"/>
              </a:solidFill>
              <a:miter lim="800000"/>
              <a:headEnd/>
              <a:tailEnd/>
            </a:ln>
          </p:spPr>
          <p:txBody>
            <a:bodyPr>
              <a:spAutoFit/>
            </a:bodyPr>
            <a:lstStyle/>
            <a:p>
              <a:pPr>
                <a:spcBef>
                  <a:spcPct val="30000"/>
                </a:spcBef>
                <a:spcAft>
                  <a:spcPct val="10000"/>
                </a:spcAft>
              </a:pPr>
              <a:r>
                <a:rPr lang="en-US">
                  <a:cs typeface="Arial" charset="0"/>
                </a:rPr>
                <a:t>Asia</a:t>
              </a:r>
            </a:p>
            <a:p>
              <a:pPr>
                <a:spcBef>
                  <a:spcPct val="30000"/>
                </a:spcBef>
                <a:spcAft>
                  <a:spcPct val="10000"/>
                </a:spcAft>
              </a:pPr>
              <a:r>
                <a:rPr lang="en-US">
                  <a:cs typeface="Arial" charset="0"/>
                </a:rPr>
                <a:t>3.7 Billion</a:t>
              </a:r>
            </a:p>
          </p:txBody>
        </p:sp>
        <p:sp>
          <p:nvSpPr>
            <p:cNvPr id="9234" name="Text Box 10"/>
            <p:cNvSpPr txBox="1">
              <a:spLocks noChangeArrowheads="1"/>
            </p:cNvSpPr>
            <p:nvPr/>
          </p:nvSpPr>
          <p:spPr bwMode="auto">
            <a:xfrm>
              <a:off x="4896" y="3216"/>
              <a:ext cx="672" cy="572"/>
            </a:xfrm>
            <a:prstGeom prst="rect">
              <a:avLst/>
            </a:prstGeom>
            <a:solidFill>
              <a:srgbClr val="CCFFCC">
                <a:alpha val="45882"/>
              </a:srgbClr>
            </a:solidFill>
            <a:ln w="9525">
              <a:solidFill>
                <a:srgbClr val="FFCC00"/>
              </a:solidFill>
              <a:miter lim="800000"/>
              <a:headEnd/>
              <a:tailEnd/>
            </a:ln>
          </p:spPr>
          <p:txBody>
            <a:bodyPr>
              <a:spAutoFit/>
            </a:bodyPr>
            <a:lstStyle/>
            <a:p>
              <a:pPr>
                <a:spcBef>
                  <a:spcPct val="30000"/>
                </a:spcBef>
                <a:spcAft>
                  <a:spcPct val="10000"/>
                </a:spcAft>
              </a:pPr>
              <a:r>
                <a:rPr lang="en-US" sz="1400">
                  <a:cs typeface="Arial" charset="0"/>
                </a:rPr>
                <a:t>Oceania/</a:t>
              </a:r>
            </a:p>
            <a:p>
              <a:pPr>
                <a:spcBef>
                  <a:spcPct val="30000"/>
                </a:spcBef>
                <a:spcAft>
                  <a:spcPct val="10000"/>
                </a:spcAft>
              </a:pPr>
              <a:r>
                <a:rPr lang="en-US" sz="1400">
                  <a:cs typeface="Arial" charset="0"/>
                </a:rPr>
                <a:t>Australia</a:t>
              </a:r>
            </a:p>
            <a:p>
              <a:pPr>
                <a:spcBef>
                  <a:spcPct val="30000"/>
                </a:spcBef>
                <a:spcAft>
                  <a:spcPct val="10000"/>
                </a:spcAft>
              </a:pPr>
              <a:r>
                <a:rPr lang="en-US" sz="1400">
                  <a:cs typeface="Arial" charset="0"/>
                </a:rPr>
                <a:t>34 Million</a:t>
              </a:r>
            </a:p>
          </p:txBody>
        </p:sp>
        <p:sp>
          <p:nvSpPr>
            <p:cNvPr id="9235" name="Text Box 11"/>
            <p:cNvSpPr txBox="1">
              <a:spLocks noChangeArrowheads="1"/>
            </p:cNvSpPr>
            <p:nvPr/>
          </p:nvSpPr>
          <p:spPr bwMode="auto">
            <a:xfrm>
              <a:off x="3264" y="1872"/>
              <a:ext cx="816" cy="385"/>
            </a:xfrm>
            <a:prstGeom prst="rect">
              <a:avLst/>
            </a:prstGeom>
            <a:solidFill>
              <a:srgbClr val="CCFFCC">
                <a:alpha val="45882"/>
              </a:srgbClr>
            </a:solidFill>
            <a:ln w="9525">
              <a:solidFill>
                <a:srgbClr val="FFCC00"/>
              </a:solidFill>
              <a:miter lim="800000"/>
              <a:headEnd/>
              <a:tailEnd/>
            </a:ln>
          </p:spPr>
          <p:txBody>
            <a:bodyPr>
              <a:spAutoFit/>
            </a:bodyPr>
            <a:lstStyle/>
            <a:p>
              <a:pPr>
                <a:spcBef>
                  <a:spcPct val="30000"/>
                </a:spcBef>
                <a:spcAft>
                  <a:spcPct val="10000"/>
                </a:spcAft>
              </a:pPr>
              <a:r>
                <a:rPr lang="en-US" sz="1400">
                  <a:cs typeface="Arial" charset="0"/>
                </a:rPr>
                <a:t>Middle East</a:t>
              </a:r>
            </a:p>
            <a:p>
              <a:pPr>
                <a:spcBef>
                  <a:spcPct val="30000"/>
                </a:spcBef>
                <a:spcAft>
                  <a:spcPct val="10000"/>
                </a:spcAft>
              </a:pPr>
              <a:r>
                <a:rPr lang="en-US" sz="1400">
                  <a:cs typeface="Arial" charset="0"/>
                </a:rPr>
                <a:t>193 Million</a:t>
              </a:r>
            </a:p>
          </p:txBody>
        </p:sp>
      </p:grpSp>
      <p:grpSp>
        <p:nvGrpSpPr>
          <p:cNvPr id="3" name="Group 12"/>
          <p:cNvGrpSpPr>
            <a:grpSpLocks/>
          </p:cNvGrpSpPr>
          <p:nvPr/>
        </p:nvGrpSpPr>
        <p:grpSpPr bwMode="auto">
          <a:xfrm>
            <a:off x="0" y="2743200"/>
            <a:ext cx="8991600" cy="2000250"/>
            <a:chOff x="0" y="1728"/>
            <a:chExt cx="5664" cy="1260"/>
          </a:xfrm>
        </p:grpSpPr>
        <p:sp>
          <p:nvSpPr>
            <p:cNvPr id="9222" name="AutoShape 13"/>
            <p:cNvSpPr>
              <a:spLocks noChangeArrowheads="1"/>
            </p:cNvSpPr>
            <p:nvPr/>
          </p:nvSpPr>
          <p:spPr bwMode="auto">
            <a:xfrm rot="1286864">
              <a:off x="4210" y="2541"/>
              <a:ext cx="384" cy="287"/>
            </a:xfrm>
            <a:prstGeom prst="leftRightArrow">
              <a:avLst>
                <a:gd name="adj1" fmla="val 50000"/>
                <a:gd name="adj2" fmla="val 26760"/>
              </a:avLst>
            </a:prstGeom>
            <a:solidFill>
              <a:schemeClr val="bg1"/>
            </a:solidFill>
            <a:ln w="9525">
              <a:solidFill>
                <a:schemeClr val="tx1"/>
              </a:solidFill>
              <a:miter lim="800000"/>
              <a:headEnd/>
              <a:tailEnd/>
            </a:ln>
          </p:spPr>
          <p:txBody>
            <a:bodyPr wrap="none" anchor="ctr"/>
            <a:lstStyle/>
            <a:p>
              <a:pPr algn="ctr"/>
              <a:r>
                <a:rPr lang="en-US" sz="1600">
                  <a:cs typeface="Arial" charset="0"/>
                </a:rPr>
                <a:t>8Tbs</a:t>
              </a:r>
            </a:p>
          </p:txBody>
        </p:sp>
        <p:sp>
          <p:nvSpPr>
            <p:cNvPr id="9223" name="AutoShape 14"/>
            <p:cNvSpPr>
              <a:spLocks noChangeArrowheads="1"/>
            </p:cNvSpPr>
            <p:nvPr/>
          </p:nvSpPr>
          <p:spPr bwMode="auto">
            <a:xfrm rot="-698606">
              <a:off x="1536" y="1824"/>
              <a:ext cx="912" cy="336"/>
            </a:xfrm>
            <a:prstGeom prst="leftRightArrow">
              <a:avLst>
                <a:gd name="adj1" fmla="val 50000"/>
                <a:gd name="adj2" fmla="val 54286"/>
              </a:avLst>
            </a:prstGeom>
            <a:solidFill>
              <a:schemeClr val="accent1"/>
            </a:solidFill>
            <a:ln w="9525">
              <a:solidFill>
                <a:schemeClr val="tx1"/>
              </a:solidFill>
              <a:miter lim="800000"/>
              <a:headEnd/>
              <a:tailEnd/>
            </a:ln>
          </p:spPr>
          <p:txBody>
            <a:bodyPr wrap="none" anchor="ctr"/>
            <a:lstStyle/>
            <a:p>
              <a:pPr algn="ctr"/>
              <a:r>
                <a:rPr lang="en-US">
                  <a:cs typeface="Arial" charset="0"/>
                </a:rPr>
                <a:t>12Tbps</a:t>
              </a:r>
            </a:p>
          </p:txBody>
        </p:sp>
        <p:sp>
          <p:nvSpPr>
            <p:cNvPr id="9224" name="AutoShape 15"/>
            <p:cNvSpPr>
              <a:spLocks noChangeArrowheads="1"/>
            </p:cNvSpPr>
            <p:nvPr/>
          </p:nvSpPr>
          <p:spPr bwMode="auto">
            <a:xfrm>
              <a:off x="0" y="2016"/>
              <a:ext cx="576" cy="288"/>
            </a:xfrm>
            <a:prstGeom prst="rightArrow">
              <a:avLst>
                <a:gd name="adj1" fmla="val 50000"/>
                <a:gd name="adj2" fmla="val 50000"/>
              </a:avLst>
            </a:prstGeom>
            <a:solidFill>
              <a:schemeClr val="accent1"/>
            </a:solidFill>
            <a:ln w="9525">
              <a:solidFill>
                <a:schemeClr val="tx1"/>
              </a:solidFill>
              <a:miter lim="800000"/>
              <a:headEnd/>
              <a:tailEnd/>
            </a:ln>
          </p:spPr>
          <p:txBody>
            <a:bodyPr wrap="none" anchor="ctr"/>
            <a:lstStyle/>
            <a:p>
              <a:pPr algn="ctr"/>
              <a:r>
                <a:rPr lang="en-US">
                  <a:cs typeface="Arial" charset="0"/>
                </a:rPr>
                <a:t>6Tbps</a:t>
              </a:r>
            </a:p>
          </p:txBody>
        </p:sp>
        <p:sp>
          <p:nvSpPr>
            <p:cNvPr id="9225" name="AutoShape 16"/>
            <p:cNvSpPr>
              <a:spLocks noChangeArrowheads="1"/>
            </p:cNvSpPr>
            <p:nvPr/>
          </p:nvSpPr>
          <p:spPr bwMode="auto">
            <a:xfrm rot="2901987">
              <a:off x="619" y="2367"/>
              <a:ext cx="1025" cy="217"/>
            </a:xfrm>
            <a:prstGeom prst="leftRightArrow">
              <a:avLst>
                <a:gd name="adj1" fmla="val 50000"/>
                <a:gd name="adj2" fmla="val 94470"/>
              </a:avLst>
            </a:prstGeom>
            <a:solidFill>
              <a:schemeClr val="accent1"/>
            </a:solidFill>
            <a:ln w="9525">
              <a:solidFill>
                <a:schemeClr val="tx1"/>
              </a:solidFill>
              <a:miter lim="800000"/>
              <a:headEnd/>
              <a:tailEnd/>
            </a:ln>
          </p:spPr>
          <p:txBody>
            <a:bodyPr rot="10800000" vert="eaVert" wrap="none" anchor="ctr"/>
            <a:lstStyle/>
            <a:p>
              <a:pPr algn="ctr"/>
              <a:r>
                <a:rPr lang="en-US">
                  <a:cs typeface="Arial" charset="0"/>
                </a:rPr>
                <a:t>5Tbps</a:t>
              </a:r>
            </a:p>
          </p:txBody>
        </p:sp>
        <p:sp>
          <p:nvSpPr>
            <p:cNvPr id="9226" name="AutoShape 17"/>
            <p:cNvSpPr>
              <a:spLocks noChangeArrowheads="1"/>
            </p:cNvSpPr>
            <p:nvPr/>
          </p:nvSpPr>
          <p:spPr bwMode="auto">
            <a:xfrm>
              <a:off x="5040" y="1728"/>
              <a:ext cx="624" cy="384"/>
            </a:xfrm>
            <a:prstGeom prst="leftArrow">
              <a:avLst>
                <a:gd name="adj1" fmla="val 50000"/>
                <a:gd name="adj2" fmla="val 40625"/>
              </a:avLst>
            </a:prstGeom>
            <a:solidFill>
              <a:schemeClr val="accent1"/>
            </a:solidFill>
            <a:ln w="9525">
              <a:solidFill>
                <a:schemeClr val="tx1"/>
              </a:solidFill>
              <a:miter lim="800000"/>
              <a:headEnd/>
              <a:tailEnd/>
            </a:ln>
          </p:spPr>
          <p:txBody>
            <a:bodyPr wrap="none" anchor="ctr"/>
            <a:lstStyle/>
            <a:p>
              <a:pPr algn="ctr"/>
              <a:r>
                <a:rPr lang="en-US">
                  <a:cs typeface="Arial" charset="0"/>
                </a:rPr>
                <a:t>6Tbps</a:t>
              </a:r>
            </a:p>
          </p:txBody>
        </p:sp>
        <p:sp>
          <p:nvSpPr>
            <p:cNvPr id="9227" name="AutoShape 18"/>
            <p:cNvSpPr>
              <a:spLocks noChangeArrowheads="1"/>
            </p:cNvSpPr>
            <p:nvPr/>
          </p:nvSpPr>
          <p:spPr bwMode="auto">
            <a:xfrm rot="-3663599">
              <a:off x="4632" y="2328"/>
              <a:ext cx="528" cy="192"/>
            </a:xfrm>
            <a:prstGeom prst="leftRightArrow">
              <a:avLst>
                <a:gd name="adj1" fmla="val 50000"/>
                <a:gd name="adj2" fmla="val 55000"/>
              </a:avLst>
            </a:prstGeom>
            <a:solidFill>
              <a:schemeClr val="accent1"/>
            </a:solidFill>
            <a:ln w="9525">
              <a:solidFill>
                <a:schemeClr val="tx1"/>
              </a:solidFill>
              <a:miter lim="800000"/>
              <a:headEnd/>
              <a:tailEnd/>
            </a:ln>
          </p:spPr>
          <p:txBody>
            <a:bodyPr vert="eaVert" wrap="none" anchor="ctr"/>
            <a:lstStyle/>
            <a:p>
              <a:pPr algn="ctr"/>
              <a:r>
                <a:rPr lang="en-US" sz="1600">
                  <a:cs typeface="Arial" charset="0"/>
                </a:rPr>
                <a:t>9Tbps</a:t>
              </a:r>
            </a:p>
          </p:txBody>
        </p:sp>
        <p:sp>
          <p:nvSpPr>
            <p:cNvPr id="9228" name="AutoShape 19"/>
            <p:cNvSpPr>
              <a:spLocks noChangeArrowheads="1"/>
            </p:cNvSpPr>
            <p:nvPr/>
          </p:nvSpPr>
          <p:spPr bwMode="auto">
            <a:xfrm rot="1691240">
              <a:off x="3024" y="2208"/>
              <a:ext cx="960" cy="240"/>
            </a:xfrm>
            <a:prstGeom prst="leftRightArrow">
              <a:avLst>
                <a:gd name="adj1" fmla="val 50000"/>
                <a:gd name="adj2" fmla="val 80000"/>
              </a:avLst>
            </a:prstGeom>
            <a:solidFill>
              <a:schemeClr val="accent1"/>
            </a:solidFill>
            <a:ln w="9525">
              <a:solidFill>
                <a:schemeClr val="tx1"/>
              </a:solidFill>
              <a:miter lim="800000"/>
              <a:headEnd/>
              <a:tailEnd/>
            </a:ln>
          </p:spPr>
          <p:txBody>
            <a:bodyPr wrap="none" anchor="ctr"/>
            <a:lstStyle/>
            <a:p>
              <a:pPr algn="ctr"/>
              <a:r>
                <a:rPr lang="en-US" sz="1600">
                  <a:cs typeface="Arial" charset="0"/>
                </a:rPr>
                <a:t>2-3Gbps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2000"/>
                                        <p:tgtEl>
                                          <p:spTgt spid="3"/>
                                        </p:tgtEl>
                                      </p:cBhvr>
                                    </p:animEffect>
                                  </p:childTnLst>
                                </p:cTn>
                              </p:par>
                              <p:par>
                                <p:cTn id="17" presetID="1" presetClass="exit" presetSubtype="0" fill="hold" nodeType="withEffect">
                                  <p:stCondLst>
                                    <p:cond delay="0"/>
                                  </p:stCondLst>
                                  <p:childTnLst>
                                    <p:set>
                                      <p:cBhvr>
                                        <p:cTn id="18"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World Internet Users"/>
          <p:cNvPicPr>
            <a:picLocks noChangeAspect="1" noChangeArrowheads="1"/>
          </p:cNvPicPr>
          <p:nvPr/>
        </p:nvPicPr>
        <p:blipFill>
          <a:blip r:embed="rId2" cstate="print"/>
          <a:srcRect t="7175"/>
          <a:stretch>
            <a:fillRect/>
          </a:stretch>
        </p:blipFill>
        <p:spPr bwMode="auto">
          <a:xfrm>
            <a:off x="131763" y="762000"/>
            <a:ext cx="8610600" cy="4929188"/>
          </a:xfrm>
          <a:prstGeom prst="rect">
            <a:avLst/>
          </a:prstGeom>
          <a:noFill/>
          <a:ln w="9525">
            <a:noFill/>
            <a:miter lim="800000"/>
            <a:headEnd/>
            <a:tailEnd/>
          </a:ln>
        </p:spPr>
      </p:pic>
      <p:sp>
        <p:nvSpPr>
          <p:cNvPr id="10243" name="Rectangle 2"/>
          <p:cNvSpPr>
            <a:spLocks noGrp="1" noChangeArrowheads="1"/>
          </p:cNvSpPr>
          <p:nvPr>
            <p:ph type="title"/>
          </p:nvPr>
        </p:nvSpPr>
        <p:spPr>
          <a:xfrm>
            <a:off x="457200" y="228600"/>
            <a:ext cx="8229600" cy="685800"/>
          </a:xfrm>
        </p:spPr>
        <p:txBody>
          <a:bodyPr/>
          <a:lstStyle/>
          <a:p>
            <a:pPr eaLnBrk="1" hangingPunct="1"/>
            <a:r>
              <a:rPr lang="en-US" sz="3600" smtClean="0"/>
              <a:t>Internet Usage by World Region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152400" y="990600"/>
            <a:ext cx="8610600" cy="5715000"/>
          </a:xfrm>
          <a:prstGeom prst="rect">
            <a:avLst/>
          </a:prstGeom>
          <a:noFill/>
          <a:ln w="9525" algn="ctr">
            <a:noFill/>
            <a:miter lim="800000"/>
            <a:headEnd/>
            <a:tailEnd/>
          </a:ln>
        </p:spPr>
      </p:pic>
      <p:sp>
        <p:nvSpPr>
          <p:cNvPr id="11267" name="Rectangle 5"/>
          <p:cNvSpPr>
            <a:spLocks noChangeArrowheads="1"/>
          </p:cNvSpPr>
          <p:nvPr/>
        </p:nvSpPr>
        <p:spPr bwMode="auto">
          <a:xfrm>
            <a:off x="7772400" y="6019800"/>
            <a:ext cx="914400" cy="533400"/>
          </a:xfrm>
          <a:prstGeom prst="rect">
            <a:avLst/>
          </a:prstGeom>
          <a:solidFill>
            <a:schemeClr val="bg1"/>
          </a:solidFill>
          <a:ln w="9525" algn="ctr">
            <a:solidFill>
              <a:schemeClr val="bg1"/>
            </a:solidFill>
            <a:round/>
            <a:headEnd/>
            <a:tailEnd/>
          </a:ln>
        </p:spPr>
        <p:txBody>
          <a:bodyPr wrap="none" anchor="ctr"/>
          <a:lstStyle/>
          <a:p>
            <a:pPr algn="ctr"/>
            <a:endParaRPr lang="en-US"/>
          </a:p>
        </p:txBody>
      </p:sp>
      <p:sp>
        <p:nvSpPr>
          <p:cNvPr id="11268" name="Rectangle 5"/>
          <p:cNvSpPr>
            <a:spLocks noChangeArrowheads="1"/>
          </p:cNvSpPr>
          <p:nvPr/>
        </p:nvSpPr>
        <p:spPr bwMode="auto">
          <a:xfrm>
            <a:off x="152400" y="838200"/>
            <a:ext cx="914400" cy="533400"/>
          </a:xfrm>
          <a:prstGeom prst="rect">
            <a:avLst/>
          </a:prstGeom>
          <a:solidFill>
            <a:schemeClr val="bg1"/>
          </a:solidFill>
          <a:ln w="9525" algn="ctr">
            <a:solidFill>
              <a:schemeClr val="bg1"/>
            </a:solidFill>
            <a:round/>
            <a:headEnd/>
            <a:tailEnd/>
          </a:ln>
        </p:spPr>
        <p:txBody>
          <a:bodyPr wrap="none" anchor="ctr"/>
          <a:lstStyle/>
          <a:p>
            <a:pPr algn="ctr"/>
            <a:endParaRPr lang="en-US"/>
          </a:p>
        </p:txBody>
      </p:sp>
      <p:sp>
        <p:nvSpPr>
          <p:cNvPr id="6" name="Rectangle 2"/>
          <p:cNvSpPr txBox="1">
            <a:spLocks noChangeArrowheads="1"/>
          </p:cNvSpPr>
          <p:nvPr/>
        </p:nvSpPr>
        <p:spPr>
          <a:xfrm>
            <a:off x="457200" y="228600"/>
            <a:ext cx="8229600" cy="609600"/>
          </a:xfrm>
          <a:prstGeom prst="rect">
            <a:avLst/>
          </a:prstGeom>
        </p:spPr>
        <p:txBody>
          <a:bodyPr anchor="b">
            <a:normAutofit fontScale="97500" lnSpcReduction="10000"/>
          </a:bodyPr>
          <a:lstStyle/>
          <a:p>
            <a:pPr fontAlgn="auto">
              <a:spcAft>
                <a:spcPts val="0"/>
              </a:spcAft>
              <a:defRPr/>
            </a:pPr>
            <a:r>
              <a:rPr lang="en-US" sz="3600" cap="small" dirty="0">
                <a:solidFill>
                  <a:schemeClr val="tx2"/>
                </a:solidFill>
                <a:latin typeface="+mj-lt"/>
                <a:ea typeface="+mj-ea"/>
                <a:cs typeface="+mj-cs"/>
              </a:rPr>
              <a:t>Explosive Growth of Internet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3"/>
          </a:xfrm>
        </p:spPr>
        <p:txBody>
          <a:bodyPr rtlCol="0">
            <a:normAutofit/>
          </a:bodyPr>
          <a:lstStyle/>
          <a:p>
            <a:pPr algn="l" eaLnBrk="1" fontAlgn="auto" hangingPunct="1">
              <a:spcAft>
                <a:spcPts val="0"/>
              </a:spcAft>
              <a:defRPr/>
            </a:pPr>
            <a:r>
              <a:rPr lang="en-US" sz="4000" b="1" dirty="0" smtClean="0">
                <a:solidFill>
                  <a:schemeClr val="accent6">
                    <a:lumMod val="75000"/>
                  </a:schemeClr>
                </a:solidFill>
              </a:rPr>
              <a:t>Telecom Network in Summary</a:t>
            </a:r>
            <a:endParaRPr lang="en-US" sz="4000" b="1" dirty="0">
              <a:solidFill>
                <a:schemeClr val="accent6">
                  <a:lumMod val="75000"/>
                </a:schemeClr>
              </a:solidFill>
            </a:endParaRPr>
          </a:p>
        </p:txBody>
      </p:sp>
      <p:grpSp>
        <p:nvGrpSpPr>
          <p:cNvPr id="3" name="Group 89"/>
          <p:cNvGrpSpPr>
            <a:grpSpLocks/>
          </p:cNvGrpSpPr>
          <p:nvPr/>
        </p:nvGrpSpPr>
        <p:grpSpPr bwMode="auto">
          <a:xfrm>
            <a:off x="914400" y="1066800"/>
            <a:ext cx="7162800" cy="4919663"/>
            <a:chOff x="914400" y="935865"/>
            <a:chExt cx="7162800" cy="4919867"/>
          </a:xfrm>
        </p:grpSpPr>
        <p:grpSp>
          <p:nvGrpSpPr>
            <p:cNvPr id="4" name="Group 66"/>
            <p:cNvGrpSpPr>
              <a:grpSpLocks/>
            </p:cNvGrpSpPr>
            <p:nvPr/>
          </p:nvGrpSpPr>
          <p:grpSpPr bwMode="auto">
            <a:xfrm>
              <a:off x="1755877" y="1143000"/>
              <a:ext cx="5330723" cy="4454282"/>
              <a:chOff x="914400" y="1295400"/>
              <a:chExt cx="5330723" cy="4454282"/>
            </a:xfrm>
          </p:grpSpPr>
          <p:grpSp>
            <p:nvGrpSpPr>
              <p:cNvPr id="5" name="Group 65"/>
              <p:cNvGrpSpPr>
                <a:grpSpLocks/>
              </p:cNvGrpSpPr>
              <p:nvPr/>
            </p:nvGrpSpPr>
            <p:grpSpPr bwMode="auto">
              <a:xfrm>
                <a:off x="914400" y="1295400"/>
                <a:ext cx="5330723" cy="4454282"/>
                <a:chOff x="921232" y="1295400"/>
                <a:chExt cx="5330723" cy="4454282"/>
              </a:xfrm>
            </p:grpSpPr>
            <p:grpSp>
              <p:nvGrpSpPr>
                <p:cNvPr id="6" name="Group 64"/>
                <p:cNvGrpSpPr>
                  <a:grpSpLocks/>
                </p:cNvGrpSpPr>
                <p:nvPr/>
              </p:nvGrpSpPr>
              <p:grpSpPr bwMode="auto">
                <a:xfrm>
                  <a:off x="921232" y="1295400"/>
                  <a:ext cx="5330723" cy="4454282"/>
                  <a:chOff x="921232" y="1295400"/>
                  <a:chExt cx="5330723" cy="4454282"/>
                </a:xfrm>
              </p:grpSpPr>
              <p:sp>
                <p:nvSpPr>
                  <p:cNvPr id="8" name="Oval 7"/>
                  <p:cNvSpPr/>
                  <p:nvPr/>
                </p:nvSpPr>
                <p:spPr>
                  <a:xfrm>
                    <a:off x="1143380" y="1523258"/>
                    <a:ext cx="3505200" cy="2362298"/>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rot="2411647">
                    <a:off x="4019930" y="3853805"/>
                    <a:ext cx="2232025" cy="1465324"/>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7" name="Group 12"/>
                  <p:cNvGrpSpPr>
                    <a:grpSpLocks/>
                  </p:cNvGrpSpPr>
                  <p:nvPr/>
                </p:nvGrpSpPr>
                <p:grpSpPr bwMode="auto">
                  <a:xfrm>
                    <a:off x="1831691" y="1295400"/>
                    <a:ext cx="385864" cy="611487"/>
                    <a:chOff x="1831691" y="1556795"/>
                    <a:chExt cx="385864" cy="611487"/>
                  </a:xfrm>
                </p:grpSpPr>
                <p:sp>
                  <p:nvSpPr>
                    <p:cNvPr id="10" name="Rectangle 9"/>
                    <p:cNvSpPr/>
                    <p:nvPr/>
                  </p:nvSpPr>
                  <p:spPr>
                    <a:xfrm rot="19483900">
                      <a:off x="1910143" y="1556044"/>
                      <a:ext cx="307975" cy="603275"/>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412" name="TextBox 10"/>
                    <p:cNvSpPr txBox="1">
                      <a:spLocks noChangeArrowheads="1"/>
                    </p:cNvSpPr>
                    <p:nvPr/>
                  </p:nvSpPr>
                  <p:spPr bwMode="auto">
                    <a:xfrm rot="3283900">
                      <a:off x="1820681" y="1605723"/>
                      <a:ext cx="391352" cy="369332"/>
                    </a:xfrm>
                    <a:prstGeom prst="rect">
                      <a:avLst/>
                    </a:prstGeom>
                    <a:noFill/>
                    <a:ln w="9525">
                      <a:noFill/>
                      <a:miter lim="800000"/>
                      <a:headEnd/>
                      <a:tailEnd/>
                    </a:ln>
                  </p:spPr>
                  <p:txBody>
                    <a:bodyPr>
                      <a:spAutoFit/>
                    </a:bodyPr>
                    <a:lstStyle/>
                    <a:p>
                      <a:r>
                        <a:rPr lang="en-US">
                          <a:latin typeface="Calibri" pitchFamily="34" charset="0"/>
                        </a:rPr>
                        <a:t>LE</a:t>
                      </a:r>
                    </a:p>
                  </p:txBody>
                </p:sp>
              </p:grpSp>
              <p:grpSp>
                <p:nvGrpSpPr>
                  <p:cNvPr id="11" name="Group 13"/>
                  <p:cNvGrpSpPr>
                    <a:grpSpLocks/>
                  </p:cNvGrpSpPr>
                  <p:nvPr/>
                </p:nvGrpSpPr>
                <p:grpSpPr bwMode="auto">
                  <a:xfrm rot="-2680684">
                    <a:off x="921232" y="2104716"/>
                    <a:ext cx="385864" cy="611487"/>
                    <a:chOff x="1831691" y="1556795"/>
                    <a:chExt cx="385864" cy="611487"/>
                  </a:xfrm>
                </p:grpSpPr>
                <p:sp>
                  <p:nvSpPr>
                    <p:cNvPr id="15" name="Rectangle 14"/>
                    <p:cNvSpPr/>
                    <p:nvPr/>
                  </p:nvSpPr>
                  <p:spPr>
                    <a:xfrm rot="19483900">
                      <a:off x="1905695" y="1554791"/>
                      <a:ext cx="307975" cy="609625"/>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410" name="TextBox 15"/>
                    <p:cNvSpPr txBox="1">
                      <a:spLocks noChangeArrowheads="1"/>
                    </p:cNvSpPr>
                    <p:nvPr/>
                  </p:nvSpPr>
                  <p:spPr bwMode="auto">
                    <a:xfrm rot="3283900">
                      <a:off x="1820681" y="1605723"/>
                      <a:ext cx="391352" cy="369332"/>
                    </a:xfrm>
                    <a:prstGeom prst="rect">
                      <a:avLst/>
                    </a:prstGeom>
                    <a:noFill/>
                    <a:ln w="9525">
                      <a:noFill/>
                      <a:miter lim="800000"/>
                      <a:headEnd/>
                      <a:tailEnd/>
                    </a:ln>
                  </p:spPr>
                  <p:txBody>
                    <a:bodyPr>
                      <a:spAutoFit/>
                    </a:bodyPr>
                    <a:lstStyle/>
                    <a:p>
                      <a:r>
                        <a:rPr lang="en-US">
                          <a:latin typeface="Calibri" pitchFamily="34" charset="0"/>
                        </a:rPr>
                        <a:t>LE</a:t>
                      </a:r>
                    </a:p>
                  </p:txBody>
                </p:sp>
              </p:grpSp>
              <p:grpSp>
                <p:nvGrpSpPr>
                  <p:cNvPr id="12" name="Group 16"/>
                  <p:cNvGrpSpPr>
                    <a:grpSpLocks/>
                  </p:cNvGrpSpPr>
                  <p:nvPr/>
                </p:nvGrpSpPr>
                <p:grpSpPr bwMode="auto">
                  <a:xfrm rot="-6320306">
                    <a:off x="1372155" y="3237792"/>
                    <a:ext cx="385864" cy="611487"/>
                    <a:chOff x="1831691" y="1556795"/>
                    <a:chExt cx="385864" cy="611487"/>
                  </a:xfrm>
                </p:grpSpPr>
                <p:sp>
                  <p:nvSpPr>
                    <p:cNvPr id="18" name="Rectangle 17"/>
                    <p:cNvSpPr/>
                    <p:nvPr/>
                  </p:nvSpPr>
                  <p:spPr>
                    <a:xfrm rot="19483900">
                      <a:off x="1910259" y="1556880"/>
                      <a:ext cx="307988" cy="61118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408" name="TextBox 18"/>
                    <p:cNvSpPr txBox="1">
                      <a:spLocks noChangeArrowheads="1"/>
                    </p:cNvSpPr>
                    <p:nvPr/>
                  </p:nvSpPr>
                  <p:spPr bwMode="auto">
                    <a:xfrm rot="3283900">
                      <a:off x="1820681" y="1605723"/>
                      <a:ext cx="391352" cy="369332"/>
                    </a:xfrm>
                    <a:prstGeom prst="rect">
                      <a:avLst/>
                    </a:prstGeom>
                    <a:noFill/>
                    <a:ln w="9525">
                      <a:noFill/>
                      <a:miter lim="800000"/>
                      <a:headEnd/>
                      <a:tailEnd/>
                    </a:ln>
                  </p:spPr>
                  <p:txBody>
                    <a:bodyPr>
                      <a:spAutoFit/>
                    </a:bodyPr>
                    <a:lstStyle/>
                    <a:p>
                      <a:r>
                        <a:rPr lang="en-US">
                          <a:latin typeface="Calibri" pitchFamily="34" charset="0"/>
                        </a:rPr>
                        <a:t>LE</a:t>
                      </a:r>
                    </a:p>
                  </p:txBody>
                </p:sp>
              </p:grpSp>
              <p:grpSp>
                <p:nvGrpSpPr>
                  <p:cNvPr id="13" name="Group 19"/>
                  <p:cNvGrpSpPr>
                    <a:grpSpLocks/>
                  </p:cNvGrpSpPr>
                  <p:nvPr/>
                </p:nvGrpSpPr>
                <p:grpSpPr bwMode="auto">
                  <a:xfrm rot="-8334434">
                    <a:off x="2508706" y="3680423"/>
                    <a:ext cx="385864" cy="611487"/>
                    <a:chOff x="1831691" y="1556795"/>
                    <a:chExt cx="385864" cy="611487"/>
                  </a:xfrm>
                </p:grpSpPr>
                <p:sp>
                  <p:nvSpPr>
                    <p:cNvPr id="21" name="Rectangle 20"/>
                    <p:cNvSpPr/>
                    <p:nvPr/>
                  </p:nvSpPr>
                  <p:spPr>
                    <a:xfrm rot="19483900">
                      <a:off x="1918472" y="1559497"/>
                      <a:ext cx="304800" cy="61756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406" name="TextBox 21"/>
                    <p:cNvSpPr txBox="1">
                      <a:spLocks noChangeArrowheads="1"/>
                    </p:cNvSpPr>
                    <p:nvPr/>
                  </p:nvSpPr>
                  <p:spPr bwMode="auto">
                    <a:xfrm rot="3283900">
                      <a:off x="1820681" y="1605723"/>
                      <a:ext cx="391352" cy="369332"/>
                    </a:xfrm>
                    <a:prstGeom prst="rect">
                      <a:avLst/>
                    </a:prstGeom>
                    <a:noFill/>
                    <a:ln w="9525">
                      <a:noFill/>
                      <a:miter lim="800000"/>
                      <a:headEnd/>
                      <a:tailEnd/>
                    </a:ln>
                  </p:spPr>
                  <p:txBody>
                    <a:bodyPr>
                      <a:spAutoFit/>
                    </a:bodyPr>
                    <a:lstStyle/>
                    <a:p>
                      <a:r>
                        <a:rPr lang="en-US">
                          <a:latin typeface="Calibri" pitchFamily="34" charset="0"/>
                        </a:rPr>
                        <a:t>LE</a:t>
                      </a:r>
                    </a:p>
                  </p:txBody>
                </p:sp>
              </p:grpSp>
              <p:sp>
                <p:nvSpPr>
                  <p:cNvPr id="24" name="Rectangle 23"/>
                  <p:cNvSpPr/>
                  <p:nvPr/>
                </p:nvSpPr>
                <p:spPr>
                  <a:xfrm rot="19483900">
                    <a:off x="4116768" y="3350547"/>
                    <a:ext cx="307975" cy="61121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4" name="Group 25"/>
                  <p:cNvGrpSpPr>
                    <a:grpSpLocks/>
                  </p:cNvGrpSpPr>
                  <p:nvPr/>
                </p:nvGrpSpPr>
                <p:grpSpPr bwMode="auto">
                  <a:xfrm rot="-2656535">
                    <a:off x="4425848" y="2257653"/>
                    <a:ext cx="385864" cy="611487"/>
                    <a:chOff x="1831691" y="1556795"/>
                    <a:chExt cx="385864" cy="611487"/>
                  </a:xfrm>
                </p:grpSpPr>
                <p:sp>
                  <p:nvSpPr>
                    <p:cNvPr id="27" name="Rectangle 26"/>
                    <p:cNvSpPr/>
                    <p:nvPr/>
                  </p:nvSpPr>
                  <p:spPr>
                    <a:xfrm rot="19483900">
                      <a:off x="1909304" y="1556549"/>
                      <a:ext cx="307975" cy="611213"/>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404" name="TextBox 27"/>
                    <p:cNvSpPr txBox="1">
                      <a:spLocks noChangeArrowheads="1"/>
                    </p:cNvSpPr>
                    <p:nvPr/>
                  </p:nvSpPr>
                  <p:spPr bwMode="auto">
                    <a:xfrm rot="3283900">
                      <a:off x="1820681" y="1605723"/>
                      <a:ext cx="391352" cy="369332"/>
                    </a:xfrm>
                    <a:prstGeom prst="rect">
                      <a:avLst/>
                    </a:prstGeom>
                    <a:noFill/>
                    <a:ln w="9525">
                      <a:noFill/>
                      <a:miter lim="800000"/>
                      <a:headEnd/>
                      <a:tailEnd/>
                    </a:ln>
                  </p:spPr>
                  <p:txBody>
                    <a:bodyPr>
                      <a:spAutoFit/>
                    </a:bodyPr>
                    <a:lstStyle/>
                    <a:p>
                      <a:r>
                        <a:rPr lang="en-US">
                          <a:latin typeface="Calibri" pitchFamily="34" charset="0"/>
                        </a:rPr>
                        <a:t>LE</a:t>
                      </a:r>
                    </a:p>
                  </p:txBody>
                </p:sp>
              </p:grpSp>
              <p:grpSp>
                <p:nvGrpSpPr>
                  <p:cNvPr id="16" name="Group 28"/>
                  <p:cNvGrpSpPr>
                    <a:grpSpLocks/>
                  </p:cNvGrpSpPr>
                  <p:nvPr/>
                </p:nvGrpSpPr>
                <p:grpSpPr bwMode="auto">
                  <a:xfrm rot="-6256573">
                    <a:off x="3505200" y="1447800"/>
                    <a:ext cx="385864" cy="611487"/>
                    <a:chOff x="1831691" y="1556795"/>
                    <a:chExt cx="385864" cy="611487"/>
                  </a:xfrm>
                </p:grpSpPr>
                <p:sp>
                  <p:nvSpPr>
                    <p:cNvPr id="30" name="Rectangle 29"/>
                    <p:cNvSpPr/>
                    <p:nvPr/>
                  </p:nvSpPr>
                  <p:spPr>
                    <a:xfrm rot="19483900">
                      <a:off x="1914327" y="1560188"/>
                      <a:ext cx="307988" cy="6096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402" name="TextBox 30"/>
                    <p:cNvSpPr txBox="1">
                      <a:spLocks noChangeArrowheads="1"/>
                    </p:cNvSpPr>
                    <p:nvPr/>
                  </p:nvSpPr>
                  <p:spPr bwMode="auto">
                    <a:xfrm rot="3283900">
                      <a:off x="1820681" y="1605723"/>
                      <a:ext cx="391352" cy="369332"/>
                    </a:xfrm>
                    <a:prstGeom prst="rect">
                      <a:avLst/>
                    </a:prstGeom>
                    <a:noFill/>
                    <a:ln w="9525">
                      <a:noFill/>
                      <a:miter lim="800000"/>
                      <a:headEnd/>
                      <a:tailEnd/>
                    </a:ln>
                  </p:spPr>
                  <p:txBody>
                    <a:bodyPr>
                      <a:spAutoFit/>
                    </a:bodyPr>
                    <a:lstStyle/>
                    <a:p>
                      <a:r>
                        <a:rPr lang="en-US">
                          <a:latin typeface="Calibri" pitchFamily="34" charset="0"/>
                        </a:rPr>
                        <a:t>LE</a:t>
                      </a:r>
                    </a:p>
                  </p:txBody>
                </p:sp>
              </p:grpSp>
              <p:sp>
                <p:nvSpPr>
                  <p:cNvPr id="33" name="Rectangle 32"/>
                  <p:cNvSpPr/>
                  <p:nvPr/>
                </p:nvSpPr>
                <p:spPr>
                  <a:xfrm rot="19483900">
                    <a:off x="5867780" y="5138147"/>
                    <a:ext cx="307975" cy="61121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rot="2600824">
                    <a:off x="5612193" y="3715688"/>
                    <a:ext cx="307975" cy="61121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36"/>
                  <p:cNvSpPr/>
                  <p:nvPr/>
                </p:nvSpPr>
                <p:spPr>
                  <a:xfrm rot="2600824">
                    <a:off x="4434268" y="4974627"/>
                    <a:ext cx="307975" cy="611213"/>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39" name="Straight Connector 38"/>
                <p:cNvCxnSpPr/>
                <p:nvPr/>
              </p:nvCxnSpPr>
              <p:spPr>
                <a:xfrm rot="5400000">
                  <a:off x="1142568" y="4114960"/>
                  <a:ext cx="91443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5386" name="Picture 4" descr="C:\Documents and Settings\Upul\Desktop\Sir Note\Picture\tel.jpg"/>
              <p:cNvPicPr>
                <a:picLocks noChangeAspect="1" noChangeArrowheads="1"/>
              </p:cNvPicPr>
              <p:nvPr/>
            </p:nvPicPr>
            <p:blipFill>
              <a:blip r:embed="rId2" cstate="print"/>
              <a:srcRect/>
              <a:stretch>
                <a:fillRect/>
              </a:stretch>
            </p:blipFill>
            <p:spPr bwMode="auto">
              <a:xfrm>
                <a:off x="1219200" y="4572000"/>
                <a:ext cx="742950" cy="481013"/>
              </a:xfrm>
              <a:prstGeom prst="rect">
                <a:avLst/>
              </a:prstGeom>
              <a:noFill/>
              <a:ln w="9525">
                <a:noFill/>
                <a:miter lim="800000"/>
                <a:headEnd/>
                <a:tailEnd/>
              </a:ln>
            </p:spPr>
          </p:pic>
        </p:grpSp>
        <p:sp>
          <p:nvSpPr>
            <p:cNvPr id="15365" name="TextBox 50"/>
            <p:cNvSpPr txBox="1">
              <a:spLocks noChangeArrowheads="1"/>
            </p:cNvSpPr>
            <p:nvPr/>
          </p:nvSpPr>
          <p:spPr bwMode="auto">
            <a:xfrm>
              <a:off x="1905000" y="5029200"/>
              <a:ext cx="1600200" cy="369332"/>
            </a:xfrm>
            <a:prstGeom prst="rect">
              <a:avLst/>
            </a:prstGeom>
            <a:noFill/>
            <a:ln w="9525">
              <a:noFill/>
              <a:miter lim="800000"/>
              <a:headEnd/>
              <a:tailEnd/>
            </a:ln>
          </p:spPr>
          <p:txBody>
            <a:bodyPr>
              <a:spAutoFit/>
            </a:bodyPr>
            <a:lstStyle/>
            <a:p>
              <a:r>
                <a:rPr lang="en-US">
                  <a:latin typeface="Calibri" pitchFamily="34" charset="0"/>
                </a:rPr>
                <a:t> Land line</a:t>
              </a:r>
            </a:p>
          </p:txBody>
        </p:sp>
        <p:sp>
          <p:nvSpPr>
            <p:cNvPr id="15366" name="TextBox 51"/>
            <p:cNvSpPr txBox="1">
              <a:spLocks noChangeArrowheads="1"/>
            </p:cNvSpPr>
            <p:nvPr/>
          </p:nvSpPr>
          <p:spPr bwMode="auto">
            <a:xfrm>
              <a:off x="914400" y="1371600"/>
              <a:ext cx="1600200" cy="369332"/>
            </a:xfrm>
            <a:prstGeom prst="rect">
              <a:avLst/>
            </a:prstGeom>
            <a:noFill/>
            <a:ln w="9525">
              <a:noFill/>
              <a:miter lim="800000"/>
              <a:headEnd/>
              <a:tailEnd/>
            </a:ln>
          </p:spPr>
          <p:txBody>
            <a:bodyPr>
              <a:spAutoFit/>
            </a:bodyPr>
            <a:lstStyle/>
            <a:p>
              <a:r>
                <a:rPr lang="en-US">
                  <a:latin typeface="Calibri" pitchFamily="34" charset="0"/>
                </a:rPr>
                <a:t> Local EX</a:t>
              </a:r>
            </a:p>
          </p:txBody>
        </p:sp>
        <p:sp>
          <p:nvSpPr>
            <p:cNvPr id="15367" name="TextBox 52"/>
            <p:cNvSpPr txBox="1">
              <a:spLocks noChangeArrowheads="1"/>
            </p:cNvSpPr>
            <p:nvPr/>
          </p:nvSpPr>
          <p:spPr bwMode="auto">
            <a:xfrm>
              <a:off x="5943600" y="1371600"/>
              <a:ext cx="2133600" cy="369332"/>
            </a:xfrm>
            <a:prstGeom prst="rect">
              <a:avLst/>
            </a:prstGeom>
            <a:noFill/>
            <a:ln w="9525">
              <a:noFill/>
              <a:miter lim="800000"/>
              <a:headEnd/>
              <a:tailEnd/>
            </a:ln>
          </p:spPr>
          <p:txBody>
            <a:bodyPr>
              <a:spAutoFit/>
            </a:bodyPr>
            <a:lstStyle/>
            <a:p>
              <a:r>
                <a:rPr lang="en-US">
                  <a:latin typeface="Calibri" pitchFamily="34" charset="0"/>
                </a:rPr>
                <a:t>Domestic Transport</a:t>
              </a:r>
            </a:p>
          </p:txBody>
        </p:sp>
        <p:sp>
          <p:nvSpPr>
            <p:cNvPr id="15368" name="TextBox 53"/>
            <p:cNvSpPr txBox="1">
              <a:spLocks noChangeArrowheads="1"/>
            </p:cNvSpPr>
            <p:nvPr/>
          </p:nvSpPr>
          <p:spPr bwMode="auto">
            <a:xfrm>
              <a:off x="6248400" y="2819400"/>
              <a:ext cx="1600200" cy="646331"/>
            </a:xfrm>
            <a:prstGeom prst="rect">
              <a:avLst/>
            </a:prstGeom>
            <a:noFill/>
            <a:ln w="9525">
              <a:noFill/>
              <a:miter lim="800000"/>
              <a:headEnd/>
              <a:tailEnd/>
            </a:ln>
          </p:spPr>
          <p:txBody>
            <a:bodyPr>
              <a:spAutoFit/>
            </a:bodyPr>
            <a:lstStyle/>
            <a:p>
              <a:r>
                <a:rPr lang="en-US">
                  <a:latin typeface="Calibri" pitchFamily="34" charset="0"/>
                </a:rPr>
                <a:t> International Transport</a:t>
              </a:r>
            </a:p>
          </p:txBody>
        </p:sp>
        <p:grpSp>
          <p:nvGrpSpPr>
            <p:cNvPr id="17" name="Group 60"/>
            <p:cNvGrpSpPr>
              <a:grpSpLocks/>
            </p:cNvGrpSpPr>
            <p:nvPr/>
          </p:nvGrpSpPr>
          <p:grpSpPr bwMode="auto">
            <a:xfrm>
              <a:off x="1524000" y="4724400"/>
              <a:ext cx="457200" cy="381000"/>
              <a:chOff x="6934200" y="1371600"/>
              <a:chExt cx="457200" cy="381000"/>
            </a:xfrm>
          </p:grpSpPr>
          <p:sp>
            <p:nvSpPr>
              <p:cNvPr id="55" name="Oval 54"/>
              <p:cNvSpPr/>
              <p:nvPr/>
            </p:nvSpPr>
            <p:spPr>
              <a:xfrm>
                <a:off x="6934200" y="1370997"/>
                <a:ext cx="381000" cy="381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84" name="TextBox 55"/>
              <p:cNvSpPr txBox="1">
                <a:spLocks noChangeArrowheads="1"/>
              </p:cNvSpPr>
              <p:nvPr/>
            </p:nvSpPr>
            <p:spPr bwMode="auto">
              <a:xfrm>
                <a:off x="6934200" y="1371600"/>
                <a:ext cx="457200" cy="369332"/>
              </a:xfrm>
              <a:prstGeom prst="rect">
                <a:avLst/>
              </a:prstGeom>
              <a:noFill/>
              <a:ln w="9525">
                <a:noFill/>
                <a:miter lim="800000"/>
                <a:headEnd/>
                <a:tailEnd/>
              </a:ln>
            </p:spPr>
            <p:txBody>
              <a:bodyPr>
                <a:spAutoFit/>
              </a:bodyPr>
              <a:lstStyle/>
              <a:p>
                <a:r>
                  <a:rPr lang="en-US">
                    <a:latin typeface="Calibri" pitchFamily="34" charset="0"/>
                  </a:rPr>
                  <a:t>01</a:t>
                </a:r>
              </a:p>
            </p:txBody>
          </p:sp>
        </p:grpSp>
        <p:grpSp>
          <p:nvGrpSpPr>
            <p:cNvPr id="19" name="Group 61"/>
            <p:cNvGrpSpPr>
              <a:grpSpLocks/>
            </p:cNvGrpSpPr>
            <p:nvPr/>
          </p:nvGrpSpPr>
          <p:grpSpPr bwMode="auto">
            <a:xfrm>
              <a:off x="1828800" y="3810000"/>
              <a:ext cx="457200" cy="381000"/>
              <a:chOff x="7696200" y="2514600"/>
              <a:chExt cx="457200" cy="381000"/>
            </a:xfrm>
          </p:grpSpPr>
          <p:sp>
            <p:nvSpPr>
              <p:cNvPr id="57" name="Oval 56"/>
              <p:cNvSpPr/>
              <p:nvPr/>
            </p:nvSpPr>
            <p:spPr>
              <a:xfrm>
                <a:off x="7696200" y="2513959"/>
                <a:ext cx="381000" cy="381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82" name="TextBox 57"/>
              <p:cNvSpPr txBox="1">
                <a:spLocks noChangeArrowheads="1"/>
              </p:cNvSpPr>
              <p:nvPr/>
            </p:nvSpPr>
            <p:spPr bwMode="auto">
              <a:xfrm>
                <a:off x="7696200" y="2514600"/>
                <a:ext cx="457200" cy="369332"/>
              </a:xfrm>
              <a:prstGeom prst="rect">
                <a:avLst/>
              </a:prstGeom>
              <a:noFill/>
              <a:ln w="9525">
                <a:noFill/>
                <a:miter lim="800000"/>
                <a:headEnd/>
                <a:tailEnd/>
              </a:ln>
            </p:spPr>
            <p:txBody>
              <a:bodyPr>
                <a:spAutoFit/>
              </a:bodyPr>
              <a:lstStyle/>
              <a:p>
                <a:r>
                  <a:rPr lang="en-US">
                    <a:latin typeface="Calibri" pitchFamily="34" charset="0"/>
                  </a:rPr>
                  <a:t>02</a:t>
                </a:r>
              </a:p>
            </p:txBody>
          </p:sp>
        </p:grpSp>
        <p:grpSp>
          <p:nvGrpSpPr>
            <p:cNvPr id="20" name="Group 62"/>
            <p:cNvGrpSpPr>
              <a:grpSpLocks/>
            </p:cNvGrpSpPr>
            <p:nvPr/>
          </p:nvGrpSpPr>
          <p:grpSpPr bwMode="auto">
            <a:xfrm>
              <a:off x="1905000" y="1371600"/>
              <a:ext cx="457200" cy="381000"/>
              <a:chOff x="7848600" y="3581400"/>
              <a:chExt cx="457200" cy="381000"/>
            </a:xfrm>
          </p:grpSpPr>
          <p:sp>
            <p:nvSpPr>
              <p:cNvPr id="59" name="Oval 58"/>
              <p:cNvSpPr/>
              <p:nvPr/>
            </p:nvSpPr>
            <p:spPr>
              <a:xfrm>
                <a:off x="7848600" y="3580658"/>
                <a:ext cx="381000" cy="381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80" name="TextBox 59"/>
              <p:cNvSpPr txBox="1">
                <a:spLocks noChangeArrowheads="1"/>
              </p:cNvSpPr>
              <p:nvPr/>
            </p:nvSpPr>
            <p:spPr bwMode="auto">
              <a:xfrm>
                <a:off x="7848600" y="3581400"/>
                <a:ext cx="457200" cy="369332"/>
              </a:xfrm>
              <a:prstGeom prst="rect">
                <a:avLst/>
              </a:prstGeom>
              <a:noFill/>
              <a:ln w="9525">
                <a:noFill/>
                <a:miter lim="800000"/>
                <a:headEnd/>
                <a:tailEnd/>
              </a:ln>
            </p:spPr>
            <p:txBody>
              <a:bodyPr>
                <a:spAutoFit/>
              </a:bodyPr>
              <a:lstStyle/>
              <a:p>
                <a:r>
                  <a:rPr lang="en-US">
                    <a:latin typeface="Calibri" pitchFamily="34" charset="0"/>
                  </a:rPr>
                  <a:t>03</a:t>
                </a:r>
              </a:p>
            </p:txBody>
          </p:sp>
        </p:grpSp>
        <p:sp>
          <p:nvSpPr>
            <p:cNvPr id="15372" name="TextBox 63"/>
            <p:cNvSpPr txBox="1">
              <a:spLocks noChangeArrowheads="1"/>
            </p:cNvSpPr>
            <p:nvPr/>
          </p:nvSpPr>
          <p:spPr bwMode="auto">
            <a:xfrm>
              <a:off x="914400" y="3810000"/>
              <a:ext cx="1600200" cy="369332"/>
            </a:xfrm>
            <a:prstGeom prst="rect">
              <a:avLst/>
            </a:prstGeom>
            <a:noFill/>
            <a:ln w="9525">
              <a:noFill/>
              <a:miter lim="800000"/>
              <a:headEnd/>
              <a:tailEnd/>
            </a:ln>
          </p:spPr>
          <p:txBody>
            <a:bodyPr>
              <a:spAutoFit/>
            </a:bodyPr>
            <a:lstStyle/>
            <a:p>
              <a:r>
                <a:rPr lang="en-US">
                  <a:latin typeface="Calibri" pitchFamily="34" charset="0"/>
                </a:rPr>
                <a:t> Access</a:t>
              </a:r>
            </a:p>
          </p:txBody>
        </p:sp>
        <p:sp>
          <p:nvSpPr>
            <p:cNvPr id="84" name="Freeform 83"/>
            <p:cNvSpPr/>
            <p:nvPr/>
          </p:nvSpPr>
          <p:spPr>
            <a:xfrm>
              <a:off x="5640388" y="3161632"/>
              <a:ext cx="557212" cy="328627"/>
            </a:xfrm>
            <a:custGeom>
              <a:avLst/>
              <a:gdLst>
                <a:gd name="connsiteX0" fmla="*/ 0 w 555938"/>
                <a:gd name="connsiteY0" fmla="*/ 328412 h 328412"/>
                <a:gd name="connsiteX1" fmla="*/ 193184 w 555938"/>
                <a:gd name="connsiteY1" fmla="*/ 45076 h 328412"/>
                <a:gd name="connsiteX2" fmla="*/ 515155 w 555938"/>
                <a:gd name="connsiteY2" fmla="*/ 57955 h 328412"/>
                <a:gd name="connsiteX3" fmla="*/ 437882 w 555938"/>
                <a:gd name="connsiteY3" fmla="*/ 83713 h 328412"/>
                <a:gd name="connsiteX4" fmla="*/ 502277 w 555938"/>
                <a:gd name="connsiteY4" fmla="*/ 57955 h 328412"/>
                <a:gd name="connsiteX5" fmla="*/ 476519 w 555938"/>
                <a:gd name="connsiteY5" fmla="*/ 6440 h 328412"/>
                <a:gd name="connsiteX6" fmla="*/ 476519 w 555938"/>
                <a:gd name="connsiteY6" fmla="*/ 6440 h 32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5938" h="328412">
                  <a:moveTo>
                    <a:pt x="0" y="328412"/>
                  </a:moveTo>
                  <a:cubicBezTo>
                    <a:pt x="53662" y="209282"/>
                    <a:pt x="107325" y="90152"/>
                    <a:pt x="193184" y="45076"/>
                  </a:cubicBezTo>
                  <a:cubicBezTo>
                    <a:pt x="279043" y="0"/>
                    <a:pt x="474372" y="51515"/>
                    <a:pt x="515155" y="57955"/>
                  </a:cubicBezTo>
                  <a:cubicBezTo>
                    <a:pt x="555938" y="64395"/>
                    <a:pt x="440028" y="83713"/>
                    <a:pt x="437882" y="83713"/>
                  </a:cubicBezTo>
                  <a:cubicBezTo>
                    <a:pt x="435736" y="83713"/>
                    <a:pt x="495838" y="70834"/>
                    <a:pt x="502277" y="57955"/>
                  </a:cubicBezTo>
                  <a:lnTo>
                    <a:pt x="476519" y="6440"/>
                  </a:lnTo>
                  <a:lnTo>
                    <a:pt x="476519" y="6440"/>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5" name="Freeform 84"/>
            <p:cNvSpPr/>
            <p:nvPr/>
          </p:nvSpPr>
          <p:spPr>
            <a:xfrm>
              <a:off x="3786188" y="935865"/>
              <a:ext cx="2689225" cy="492145"/>
            </a:xfrm>
            <a:custGeom>
              <a:avLst/>
              <a:gdLst>
                <a:gd name="connsiteX0" fmla="*/ 0 w 2689538"/>
                <a:gd name="connsiteY0" fmla="*/ 390659 h 491544"/>
                <a:gd name="connsiteX1" fmla="*/ 1468191 w 2689538"/>
                <a:gd name="connsiteY1" fmla="*/ 4293 h 491544"/>
                <a:gd name="connsiteX2" fmla="*/ 2524259 w 2689538"/>
                <a:gd name="connsiteY2" fmla="*/ 416417 h 491544"/>
                <a:gd name="connsiteX3" fmla="*/ 2459865 w 2689538"/>
                <a:gd name="connsiteY3" fmla="*/ 455053 h 491544"/>
                <a:gd name="connsiteX4" fmla="*/ 2575774 w 2689538"/>
                <a:gd name="connsiteY4" fmla="*/ 467932 h 491544"/>
                <a:gd name="connsiteX5" fmla="*/ 2575774 w 2689538"/>
                <a:gd name="connsiteY5" fmla="*/ 377780 h 491544"/>
                <a:gd name="connsiteX6" fmla="*/ 2562896 w 2689538"/>
                <a:gd name="connsiteY6" fmla="*/ 352022 h 491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9538" h="491544">
                  <a:moveTo>
                    <a:pt x="0" y="390659"/>
                  </a:moveTo>
                  <a:cubicBezTo>
                    <a:pt x="523740" y="195329"/>
                    <a:pt x="1047481" y="0"/>
                    <a:pt x="1468191" y="4293"/>
                  </a:cubicBezTo>
                  <a:cubicBezTo>
                    <a:pt x="1888901" y="8586"/>
                    <a:pt x="2358980" y="341290"/>
                    <a:pt x="2524259" y="416417"/>
                  </a:cubicBezTo>
                  <a:cubicBezTo>
                    <a:pt x="2689538" y="491544"/>
                    <a:pt x="2451279" y="446467"/>
                    <a:pt x="2459865" y="455053"/>
                  </a:cubicBezTo>
                  <a:cubicBezTo>
                    <a:pt x="2468451" y="463639"/>
                    <a:pt x="2556456" y="480811"/>
                    <a:pt x="2575774" y="467932"/>
                  </a:cubicBezTo>
                  <a:cubicBezTo>
                    <a:pt x="2595092" y="455053"/>
                    <a:pt x="2577920" y="397098"/>
                    <a:pt x="2575774" y="377780"/>
                  </a:cubicBezTo>
                  <a:cubicBezTo>
                    <a:pt x="2573628" y="358462"/>
                    <a:pt x="2568262" y="355242"/>
                    <a:pt x="2562896" y="352022"/>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5375" name="TextBox 85"/>
            <p:cNvSpPr txBox="1">
              <a:spLocks noChangeArrowheads="1"/>
            </p:cNvSpPr>
            <p:nvPr/>
          </p:nvSpPr>
          <p:spPr bwMode="auto">
            <a:xfrm>
              <a:off x="6705600" y="3810000"/>
              <a:ext cx="609600" cy="369332"/>
            </a:xfrm>
            <a:prstGeom prst="rect">
              <a:avLst/>
            </a:prstGeom>
            <a:noFill/>
            <a:ln w="9525">
              <a:noFill/>
              <a:miter lim="800000"/>
              <a:headEnd/>
              <a:tailEnd/>
            </a:ln>
          </p:spPr>
          <p:txBody>
            <a:bodyPr>
              <a:spAutoFit/>
            </a:bodyPr>
            <a:lstStyle/>
            <a:p>
              <a:r>
                <a:rPr lang="en-US">
                  <a:latin typeface="Calibri" pitchFamily="34" charset="0"/>
                </a:rPr>
                <a:t>IEX</a:t>
              </a:r>
            </a:p>
          </p:txBody>
        </p:sp>
        <p:sp>
          <p:nvSpPr>
            <p:cNvPr id="15376" name="TextBox 86"/>
            <p:cNvSpPr txBox="1">
              <a:spLocks noChangeArrowheads="1"/>
            </p:cNvSpPr>
            <p:nvPr/>
          </p:nvSpPr>
          <p:spPr bwMode="auto">
            <a:xfrm>
              <a:off x="5029200" y="5410200"/>
              <a:ext cx="609600" cy="369332"/>
            </a:xfrm>
            <a:prstGeom prst="rect">
              <a:avLst/>
            </a:prstGeom>
            <a:noFill/>
            <a:ln w="9525">
              <a:noFill/>
              <a:miter lim="800000"/>
              <a:headEnd/>
              <a:tailEnd/>
            </a:ln>
          </p:spPr>
          <p:txBody>
            <a:bodyPr>
              <a:spAutoFit/>
            </a:bodyPr>
            <a:lstStyle/>
            <a:p>
              <a:r>
                <a:rPr lang="en-US">
                  <a:latin typeface="Calibri" pitchFamily="34" charset="0"/>
                </a:rPr>
                <a:t>IEX</a:t>
              </a:r>
            </a:p>
          </p:txBody>
        </p:sp>
        <p:sp>
          <p:nvSpPr>
            <p:cNvPr id="15377" name="TextBox 87"/>
            <p:cNvSpPr txBox="1">
              <a:spLocks noChangeArrowheads="1"/>
            </p:cNvSpPr>
            <p:nvPr/>
          </p:nvSpPr>
          <p:spPr bwMode="auto">
            <a:xfrm>
              <a:off x="6324600" y="5486400"/>
              <a:ext cx="609600" cy="369332"/>
            </a:xfrm>
            <a:prstGeom prst="rect">
              <a:avLst/>
            </a:prstGeom>
            <a:noFill/>
            <a:ln w="9525">
              <a:noFill/>
              <a:miter lim="800000"/>
              <a:headEnd/>
              <a:tailEnd/>
            </a:ln>
          </p:spPr>
          <p:txBody>
            <a:bodyPr>
              <a:spAutoFit/>
            </a:bodyPr>
            <a:lstStyle/>
            <a:p>
              <a:r>
                <a:rPr lang="en-US">
                  <a:latin typeface="Calibri" pitchFamily="34" charset="0"/>
                </a:rPr>
                <a:t>IEX</a:t>
              </a:r>
            </a:p>
          </p:txBody>
        </p:sp>
        <p:sp>
          <p:nvSpPr>
            <p:cNvPr id="15378" name="TextBox 88"/>
            <p:cNvSpPr txBox="1">
              <a:spLocks noChangeArrowheads="1"/>
            </p:cNvSpPr>
            <p:nvPr/>
          </p:nvSpPr>
          <p:spPr bwMode="auto">
            <a:xfrm>
              <a:off x="4572000" y="3505200"/>
              <a:ext cx="609600" cy="369332"/>
            </a:xfrm>
            <a:prstGeom prst="rect">
              <a:avLst/>
            </a:prstGeom>
            <a:noFill/>
            <a:ln w="9525">
              <a:noFill/>
              <a:miter lim="800000"/>
              <a:headEnd/>
              <a:tailEnd/>
            </a:ln>
          </p:spPr>
          <p:txBody>
            <a:bodyPr>
              <a:spAutoFit/>
            </a:bodyPr>
            <a:lstStyle/>
            <a:p>
              <a:r>
                <a:rPr lang="en-US">
                  <a:latin typeface="Calibri" pitchFamily="34" charset="0"/>
                </a:rPr>
                <a:t>IEX</a:t>
              </a:r>
            </a:p>
          </p:txBody>
        </p:sp>
      </p:gr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9144000" cy="1219200"/>
          </a:xfrm>
        </p:spPr>
        <p:txBody>
          <a:bodyPr>
            <a:normAutofit fontScale="90000"/>
          </a:bodyPr>
          <a:lstStyle/>
          <a:p>
            <a:pPr eaLnBrk="1" hangingPunct="1"/>
            <a:r>
              <a:rPr lang="en-US" smtClean="0"/>
              <a:t>APPLICATION OF VARIOUS TECNOLOGIES INTO WIRED NETWORK </a:t>
            </a:r>
          </a:p>
        </p:txBody>
      </p:sp>
      <p:sp>
        <p:nvSpPr>
          <p:cNvPr id="13315" name="Content Placeholder 2"/>
          <p:cNvSpPr>
            <a:spLocks noGrp="1"/>
          </p:cNvSpPr>
          <p:nvPr>
            <p:ph idx="1"/>
          </p:nvPr>
        </p:nvSpPr>
        <p:spPr>
          <a:xfrm>
            <a:off x="533400" y="2057400"/>
            <a:ext cx="8229600" cy="4525963"/>
          </a:xfrm>
        </p:spPr>
        <p:txBody>
          <a:bodyPr/>
          <a:lstStyle/>
          <a:p>
            <a:pPr eaLnBrk="1" hangingPunct="1"/>
            <a:endParaRPr lang="en-US" smtClean="0"/>
          </a:p>
        </p:txBody>
      </p:sp>
      <p:pic>
        <p:nvPicPr>
          <p:cNvPr id="13316" name="Picture 2"/>
          <p:cNvPicPr>
            <a:picLocks noChangeAspect="1" noChangeArrowheads="1"/>
          </p:cNvPicPr>
          <p:nvPr/>
        </p:nvPicPr>
        <p:blipFill>
          <a:blip r:embed="rId2" cstate="print"/>
          <a:srcRect/>
          <a:stretch>
            <a:fillRect/>
          </a:stretch>
        </p:blipFill>
        <p:spPr bwMode="auto">
          <a:xfrm>
            <a:off x="-381000" y="1439863"/>
            <a:ext cx="10487025" cy="6513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descr="C:\Users\nilu111\Desktop\power\DL-SriLanka-2011 (1)14.jpg"/>
          <p:cNvPicPr>
            <a:picLocks noChangeAspect="1" noChangeArrowheads="1"/>
          </p:cNvPicPr>
          <p:nvPr/>
        </p:nvPicPr>
        <p:blipFill>
          <a:blip r:embed="rId2" cstate="print"/>
          <a:srcRect/>
          <a:stretch>
            <a:fillRect/>
          </a:stretch>
        </p:blipFill>
        <p:spPr bwMode="auto">
          <a:xfrm>
            <a:off x="45720" y="-381000"/>
            <a:ext cx="9052560" cy="6858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Global IPTV Subscribers (in Millions)</a:t>
            </a:r>
            <a:endParaRPr lang="en-GB" dirty="0"/>
          </a:p>
        </p:txBody>
      </p:sp>
      <p:sp>
        <p:nvSpPr>
          <p:cNvPr id="4" name="Subtitle 2"/>
          <p:cNvSpPr txBox="1">
            <a:spLocks/>
          </p:cNvSpPr>
          <p:nvPr/>
        </p:nvSpPr>
        <p:spPr>
          <a:xfrm>
            <a:off x="755576" y="5777880"/>
            <a:ext cx="7668344" cy="1080120"/>
          </a:xfrm>
          <a:prstGeom prst="rect">
            <a:avLst/>
          </a:prstGeom>
        </p:spPr>
        <p:txBody>
          <a:bodyPr vert="horz" lIns="91440" tIns="45720" rIns="91440" bIns="45720" rtlCol="0">
            <a:normAutofit/>
          </a:bodyPr>
          <a:lstStyle/>
          <a:p>
            <a:pPr marL="342900" marR="0" lvl="0" indent="-342900" defTabSz="914400" rtl="0" eaLnBrk="1" fontAlgn="auto" latinLnBrk="0" hangingPunct="1">
              <a:lnSpc>
                <a:spcPct val="100000"/>
              </a:lnSpc>
              <a:spcBef>
                <a:spcPct val="20000"/>
              </a:spcBef>
              <a:spcAft>
                <a:spcPts val="0"/>
              </a:spcAft>
              <a:buClrTx/>
              <a:buSzTx/>
              <a:tabLst/>
              <a:defRPr/>
            </a:pPr>
            <a:r>
              <a:rPr kumimoji="0" lang="en-GB" sz="1600" b="0" i="0" u="none" strike="noStrike" kern="1200" cap="none" spc="0" normalizeH="0" baseline="0" noProof="0" dirty="0" smtClean="0">
                <a:ln>
                  <a:noFill/>
                </a:ln>
                <a:solidFill>
                  <a:schemeClr val="tx1"/>
                </a:solidFill>
                <a:effectLst/>
                <a:uLnTx/>
                <a:uFillTx/>
                <a:latin typeface="+mn-lt"/>
                <a:ea typeface="+mn-ea"/>
                <a:cs typeface="+mn-cs"/>
              </a:rPr>
              <a:t>Figure 1. Global IPTV subscribers (Source: </a:t>
            </a:r>
            <a:r>
              <a:rPr kumimoji="0" lang="en-GB" sz="1600" b="0" i="0" u="none" strike="noStrike" kern="1200" cap="none" spc="0" normalizeH="0" baseline="0" noProof="0" dirty="0" err="1" smtClean="0">
                <a:ln>
                  <a:noFill/>
                </a:ln>
                <a:solidFill>
                  <a:schemeClr val="tx1"/>
                </a:solidFill>
                <a:effectLst/>
                <a:uLnTx/>
                <a:uFillTx/>
                <a:latin typeface="+mn-lt"/>
                <a:ea typeface="+mn-ea"/>
                <a:cs typeface="+mn-cs"/>
              </a:rPr>
              <a:t>Infonetics</a:t>
            </a:r>
            <a:r>
              <a:rPr kumimoji="0" lang="en-GB" sz="1600" b="0" i="0" u="none" strike="noStrike" kern="1200" cap="none" spc="0" normalizeH="0" baseline="0" noProof="0" dirty="0" smtClean="0">
                <a:ln>
                  <a:noFill/>
                </a:ln>
                <a:solidFill>
                  <a:schemeClr val="tx1"/>
                </a:solidFill>
                <a:effectLst/>
                <a:uLnTx/>
                <a:uFillTx/>
                <a:latin typeface="+mn-lt"/>
                <a:ea typeface="+mn-ea"/>
                <a:cs typeface="+mn-cs"/>
              </a:rPr>
              <a:t> Research — “IPTV Equipment,</a:t>
            </a:r>
          </a:p>
          <a:p>
            <a:pPr marL="342900" marR="0" lvl="0" indent="-342900" defTabSz="914400" rtl="0" eaLnBrk="1" fontAlgn="auto" latinLnBrk="0" hangingPunct="1">
              <a:lnSpc>
                <a:spcPct val="100000"/>
              </a:lnSpc>
              <a:spcBef>
                <a:spcPct val="20000"/>
              </a:spcBef>
              <a:spcAft>
                <a:spcPts val="0"/>
              </a:spcAft>
              <a:buClrTx/>
              <a:buSzTx/>
              <a:tabLst/>
              <a:defRPr/>
            </a:pPr>
            <a:r>
              <a:rPr kumimoji="0" lang="en-GB" sz="1600" b="0" i="0" u="none" strike="noStrike" kern="1200" cap="none" spc="0" normalizeH="0" baseline="0" noProof="0" dirty="0" smtClean="0">
                <a:ln>
                  <a:noFill/>
                </a:ln>
                <a:solidFill>
                  <a:schemeClr val="tx1"/>
                </a:solidFill>
                <a:effectLst/>
                <a:uLnTx/>
                <a:uFillTx/>
                <a:latin typeface="+mn-lt"/>
                <a:ea typeface="+mn-ea"/>
                <a:cs typeface="+mn-cs"/>
              </a:rPr>
              <a:t>Services and Subscribers,” 2005)</a:t>
            </a:r>
          </a:p>
        </p:txBody>
      </p:sp>
      <p:pic>
        <p:nvPicPr>
          <p:cNvPr id="2050" name="Picture 2"/>
          <p:cNvPicPr>
            <a:picLocks noChangeAspect="1" noChangeArrowheads="1"/>
          </p:cNvPicPr>
          <p:nvPr/>
        </p:nvPicPr>
        <p:blipFill>
          <a:blip r:embed="rId2" cstate="print"/>
          <a:srcRect/>
          <a:stretch>
            <a:fillRect/>
          </a:stretch>
        </p:blipFill>
        <p:spPr bwMode="auto">
          <a:xfrm>
            <a:off x="1585913" y="1484784"/>
            <a:ext cx="5972175" cy="3990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458788"/>
            <a:ext cx="8229600" cy="1876426"/>
          </a:xfrm>
        </p:spPr>
        <p:txBody>
          <a:bodyPr/>
          <a:lstStyle/>
          <a:p>
            <a:r>
              <a:rPr lang="en-US" smtClean="0"/>
              <a:t>Global Trend in Broadband</a:t>
            </a:r>
          </a:p>
        </p:txBody>
      </p:sp>
      <p:pic>
        <p:nvPicPr>
          <p:cNvPr id="18435" name="Picture 1"/>
          <p:cNvPicPr>
            <a:picLocks noChangeAspect="1" noChangeArrowheads="1"/>
          </p:cNvPicPr>
          <p:nvPr/>
        </p:nvPicPr>
        <p:blipFill>
          <a:blip r:embed="rId2" cstate="print"/>
          <a:srcRect/>
          <a:stretch>
            <a:fillRect/>
          </a:stretch>
        </p:blipFill>
        <p:spPr bwMode="auto">
          <a:xfrm>
            <a:off x="1676400" y="990600"/>
            <a:ext cx="5867400" cy="4833938"/>
          </a:xfrm>
          <a:prstGeom prst="rect">
            <a:avLst/>
          </a:prstGeom>
          <a:noFill/>
          <a:ln w="9525">
            <a:noFill/>
            <a:miter lim="800000"/>
            <a:headEnd/>
            <a:tailEnd/>
          </a:ln>
        </p:spPr>
      </p:pic>
      <p:sp>
        <p:nvSpPr>
          <p:cNvPr id="18436" name="TextBox 5"/>
          <p:cNvSpPr txBox="1">
            <a:spLocks noChangeArrowheads="1"/>
          </p:cNvSpPr>
          <p:nvPr/>
        </p:nvSpPr>
        <p:spPr bwMode="auto">
          <a:xfrm>
            <a:off x="2686050" y="5791200"/>
            <a:ext cx="3771900" cy="261938"/>
          </a:xfrm>
          <a:prstGeom prst="rect">
            <a:avLst/>
          </a:prstGeom>
          <a:noFill/>
          <a:ln w="9525">
            <a:noFill/>
            <a:miter lim="800000"/>
            <a:headEnd/>
            <a:tailEnd/>
          </a:ln>
        </p:spPr>
        <p:txBody>
          <a:bodyPr>
            <a:spAutoFit/>
          </a:bodyPr>
          <a:lstStyle/>
          <a:p>
            <a:pPr algn="ctr"/>
            <a:r>
              <a:rPr lang="en-US" sz="1100" i="1">
                <a:latin typeface="Calibri" pitchFamily="34" charset="0"/>
                <a:cs typeface="Calibri" pitchFamily="34" charset="0"/>
              </a:rPr>
              <a:t>Source: ITU World Telecommunication/ICT Indicators database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pPr>
              <a:defRPr/>
            </a:pPr>
            <a:r>
              <a:rPr lang="en-US" sz="3200" b="1" dirty="0" smtClean="0">
                <a:solidFill>
                  <a:schemeClr val="accent5">
                    <a:lumMod val="50000"/>
                  </a:schemeClr>
                </a:solidFill>
                <a:latin typeface="Calibri" pitchFamily="34" charset="0"/>
              </a:rPr>
              <a:t>Broadband Penetration and Development</a:t>
            </a:r>
          </a:p>
        </p:txBody>
      </p:sp>
      <p:pic>
        <p:nvPicPr>
          <p:cNvPr id="20483" name="Picture 2"/>
          <p:cNvPicPr>
            <a:picLocks noChangeAspect="1" noChangeArrowheads="1"/>
          </p:cNvPicPr>
          <p:nvPr/>
        </p:nvPicPr>
        <p:blipFill>
          <a:blip r:embed="rId2" cstate="print"/>
          <a:srcRect/>
          <a:stretch>
            <a:fillRect/>
          </a:stretch>
        </p:blipFill>
        <p:spPr bwMode="auto">
          <a:xfrm>
            <a:off x="990600" y="1143000"/>
            <a:ext cx="7162800" cy="5257800"/>
          </a:xfrm>
          <a:prstGeom prst="rect">
            <a:avLst/>
          </a:prstGeom>
          <a:noFill/>
          <a:ln w="9525">
            <a:solidFill>
              <a:schemeClr val="accent1"/>
            </a:solidFill>
            <a:miter lim="800000"/>
            <a:headEnd/>
            <a:tailEnd/>
          </a:ln>
        </p:spPr>
      </p:pic>
      <p:sp>
        <p:nvSpPr>
          <p:cNvPr id="20484" name="TextBox 3"/>
          <p:cNvSpPr txBox="1">
            <a:spLocks noChangeArrowheads="1"/>
          </p:cNvSpPr>
          <p:nvPr/>
        </p:nvSpPr>
        <p:spPr bwMode="auto">
          <a:xfrm>
            <a:off x="4572000" y="2133600"/>
            <a:ext cx="1905000" cy="369888"/>
          </a:xfrm>
          <a:prstGeom prst="rect">
            <a:avLst/>
          </a:prstGeom>
          <a:noFill/>
          <a:ln w="9525">
            <a:noFill/>
            <a:miter lim="800000"/>
            <a:headEnd/>
            <a:tailEnd/>
          </a:ln>
        </p:spPr>
        <p:txBody>
          <a:bodyPr>
            <a:spAutoFit/>
          </a:bodyPr>
          <a:lstStyle/>
          <a:p>
            <a:pPr algn="ctr"/>
            <a:r>
              <a:rPr lang="en-US"/>
              <a:t>GLOBAL TREND</a:t>
            </a:r>
          </a:p>
        </p:txBody>
      </p:sp>
      <p:sp>
        <p:nvSpPr>
          <p:cNvPr id="20485" name="TextBox 4"/>
          <p:cNvSpPr txBox="1">
            <a:spLocks noChangeArrowheads="1"/>
          </p:cNvSpPr>
          <p:nvPr/>
        </p:nvSpPr>
        <p:spPr bwMode="auto">
          <a:xfrm>
            <a:off x="2362200" y="6400800"/>
            <a:ext cx="3771900" cy="261938"/>
          </a:xfrm>
          <a:prstGeom prst="rect">
            <a:avLst/>
          </a:prstGeom>
          <a:noFill/>
          <a:ln w="9525">
            <a:noFill/>
            <a:miter lim="800000"/>
            <a:headEnd/>
            <a:tailEnd/>
          </a:ln>
        </p:spPr>
        <p:txBody>
          <a:bodyPr>
            <a:spAutoFit/>
          </a:bodyPr>
          <a:lstStyle/>
          <a:p>
            <a:pPr algn="ctr"/>
            <a:r>
              <a:rPr lang="en-US" sz="1100" i="1">
                <a:latin typeface="Calibri" pitchFamily="34" charset="0"/>
                <a:cs typeface="Calibri" pitchFamily="34" charset="0"/>
              </a:rPr>
              <a:t>Source: Alcatel lucent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Documents and Settings\Yasith\Desktop\SLT ADSL Coverage.jpg"/>
          <p:cNvPicPr>
            <a:picLocks noChangeAspect="1" noChangeArrowheads="1"/>
          </p:cNvPicPr>
          <p:nvPr/>
        </p:nvPicPr>
        <p:blipFill>
          <a:blip r:embed="rId2" cstate="print"/>
          <a:srcRect/>
          <a:stretch>
            <a:fillRect/>
          </a:stretch>
        </p:blipFill>
        <p:spPr bwMode="auto">
          <a:xfrm>
            <a:off x="5638800" y="1143000"/>
            <a:ext cx="3124200" cy="5441950"/>
          </a:xfrm>
          <a:prstGeom prst="rect">
            <a:avLst/>
          </a:prstGeom>
          <a:noFill/>
          <a:ln w="9525">
            <a:noFill/>
            <a:miter lim="800000"/>
            <a:headEnd/>
            <a:tailEnd/>
          </a:ln>
        </p:spPr>
      </p:pic>
      <p:graphicFrame>
        <p:nvGraphicFramePr>
          <p:cNvPr id="6" name="Chart 5"/>
          <p:cNvGraphicFramePr>
            <a:graphicFrameLocks noGrp="1"/>
          </p:cNvGraphicFramePr>
          <p:nvPr/>
        </p:nvGraphicFramePr>
        <p:xfrm>
          <a:off x="304800" y="1066801"/>
          <a:ext cx="52578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22532" name="Title 6"/>
          <p:cNvSpPr>
            <a:spLocks noGrp="1"/>
          </p:cNvSpPr>
          <p:nvPr>
            <p:ph type="title"/>
          </p:nvPr>
        </p:nvSpPr>
        <p:spPr>
          <a:xfrm>
            <a:off x="457200" y="-315913"/>
            <a:ext cx="8229600" cy="1733551"/>
          </a:xfrm>
        </p:spPr>
        <p:txBody>
          <a:bodyPr/>
          <a:lstStyle/>
          <a:p>
            <a:r>
              <a:rPr lang="en-GB" sz="2800" smtClean="0"/>
              <a:t>FIXED BROADBAND CUSTOMER DISTRIBUTION OF SRILANKA</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1143000"/>
            <a:ext cx="9144000" cy="5715000"/>
          </a:xfrm>
          <a:prstGeom prst="rect">
            <a:avLst/>
          </a:prstGeom>
          <a:noFill/>
          <a:ln w="9525">
            <a:noFill/>
            <a:miter lim="800000"/>
            <a:headEnd/>
            <a:tailEnd/>
          </a:ln>
        </p:spPr>
      </p:pic>
      <p:sp>
        <p:nvSpPr>
          <p:cNvPr id="8" name="TextBox 7"/>
          <p:cNvSpPr txBox="1">
            <a:spLocks noChangeArrowheads="1"/>
          </p:cNvSpPr>
          <p:nvPr/>
        </p:nvSpPr>
        <p:spPr bwMode="auto">
          <a:xfrm>
            <a:off x="762000" y="0"/>
            <a:ext cx="7086600" cy="523875"/>
          </a:xfrm>
          <a:prstGeom prst="rect">
            <a:avLst/>
          </a:prstGeom>
          <a:noFill/>
          <a:ln w="9525">
            <a:noFill/>
            <a:miter lim="800000"/>
            <a:headEnd/>
            <a:tailEnd/>
          </a:ln>
        </p:spPr>
        <p:txBody>
          <a:bodyPr>
            <a:spAutoFit/>
          </a:bodyPr>
          <a:lstStyle/>
          <a:p>
            <a:r>
              <a:rPr lang="en-US" sz="2800" b="1" u="sng">
                <a:latin typeface="Calibri" pitchFamily="34" charset="0"/>
              </a:rPr>
              <a:t>Overall benefits of NGN network to Sri Lanka</a:t>
            </a:r>
          </a:p>
        </p:txBody>
      </p:sp>
      <p:sp>
        <p:nvSpPr>
          <p:cNvPr id="9" name="TextBox 8"/>
          <p:cNvSpPr txBox="1">
            <a:spLocks noChangeArrowheads="1"/>
          </p:cNvSpPr>
          <p:nvPr/>
        </p:nvSpPr>
        <p:spPr bwMode="auto">
          <a:xfrm>
            <a:off x="-228600" y="533400"/>
            <a:ext cx="10134600" cy="430213"/>
          </a:xfrm>
          <a:prstGeom prst="rect">
            <a:avLst/>
          </a:prstGeom>
          <a:noFill/>
          <a:ln w="9525">
            <a:noFill/>
            <a:miter lim="800000"/>
            <a:headEnd/>
            <a:tailEnd/>
          </a:ln>
        </p:spPr>
        <p:txBody>
          <a:bodyPr>
            <a:spAutoFit/>
          </a:bodyPr>
          <a:lstStyle/>
          <a:p>
            <a:r>
              <a:rPr lang="en-US" sz="2200">
                <a:solidFill>
                  <a:srgbClr val="FF0000"/>
                </a:solidFill>
                <a:latin typeface="Calibri" pitchFamily="34" charset="0"/>
              </a:rPr>
              <a:t>Quicker we embark on NGN quicker Sri lanka become the hub of the South Asia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additive="base">
                                        <p:cTn id="19" dur="500" fill="hold"/>
                                        <p:tgtEl>
                                          <p:spTgt spid="2050"/>
                                        </p:tgtEl>
                                        <p:attrNameLst>
                                          <p:attrName>ppt_x</p:attrName>
                                        </p:attrNameLst>
                                      </p:cBhvr>
                                      <p:tavLst>
                                        <p:tav tm="0">
                                          <p:val>
                                            <p:strVal val="#ppt_x"/>
                                          </p:val>
                                        </p:tav>
                                        <p:tav tm="100000">
                                          <p:val>
                                            <p:strVal val="#ppt_x"/>
                                          </p:val>
                                        </p:tav>
                                      </p:tavLst>
                                    </p:anim>
                                    <p:anim calcmode="lin" valueType="num">
                                      <p:cBhvr additive="base">
                                        <p:cTn id="20"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339850"/>
            <a:ext cx="9144000" cy="5518150"/>
          </a:xfrm>
          <a:prstGeom prst="rect">
            <a:avLst/>
          </a:prstGeom>
          <a:noFill/>
          <a:ln w="9525">
            <a:noFill/>
            <a:miter lim="800000"/>
            <a:headEnd/>
            <a:tailEnd/>
          </a:ln>
        </p:spPr>
      </p:pic>
      <p:sp>
        <p:nvSpPr>
          <p:cNvPr id="7" name="Rectangle 6"/>
          <p:cNvSpPr>
            <a:spLocks noChangeArrowheads="1"/>
          </p:cNvSpPr>
          <p:nvPr/>
        </p:nvSpPr>
        <p:spPr bwMode="auto">
          <a:xfrm>
            <a:off x="228600" y="0"/>
            <a:ext cx="9144000" cy="584200"/>
          </a:xfrm>
          <a:prstGeom prst="rect">
            <a:avLst/>
          </a:prstGeom>
          <a:noFill/>
          <a:ln w="9525">
            <a:noFill/>
            <a:miter lim="800000"/>
            <a:headEnd/>
            <a:tailEnd/>
          </a:ln>
        </p:spPr>
        <p:txBody>
          <a:bodyPr>
            <a:spAutoFit/>
          </a:bodyPr>
          <a:lstStyle/>
          <a:p>
            <a:pPr algn="ctr"/>
            <a:r>
              <a:rPr lang="en-GB" sz="3200" b="1" u="sng">
                <a:latin typeface="Calibri" pitchFamily="34" charset="0"/>
              </a:rPr>
              <a:t>NGN networks major components</a:t>
            </a:r>
            <a:endParaRPr lang="en-US" sz="3200" b="1" u="sng">
              <a:latin typeface="Calibri" pitchFamily="34" charset="0"/>
            </a:endParaRPr>
          </a:p>
        </p:txBody>
      </p:sp>
      <p:sp>
        <p:nvSpPr>
          <p:cNvPr id="12" name="Rectangle 11"/>
          <p:cNvSpPr>
            <a:spLocks noChangeArrowheads="1"/>
          </p:cNvSpPr>
          <p:nvPr/>
        </p:nvSpPr>
        <p:spPr bwMode="auto">
          <a:xfrm>
            <a:off x="0" y="685800"/>
            <a:ext cx="9144000" cy="584200"/>
          </a:xfrm>
          <a:prstGeom prst="rect">
            <a:avLst/>
          </a:prstGeom>
          <a:noFill/>
          <a:ln w="9525">
            <a:noFill/>
            <a:miter lim="800000"/>
            <a:headEnd/>
            <a:tailEnd/>
          </a:ln>
        </p:spPr>
        <p:txBody>
          <a:bodyPr>
            <a:spAutoFit/>
          </a:bodyPr>
          <a:lstStyle/>
          <a:p>
            <a:pPr algn="ctr"/>
            <a:r>
              <a:rPr lang="en-US" sz="3200">
                <a:solidFill>
                  <a:srgbClr val="FF0000"/>
                </a:solidFill>
                <a:latin typeface="Calibri" pitchFamily="34" charset="0"/>
              </a:rPr>
              <a:t>Services can be provided by fixed or wireless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amond(in)">
                                      <p:cBhvr>
                                        <p:cTn id="13" dur="20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diamond(in)">
                                      <p:cBhvr>
                                        <p:cTn id="18"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0" y="533400"/>
            <a:ext cx="8763000" cy="1570038"/>
          </a:xfrm>
          <a:prstGeom prst="rect">
            <a:avLst/>
          </a:prstGeom>
          <a:noFill/>
          <a:ln w="9525">
            <a:noFill/>
            <a:miter lim="800000"/>
            <a:headEnd/>
            <a:tailEnd/>
          </a:ln>
        </p:spPr>
        <p:txBody>
          <a:bodyPr>
            <a:spAutoFit/>
          </a:bodyPr>
          <a:lstStyle/>
          <a:p>
            <a:endParaRPr lang="en-GB">
              <a:latin typeface="Calibri" pitchFamily="34" charset="0"/>
            </a:endParaRPr>
          </a:p>
          <a:p>
            <a:endParaRPr lang="en-GB" sz="2400" b="1">
              <a:solidFill>
                <a:srgbClr val="FF0000"/>
              </a:solidFill>
              <a:latin typeface="Calibri" pitchFamily="34" charset="0"/>
            </a:endParaRPr>
          </a:p>
          <a:p>
            <a:r>
              <a:rPr lang="en-GB">
                <a:latin typeface="Calibri" pitchFamily="34" charset="0"/>
              </a:rPr>
              <a:t> </a:t>
            </a:r>
          </a:p>
          <a:p>
            <a:r>
              <a:rPr lang="en-US">
                <a:latin typeface="Calibri" pitchFamily="34" charset="0"/>
              </a:rPr>
              <a:t>	</a:t>
            </a:r>
          </a:p>
          <a:p>
            <a:r>
              <a:rPr lang="en-US" b="1">
                <a:solidFill>
                  <a:srgbClr val="0070C0"/>
                </a:solidFill>
                <a:latin typeface="Calibri" pitchFamily="34" charset="0"/>
              </a:rPr>
              <a:t>.</a:t>
            </a:r>
          </a:p>
        </p:txBody>
      </p:sp>
      <p:sp>
        <p:nvSpPr>
          <p:cNvPr id="6" name="TextBox 5"/>
          <p:cNvSpPr txBox="1">
            <a:spLocks noChangeArrowheads="1"/>
          </p:cNvSpPr>
          <p:nvPr/>
        </p:nvSpPr>
        <p:spPr bwMode="auto">
          <a:xfrm>
            <a:off x="304800" y="0"/>
            <a:ext cx="5486400" cy="954088"/>
          </a:xfrm>
          <a:prstGeom prst="rect">
            <a:avLst/>
          </a:prstGeom>
          <a:noFill/>
          <a:ln w="9525">
            <a:noFill/>
            <a:miter lim="800000"/>
            <a:headEnd/>
            <a:tailEnd/>
          </a:ln>
        </p:spPr>
        <p:txBody>
          <a:bodyPr>
            <a:spAutoFit/>
          </a:bodyPr>
          <a:lstStyle/>
          <a:p>
            <a:r>
              <a:rPr lang="en-GB" sz="2800" b="1" u="sng">
                <a:latin typeface="Calibri" pitchFamily="34" charset="0"/>
              </a:rPr>
              <a:t>Definition of NGN </a:t>
            </a:r>
            <a:endParaRPr lang="en-US" sz="2800" b="1" u="sng">
              <a:latin typeface="Calibri" pitchFamily="34" charset="0"/>
            </a:endParaRPr>
          </a:p>
          <a:p>
            <a:endParaRPr lang="en-US" sz="2800" u="sng">
              <a:latin typeface="Calibri" pitchFamily="34" charset="0"/>
            </a:endParaRPr>
          </a:p>
        </p:txBody>
      </p:sp>
      <p:sp>
        <p:nvSpPr>
          <p:cNvPr id="8" name="TextBox 7"/>
          <p:cNvSpPr txBox="1">
            <a:spLocks noChangeArrowheads="1"/>
          </p:cNvSpPr>
          <p:nvPr/>
        </p:nvSpPr>
        <p:spPr bwMode="auto">
          <a:xfrm>
            <a:off x="838200" y="960438"/>
            <a:ext cx="6477000" cy="1477962"/>
          </a:xfrm>
          <a:prstGeom prst="rect">
            <a:avLst/>
          </a:prstGeom>
          <a:noFill/>
          <a:ln w="9525">
            <a:noFill/>
            <a:miter lim="800000"/>
            <a:headEnd/>
            <a:tailEnd/>
          </a:ln>
        </p:spPr>
        <p:txBody>
          <a:bodyPr>
            <a:spAutoFit/>
          </a:bodyPr>
          <a:lstStyle/>
          <a:p>
            <a:r>
              <a:rPr lang="en-GB" b="1">
                <a:solidFill>
                  <a:srgbClr val="FF0000"/>
                </a:solidFill>
                <a:latin typeface="Calibri" pitchFamily="34" charset="0"/>
              </a:rPr>
              <a:t>NGNs essentially involve the replacement of all the different legacy networks with a single unified network, based on Internet protocol (IP) technology, which will provide all the different types of services.</a:t>
            </a:r>
          </a:p>
          <a:p>
            <a:endParaRPr lang="en-US">
              <a:latin typeface="Calibri" pitchFamily="34" charset="0"/>
            </a:endParaRPr>
          </a:p>
        </p:txBody>
      </p:sp>
      <p:sp>
        <p:nvSpPr>
          <p:cNvPr id="10" name="TextBox 9"/>
          <p:cNvSpPr txBox="1">
            <a:spLocks noChangeArrowheads="1"/>
          </p:cNvSpPr>
          <p:nvPr/>
        </p:nvSpPr>
        <p:spPr bwMode="auto">
          <a:xfrm>
            <a:off x="838200" y="2533650"/>
            <a:ext cx="6553200" cy="1200150"/>
          </a:xfrm>
          <a:prstGeom prst="rect">
            <a:avLst/>
          </a:prstGeom>
          <a:noFill/>
          <a:ln w="9525">
            <a:noFill/>
            <a:miter lim="800000"/>
            <a:headEnd/>
            <a:tailEnd/>
          </a:ln>
        </p:spPr>
        <p:txBody>
          <a:bodyPr>
            <a:spAutoFit/>
          </a:bodyPr>
          <a:lstStyle/>
          <a:p>
            <a:r>
              <a:rPr lang="en-GB">
                <a:latin typeface="Calibri" pitchFamily="34" charset="0"/>
              </a:rPr>
              <a:t>The International Telecommunications Union (ITU) provides the following more formal definition of NGN in its Y.2001 Recommendation:</a:t>
            </a:r>
          </a:p>
          <a:p>
            <a:endParaRPr lang="en-US">
              <a:latin typeface="Calibri" pitchFamily="34" charset="0"/>
            </a:endParaRPr>
          </a:p>
        </p:txBody>
      </p:sp>
      <p:sp>
        <p:nvSpPr>
          <p:cNvPr id="11" name="TextBox 10"/>
          <p:cNvSpPr txBox="1">
            <a:spLocks noChangeArrowheads="1"/>
          </p:cNvSpPr>
          <p:nvPr/>
        </p:nvSpPr>
        <p:spPr bwMode="auto">
          <a:xfrm>
            <a:off x="762000" y="3606800"/>
            <a:ext cx="7696200" cy="2032000"/>
          </a:xfrm>
          <a:prstGeom prst="rect">
            <a:avLst/>
          </a:prstGeom>
          <a:noFill/>
          <a:ln w="9525">
            <a:noFill/>
            <a:miter lim="800000"/>
            <a:headEnd/>
            <a:tailEnd/>
          </a:ln>
        </p:spPr>
        <p:txBody>
          <a:bodyPr>
            <a:spAutoFit/>
          </a:bodyPr>
          <a:lstStyle/>
          <a:p>
            <a:r>
              <a:rPr lang="en-GB" b="1" i="1">
                <a:solidFill>
                  <a:srgbClr val="FF0000"/>
                </a:solidFill>
                <a:latin typeface="Calibri" pitchFamily="34" charset="0"/>
              </a:rPr>
              <a:t>A Next Generation Networks (NGN) is a packet-based network able to provide Telecommunication Services to users and able to make use of multiple broadband, QoS-enabled transport technologies and in which service-related functions are independent of the underlying transport-related technologies. It enables unfettered access for users to networks and to competing service providers and services of their choice. It supports generalised mobility which will allow consistent and ubiquitous provision of services to users</a:t>
            </a:r>
            <a:r>
              <a:rPr lang="en-GB" i="1">
                <a:solidFill>
                  <a:srgbClr val="FF0000"/>
                </a:solidFill>
                <a:latin typeface="Calibri" pitchFamily="34" charset="0"/>
              </a:rPr>
              <a:t>.</a:t>
            </a:r>
            <a:endParaRPr lang="en-US">
              <a:latin typeface="Calibri" pitchFamily="34" charset="0"/>
            </a:endParaRPr>
          </a:p>
        </p:txBody>
      </p:sp>
      <p:sp>
        <p:nvSpPr>
          <p:cNvPr id="12" name="TextBox 11"/>
          <p:cNvSpPr txBox="1">
            <a:spLocks noChangeArrowheads="1"/>
          </p:cNvSpPr>
          <p:nvPr/>
        </p:nvSpPr>
        <p:spPr bwMode="auto">
          <a:xfrm>
            <a:off x="762000" y="5754688"/>
            <a:ext cx="7924800" cy="369887"/>
          </a:xfrm>
          <a:prstGeom prst="rect">
            <a:avLst/>
          </a:prstGeom>
          <a:noFill/>
          <a:ln w="9525">
            <a:noFill/>
            <a:miter lim="800000"/>
            <a:headEnd/>
            <a:tailEnd/>
          </a:ln>
        </p:spPr>
        <p:txBody>
          <a:bodyPr>
            <a:spAutoFit/>
          </a:bodyPr>
          <a:lstStyle/>
          <a:p>
            <a:r>
              <a:rPr lang="en-US" b="1" i="1">
                <a:solidFill>
                  <a:srgbClr val="0070C0"/>
                </a:solidFill>
                <a:latin typeface="Calibri" pitchFamily="34" charset="0"/>
              </a:rPr>
              <a:t>ITU-T Recommendation Y.2001</a:t>
            </a:r>
            <a:r>
              <a:rPr lang="en-US" b="1">
                <a:solidFill>
                  <a:srgbClr val="0070C0"/>
                </a:solidFill>
                <a:latin typeface="Calibri" pitchFamily="34" charset="0"/>
              </a:rPr>
              <a:t>, ITU, December 2004 – General overview of NGN</a:t>
            </a:r>
            <a:endParaRPr 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amond(in)">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amond(in)">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ox(in)">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1"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2" cstate="print"/>
          <a:srcRect/>
          <a:stretch>
            <a:fillRect/>
          </a:stretch>
        </p:blipFill>
        <p:spPr bwMode="auto">
          <a:xfrm>
            <a:off x="0" y="1800225"/>
            <a:ext cx="9144000" cy="5057775"/>
          </a:xfrm>
          <a:prstGeom prst="rect">
            <a:avLst/>
          </a:prstGeom>
          <a:noFill/>
          <a:ln w="9525">
            <a:noFill/>
            <a:miter lim="800000"/>
            <a:headEnd/>
            <a:tailEnd/>
          </a:ln>
        </p:spPr>
      </p:pic>
      <p:sp>
        <p:nvSpPr>
          <p:cNvPr id="3" name="Rectangle 2"/>
          <p:cNvSpPr>
            <a:spLocks noChangeArrowheads="1"/>
          </p:cNvSpPr>
          <p:nvPr/>
        </p:nvSpPr>
        <p:spPr bwMode="auto">
          <a:xfrm>
            <a:off x="762000" y="0"/>
            <a:ext cx="7240588" cy="584200"/>
          </a:xfrm>
          <a:prstGeom prst="rect">
            <a:avLst/>
          </a:prstGeom>
          <a:noFill/>
          <a:ln w="9525">
            <a:noFill/>
            <a:miter lim="800000"/>
            <a:headEnd/>
            <a:tailEnd/>
          </a:ln>
        </p:spPr>
        <p:txBody>
          <a:bodyPr wrap="none">
            <a:spAutoFit/>
          </a:bodyPr>
          <a:lstStyle/>
          <a:p>
            <a:r>
              <a:rPr lang="en-GB" sz="3200" b="1" u="sng">
                <a:latin typeface="Calibri" pitchFamily="34" charset="0"/>
              </a:rPr>
              <a:t>Passive optical fibre network architecture</a:t>
            </a:r>
            <a:endParaRPr lang="en-US" sz="3200" b="1" u="sng">
              <a:latin typeface="Calibri" pitchFamily="34" charset="0"/>
            </a:endParaRPr>
          </a:p>
        </p:txBody>
      </p:sp>
      <p:sp>
        <p:nvSpPr>
          <p:cNvPr id="4" name="Rectangle 3"/>
          <p:cNvSpPr>
            <a:spLocks noChangeArrowheads="1"/>
          </p:cNvSpPr>
          <p:nvPr/>
        </p:nvSpPr>
        <p:spPr bwMode="auto">
          <a:xfrm>
            <a:off x="-76200" y="1044575"/>
            <a:ext cx="9437688" cy="708025"/>
          </a:xfrm>
          <a:prstGeom prst="rect">
            <a:avLst/>
          </a:prstGeom>
          <a:noFill/>
          <a:ln w="9525">
            <a:noFill/>
            <a:miter lim="800000"/>
            <a:headEnd/>
            <a:tailEnd/>
          </a:ln>
        </p:spPr>
        <p:txBody>
          <a:bodyPr wrap="none">
            <a:spAutoFit/>
          </a:bodyPr>
          <a:lstStyle/>
          <a:p>
            <a:r>
              <a:rPr lang="en-GB" sz="2000">
                <a:solidFill>
                  <a:srgbClr val="FF0000"/>
                </a:solidFill>
                <a:latin typeface="Calibri" pitchFamily="34" charset="0"/>
              </a:rPr>
              <a:t>Apon has a point to multipoint FTTH passive architecture using optical splitters(generally</a:t>
            </a:r>
          </a:p>
          <a:p>
            <a:r>
              <a:rPr lang="en-GB" sz="2000">
                <a:solidFill>
                  <a:srgbClr val="FF0000"/>
                </a:solidFill>
                <a:latin typeface="Calibri" pitchFamily="34" charset="0"/>
              </a:rPr>
              <a:t>16 to 1024 terminals(ONT=Optical Network Terminations)</a:t>
            </a:r>
            <a:endParaRPr lang="en-US" sz="2000">
              <a:solidFill>
                <a:srgbClr val="FF0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193"/>
                                        </p:tgtEl>
                                        <p:attrNameLst>
                                          <p:attrName>style.visibility</p:attrName>
                                        </p:attrNameLst>
                                      </p:cBhvr>
                                      <p:to>
                                        <p:strVal val="visible"/>
                                      </p:to>
                                    </p:set>
                                    <p:anim calcmode="lin" valueType="num">
                                      <p:cBhvr additive="base">
                                        <p:cTn id="18" dur="500" fill="hold"/>
                                        <p:tgtEl>
                                          <p:spTgt spid="8193"/>
                                        </p:tgtEl>
                                        <p:attrNameLst>
                                          <p:attrName>ppt_x</p:attrName>
                                        </p:attrNameLst>
                                      </p:cBhvr>
                                      <p:tavLst>
                                        <p:tav tm="0">
                                          <p:val>
                                            <p:strVal val="#ppt_x"/>
                                          </p:val>
                                        </p:tav>
                                        <p:tav tm="100000">
                                          <p:val>
                                            <p:strVal val="#ppt_x"/>
                                          </p:val>
                                        </p:tav>
                                      </p:tavLst>
                                    </p:anim>
                                    <p:anim calcmode="lin" valueType="num">
                                      <p:cBhvr additive="base">
                                        <p:cTn id="19" dur="500" fill="hold"/>
                                        <p:tgtEl>
                                          <p:spTgt spid="81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4951616"/>
          <p:cNvPicPr>
            <a:picLocks noChangeAspect="1" noChangeArrowheads="1" noCrop="1"/>
          </p:cNvPicPr>
          <p:nvPr/>
        </p:nvPicPr>
        <p:blipFill>
          <a:blip r:embed="rId2" cstate="print"/>
          <a:srcRect/>
          <a:stretch>
            <a:fillRect/>
          </a:stretch>
        </p:blipFill>
        <p:spPr bwMode="auto">
          <a:xfrm>
            <a:off x="900113" y="2563813"/>
            <a:ext cx="1295400" cy="1295400"/>
          </a:xfrm>
          <a:prstGeom prst="rect">
            <a:avLst/>
          </a:prstGeom>
          <a:noFill/>
          <a:ln w="9525">
            <a:noFill/>
            <a:miter lim="800000"/>
            <a:headEnd/>
            <a:tailEnd/>
          </a:ln>
        </p:spPr>
      </p:pic>
      <p:pic>
        <p:nvPicPr>
          <p:cNvPr id="5123" name="Picture 3" descr="email"/>
          <p:cNvPicPr>
            <a:picLocks noChangeAspect="1" noChangeArrowheads="1" noCrop="1"/>
          </p:cNvPicPr>
          <p:nvPr/>
        </p:nvPicPr>
        <p:blipFill>
          <a:blip r:embed="rId3" cstate="print"/>
          <a:srcRect/>
          <a:stretch>
            <a:fillRect/>
          </a:stretch>
        </p:blipFill>
        <p:spPr bwMode="auto">
          <a:xfrm>
            <a:off x="7666038" y="2058988"/>
            <a:ext cx="1370012" cy="1370012"/>
          </a:xfrm>
          <a:prstGeom prst="rect">
            <a:avLst/>
          </a:prstGeom>
          <a:noFill/>
          <a:ln w="9525">
            <a:noFill/>
            <a:miter lim="800000"/>
            <a:headEnd/>
            <a:tailEnd/>
          </a:ln>
        </p:spPr>
      </p:pic>
      <p:pic>
        <p:nvPicPr>
          <p:cNvPr id="5124" name="Picture 4" descr="free tv"/>
          <p:cNvPicPr>
            <a:picLocks noChangeAspect="1" noChangeArrowheads="1" noCrop="1"/>
          </p:cNvPicPr>
          <p:nvPr/>
        </p:nvPicPr>
        <p:blipFill>
          <a:blip r:embed="rId4" cstate="print"/>
          <a:srcRect/>
          <a:stretch>
            <a:fillRect/>
          </a:stretch>
        </p:blipFill>
        <p:spPr bwMode="auto">
          <a:xfrm>
            <a:off x="2051050" y="1436688"/>
            <a:ext cx="1439863" cy="1439862"/>
          </a:xfrm>
          <a:prstGeom prst="rect">
            <a:avLst/>
          </a:prstGeom>
          <a:noFill/>
          <a:ln w="9525">
            <a:noFill/>
            <a:miter lim="800000"/>
            <a:headEnd/>
            <a:tailEnd/>
          </a:ln>
        </p:spPr>
      </p:pic>
      <p:pic>
        <p:nvPicPr>
          <p:cNvPr id="5125" name="Picture 5" descr="4951211"/>
          <p:cNvPicPr>
            <a:picLocks noChangeAspect="1" noChangeArrowheads="1" noCrop="1"/>
          </p:cNvPicPr>
          <p:nvPr/>
        </p:nvPicPr>
        <p:blipFill>
          <a:blip r:embed="rId5" cstate="print"/>
          <a:srcRect/>
          <a:stretch>
            <a:fillRect/>
          </a:stretch>
        </p:blipFill>
        <p:spPr bwMode="auto">
          <a:xfrm>
            <a:off x="1908175" y="1797050"/>
            <a:ext cx="857250" cy="857250"/>
          </a:xfrm>
          <a:prstGeom prst="rect">
            <a:avLst/>
          </a:prstGeom>
          <a:noFill/>
          <a:ln w="9525">
            <a:noFill/>
            <a:miter lim="800000"/>
            <a:headEnd/>
            <a:tailEnd/>
          </a:ln>
        </p:spPr>
      </p:pic>
      <p:pic>
        <p:nvPicPr>
          <p:cNvPr id="5126" name="Picture 6" descr="MC910217021[2]"/>
          <p:cNvPicPr>
            <a:picLocks noChangeAspect="1" noChangeArrowheads="1"/>
          </p:cNvPicPr>
          <p:nvPr/>
        </p:nvPicPr>
        <p:blipFill>
          <a:blip r:embed="rId6" cstate="print"/>
          <a:srcRect/>
          <a:stretch>
            <a:fillRect/>
          </a:stretch>
        </p:blipFill>
        <p:spPr bwMode="auto">
          <a:xfrm>
            <a:off x="3563938" y="4510088"/>
            <a:ext cx="1784350" cy="1871662"/>
          </a:xfrm>
          <a:prstGeom prst="rect">
            <a:avLst/>
          </a:prstGeom>
          <a:noFill/>
          <a:ln w="9525">
            <a:noFill/>
            <a:miter lim="800000"/>
            <a:headEnd/>
            <a:tailEnd/>
          </a:ln>
        </p:spPr>
      </p:pic>
      <p:sp>
        <p:nvSpPr>
          <p:cNvPr id="3079" name="Rectangle 7"/>
          <p:cNvSpPr>
            <a:spLocks noGrp="1" noChangeArrowheads="1"/>
          </p:cNvSpPr>
          <p:nvPr>
            <p:ph type="ctrTitle"/>
          </p:nvPr>
        </p:nvSpPr>
        <p:spPr>
          <a:xfrm>
            <a:off x="323850" y="-26988"/>
            <a:ext cx="8569325" cy="749301"/>
          </a:xfrm>
          <a:noFill/>
        </p:spPr>
        <p:txBody>
          <a:bodyPr/>
          <a:lstStyle/>
          <a:p>
            <a:pPr eaLnBrk="1" hangingPunct="1"/>
            <a:r>
              <a:rPr lang="en-GB" sz="3200" smtClean="0">
                <a:solidFill>
                  <a:schemeClr val="tx1"/>
                </a:solidFill>
                <a:latin typeface="Times New Roman" pitchFamily="18" charset="0"/>
              </a:rPr>
              <a:t>A house has 3 different Communication Types</a:t>
            </a:r>
            <a:endParaRPr lang="en-US" sz="3200" smtClean="0">
              <a:solidFill>
                <a:schemeClr val="tx1"/>
              </a:solidFill>
              <a:latin typeface="Times New Roman" pitchFamily="18" charset="0"/>
            </a:endParaRPr>
          </a:p>
        </p:txBody>
      </p:sp>
      <p:sp>
        <p:nvSpPr>
          <p:cNvPr id="5128" name="Rectangle 8"/>
          <p:cNvSpPr>
            <a:spLocks noChangeArrowheads="1"/>
          </p:cNvSpPr>
          <p:nvPr/>
        </p:nvSpPr>
        <p:spPr bwMode="auto">
          <a:xfrm>
            <a:off x="1185863" y="449263"/>
            <a:ext cx="1152525" cy="749300"/>
          </a:xfrm>
          <a:prstGeom prst="rect">
            <a:avLst/>
          </a:prstGeom>
          <a:noFill/>
          <a:ln w="9525">
            <a:noFill/>
            <a:miter lim="800000"/>
            <a:headEnd/>
            <a:tailEnd/>
          </a:ln>
        </p:spPr>
        <p:txBody>
          <a:bodyPr anchor="ctr"/>
          <a:lstStyle/>
          <a:p>
            <a:pPr algn="ctr"/>
            <a:r>
              <a:rPr lang="en-GB" sz="2800" b="1">
                <a:solidFill>
                  <a:srgbClr val="CC3399"/>
                </a:solidFill>
                <a:latin typeface="Times New Roman" pitchFamily="18" charset="0"/>
              </a:rPr>
              <a:t>Voice</a:t>
            </a:r>
            <a:endParaRPr lang="en-US" sz="2800" b="1">
              <a:solidFill>
                <a:srgbClr val="CC3399"/>
              </a:solidFill>
              <a:latin typeface="Times New Roman" pitchFamily="18" charset="0"/>
            </a:endParaRPr>
          </a:p>
        </p:txBody>
      </p:sp>
      <p:sp>
        <p:nvSpPr>
          <p:cNvPr id="5129" name="Rectangle 9"/>
          <p:cNvSpPr>
            <a:spLocks noChangeArrowheads="1"/>
          </p:cNvSpPr>
          <p:nvPr/>
        </p:nvSpPr>
        <p:spPr bwMode="auto">
          <a:xfrm>
            <a:off x="4067175" y="404813"/>
            <a:ext cx="1152525" cy="749300"/>
          </a:xfrm>
          <a:prstGeom prst="rect">
            <a:avLst/>
          </a:prstGeom>
          <a:noFill/>
          <a:ln w="9525">
            <a:noFill/>
            <a:miter lim="800000"/>
            <a:headEnd/>
            <a:tailEnd/>
          </a:ln>
        </p:spPr>
        <p:txBody>
          <a:bodyPr anchor="ctr"/>
          <a:lstStyle/>
          <a:p>
            <a:pPr algn="ctr"/>
            <a:r>
              <a:rPr lang="en-GB" sz="2800" b="1">
                <a:solidFill>
                  <a:srgbClr val="0000FF"/>
                </a:solidFill>
                <a:latin typeface="Times New Roman" pitchFamily="18" charset="0"/>
              </a:rPr>
              <a:t>Video</a:t>
            </a:r>
            <a:endParaRPr lang="en-US" sz="2800" b="1">
              <a:solidFill>
                <a:srgbClr val="0000FF"/>
              </a:solidFill>
              <a:latin typeface="Times New Roman" pitchFamily="18" charset="0"/>
            </a:endParaRPr>
          </a:p>
        </p:txBody>
      </p:sp>
      <p:sp>
        <p:nvSpPr>
          <p:cNvPr id="5130" name="Rectangle 10"/>
          <p:cNvSpPr>
            <a:spLocks noChangeArrowheads="1"/>
          </p:cNvSpPr>
          <p:nvPr/>
        </p:nvSpPr>
        <p:spPr bwMode="auto">
          <a:xfrm>
            <a:off x="7019925" y="404813"/>
            <a:ext cx="1152525" cy="749300"/>
          </a:xfrm>
          <a:prstGeom prst="rect">
            <a:avLst/>
          </a:prstGeom>
          <a:noFill/>
          <a:ln w="9525">
            <a:noFill/>
            <a:miter lim="800000"/>
            <a:headEnd/>
            <a:tailEnd/>
          </a:ln>
        </p:spPr>
        <p:txBody>
          <a:bodyPr anchor="ctr"/>
          <a:lstStyle/>
          <a:p>
            <a:pPr algn="ctr"/>
            <a:r>
              <a:rPr lang="en-GB" sz="2800" b="1">
                <a:solidFill>
                  <a:srgbClr val="009900"/>
                </a:solidFill>
                <a:latin typeface="Times New Roman" pitchFamily="18" charset="0"/>
              </a:rPr>
              <a:t>Data</a:t>
            </a:r>
            <a:endParaRPr lang="en-US" sz="2800" b="1">
              <a:solidFill>
                <a:srgbClr val="009900"/>
              </a:solidFill>
              <a:latin typeface="Times New Roman" pitchFamily="18" charset="0"/>
            </a:endParaRPr>
          </a:p>
        </p:txBody>
      </p:sp>
      <p:pic>
        <p:nvPicPr>
          <p:cNvPr id="5131" name="Picture 11" descr="TelephoneRingingAnimated"/>
          <p:cNvPicPr>
            <a:picLocks noChangeAspect="1" noChangeArrowheads="1" noCrop="1"/>
          </p:cNvPicPr>
          <p:nvPr/>
        </p:nvPicPr>
        <p:blipFill>
          <a:blip r:embed="rId7" cstate="print"/>
          <a:srcRect/>
          <a:stretch>
            <a:fillRect/>
          </a:stretch>
        </p:blipFill>
        <p:spPr bwMode="auto">
          <a:xfrm>
            <a:off x="395288" y="1412875"/>
            <a:ext cx="1295400" cy="863600"/>
          </a:xfrm>
          <a:prstGeom prst="rect">
            <a:avLst/>
          </a:prstGeom>
          <a:noFill/>
          <a:ln w="9525">
            <a:noFill/>
            <a:miter lim="800000"/>
            <a:headEnd/>
            <a:tailEnd/>
          </a:ln>
        </p:spPr>
      </p:pic>
      <p:sp>
        <p:nvSpPr>
          <p:cNvPr id="5132" name="Text Box 12"/>
          <p:cNvSpPr txBox="1">
            <a:spLocks noChangeArrowheads="1"/>
          </p:cNvSpPr>
          <p:nvPr/>
        </p:nvSpPr>
        <p:spPr bwMode="auto">
          <a:xfrm>
            <a:off x="107950" y="2276475"/>
            <a:ext cx="1944688" cy="336550"/>
          </a:xfrm>
          <a:prstGeom prst="rect">
            <a:avLst/>
          </a:prstGeom>
          <a:noFill/>
          <a:ln w="9525">
            <a:noFill/>
            <a:miter lim="800000"/>
            <a:headEnd/>
            <a:tailEnd/>
          </a:ln>
        </p:spPr>
        <p:txBody>
          <a:bodyPr>
            <a:spAutoFit/>
          </a:bodyPr>
          <a:lstStyle/>
          <a:p>
            <a:pPr algn="ctr">
              <a:spcBef>
                <a:spcPct val="50000"/>
              </a:spcBef>
            </a:pPr>
            <a:r>
              <a:rPr lang="en-GB" sz="1600" b="1">
                <a:solidFill>
                  <a:srgbClr val="CC3399"/>
                </a:solidFill>
                <a:latin typeface="Times New Roman" pitchFamily="18" charset="0"/>
              </a:rPr>
              <a:t>Land Phone</a:t>
            </a:r>
            <a:endParaRPr lang="en-US" sz="1600" b="1">
              <a:solidFill>
                <a:srgbClr val="CC3399"/>
              </a:solidFill>
              <a:latin typeface="Times New Roman" pitchFamily="18" charset="0"/>
            </a:endParaRPr>
          </a:p>
        </p:txBody>
      </p:sp>
      <p:sp>
        <p:nvSpPr>
          <p:cNvPr id="5133" name="Text Box 13"/>
          <p:cNvSpPr txBox="1">
            <a:spLocks noChangeArrowheads="1"/>
          </p:cNvSpPr>
          <p:nvPr/>
        </p:nvSpPr>
        <p:spPr bwMode="auto">
          <a:xfrm>
            <a:off x="2268538" y="2444750"/>
            <a:ext cx="863600" cy="336550"/>
          </a:xfrm>
          <a:prstGeom prst="rect">
            <a:avLst/>
          </a:prstGeom>
          <a:noFill/>
          <a:ln w="9525">
            <a:noFill/>
            <a:miter lim="800000"/>
            <a:headEnd/>
            <a:tailEnd/>
          </a:ln>
        </p:spPr>
        <p:txBody>
          <a:bodyPr>
            <a:spAutoFit/>
          </a:bodyPr>
          <a:lstStyle/>
          <a:p>
            <a:pPr>
              <a:spcBef>
                <a:spcPct val="50000"/>
              </a:spcBef>
            </a:pPr>
            <a:r>
              <a:rPr lang="en-GB" sz="1600" b="1">
                <a:solidFill>
                  <a:srgbClr val="CC3399"/>
                </a:solidFill>
                <a:latin typeface="Times New Roman" pitchFamily="18" charset="0"/>
              </a:rPr>
              <a:t>Mobile</a:t>
            </a:r>
            <a:endParaRPr lang="en-US" sz="1600" b="1">
              <a:solidFill>
                <a:srgbClr val="CC3399"/>
              </a:solidFill>
              <a:latin typeface="Times New Roman" pitchFamily="18" charset="0"/>
            </a:endParaRPr>
          </a:p>
        </p:txBody>
      </p:sp>
      <p:sp>
        <p:nvSpPr>
          <p:cNvPr id="5134" name="Text Box 14"/>
          <p:cNvSpPr txBox="1">
            <a:spLocks noChangeArrowheads="1"/>
          </p:cNvSpPr>
          <p:nvPr/>
        </p:nvSpPr>
        <p:spPr bwMode="auto">
          <a:xfrm>
            <a:off x="1978025" y="2587625"/>
            <a:ext cx="1873250" cy="336550"/>
          </a:xfrm>
          <a:prstGeom prst="rect">
            <a:avLst/>
          </a:prstGeom>
          <a:noFill/>
          <a:ln w="9525">
            <a:noFill/>
            <a:miter lim="800000"/>
            <a:headEnd/>
            <a:tailEnd/>
          </a:ln>
        </p:spPr>
        <p:txBody>
          <a:bodyPr>
            <a:spAutoFit/>
          </a:bodyPr>
          <a:lstStyle/>
          <a:p>
            <a:pPr>
              <a:spcBef>
                <a:spcPct val="50000"/>
              </a:spcBef>
            </a:pPr>
            <a:r>
              <a:rPr lang="en-GB" sz="1600" b="1">
                <a:solidFill>
                  <a:srgbClr val="0000FF"/>
                </a:solidFill>
                <a:latin typeface="Times New Roman" pitchFamily="18" charset="0"/>
              </a:rPr>
              <a:t>Free TV (Antenna)</a:t>
            </a:r>
            <a:endParaRPr lang="en-US" sz="1600" b="1">
              <a:solidFill>
                <a:srgbClr val="0000FF"/>
              </a:solidFill>
              <a:latin typeface="Times New Roman" pitchFamily="18" charset="0"/>
            </a:endParaRPr>
          </a:p>
        </p:txBody>
      </p:sp>
      <p:pic>
        <p:nvPicPr>
          <p:cNvPr id="5135" name="Picture 15" descr="cable tv"/>
          <p:cNvPicPr>
            <a:picLocks noChangeAspect="1" noChangeArrowheads="1" noCrop="1"/>
          </p:cNvPicPr>
          <p:nvPr/>
        </p:nvPicPr>
        <p:blipFill>
          <a:blip r:embed="rId8" cstate="print"/>
          <a:srcRect/>
          <a:stretch>
            <a:fillRect/>
          </a:stretch>
        </p:blipFill>
        <p:spPr bwMode="auto">
          <a:xfrm>
            <a:off x="3851275" y="2133600"/>
            <a:ext cx="1223963" cy="1223963"/>
          </a:xfrm>
          <a:prstGeom prst="rect">
            <a:avLst/>
          </a:prstGeom>
          <a:noFill/>
          <a:ln w="9525">
            <a:noFill/>
            <a:miter lim="800000"/>
            <a:headEnd/>
            <a:tailEnd/>
          </a:ln>
        </p:spPr>
      </p:pic>
      <p:sp>
        <p:nvSpPr>
          <p:cNvPr id="5136" name="Text Box 16"/>
          <p:cNvSpPr txBox="1">
            <a:spLocks noChangeArrowheads="1"/>
          </p:cNvSpPr>
          <p:nvPr/>
        </p:nvSpPr>
        <p:spPr bwMode="auto">
          <a:xfrm>
            <a:off x="3922713" y="3357563"/>
            <a:ext cx="1081087" cy="336550"/>
          </a:xfrm>
          <a:prstGeom prst="rect">
            <a:avLst/>
          </a:prstGeom>
          <a:noFill/>
          <a:ln w="9525">
            <a:noFill/>
            <a:miter lim="800000"/>
            <a:headEnd/>
            <a:tailEnd/>
          </a:ln>
        </p:spPr>
        <p:txBody>
          <a:bodyPr>
            <a:spAutoFit/>
          </a:bodyPr>
          <a:lstStyle/>
          <a:p>
            <a:pPr algn="ctr">
              <a:spcBef>
                <a:spcPct val="50000"/>
              </a:spcBef>
            </a:pPr>
            <a:r>
              <a:rPr lang="en-GB" sz="1600" b="1">
                <a:solidFill>
                  <a:srgbClr val="0000FF"/>
                </a:solidFill>
                <a:latin typeface="Times New Roman" pitchFamily="18" charset="0"/>
              </a:rPr>
              <a:t>Cable TV</a:t>
            </a:r>
            <a:endParaRPr lang="en-US" sz="1600" b="1">
              <a:solidFill>
                <a:srgbClr val="0000FF"/>
              </a:solidFill>
              <a:latin typeface="Times New Roman" pitchFamily="18" charset="0"/>
            </a:endParaRPr>
          </a:p>
        </p:txBody>
      </p:sp>
      <p:pic>
        <p:nvPicPr>
          <p:cNvPr id="5137" name="Picture 17" descr="satelite"/>
          <p:cNvPicPr>
            <a:picLocks noChangeAspect="1" noChangeArrowheads="1" noCrop="1"/>
          </p:cNvPicPr>
          <p:nvPr/>
        </p:nvPicPr>
        <p:blipFill>
          <a:blip r:embed="rId9" cstate="print"/>
          <a:srcRect/>
          <a:stretch>
            <a:fillRect/>
          </a:stretch>
        </p:blipFill>
        <p:spPr bwMode="auto">
          <a:xfrm>
            <a:off x="5075238" y="2155825"/>
            <a:ext cx="1257300" cy="1257300"/>
          </a:xfrm>
          <a:prstGeom prst="rect">
            <a:avLst/>
          </a:prstGeom>
          <a:noFill/>
          <a:ln w="9525">
            <a:noFill/>
            <a:miter lim="800000"/>
            <a:headEnd/>
            <a:tailEnd/>
          </a:ln>
        </p:spPr>
      </p:pic>
      <p:sp>
        <p:nvSpPr>
          <p:cNvPr id="5138" name="Text Box 18"/>
          <p:cNvSpPr txBox="1">
            <a:spLocks noChangeArrowheads="1"/>
          </p:cNvSpPr>
          <p:nvPr/>
        </p:nvSpPr>
        <p:spPr bwMode="auto">
          <a:xfrm>
            <a:off x="5364163" y="3379788"/>
            <a:ext cx="1295400" cy="336550"/>
          </a:xfrm>
          <a:prstGeom prst="rect">
            <a:avLst/>
          </a:prstGeom>
          <a:noFill/>
          <a:ln w="9525">
            <a:noFill/>
            <a:miter lim="800000"/>
            <a:headEnd/>
            <a:tailEnd/>
          </a:ln>
        </p:spPr>
        <p:txBody>
          <a:bodyPr>
            <a:spAutoFit/>
          </a:bodyPr>
          <a:lstStyle/>
          <a:p>
            <a:pPr algn="ctr">
              <a:spcBef>
                <a:spcPct val="50000"/>
              </a:spcBef>
            </a:pPr>
            <a:r>
              <a:rPr lang="en-GB" sz="1600" b="1">
                <a:solidFill>
                  <a:srgbClr val="0000FF"/>
                </a:solidFill>
                <a:latin typeface="Times New Roman" pitchFamily="18" charset="0"/>
              </a:rPr>
              <a:t>Satellite TV</a:t>
            </a:r>
            <a:endParaRPr lang="en-US" sz="1600" b="1">
              <a:solidFill>
                <a:srgbClr val="0000FF"/>
              </a:solidFill>
              <a:latin typeface="Times New Roman" pitchFamily="18" charset="0"/>
            </a:endParaRPr>
          </a:p>
        </p:txBody>
      </p:sp>
      <p:pic>
        <p:nvPicPr>
          <p:cNvPr id="5139" name="Picture 19" descr="internet"/>
          <p:cNvPicPr>
            <a:picLocks noChangeAspect="1" noChangeArrowheads="1" noCrop="1"/>
          </p:cNvPicPr>
          <p:nvPr/>
        </p:nvPicPr>
        <p:blipFill>
          <a:blip r:embed="rId10" cstate="print"/>
          <a:srcRect/>
          <a:stretch>
            <a:fillRect/>
          </a:stretch>
        </p:blipFill>
        <p:spPr bwMode="auto">
          <a:xfrm>
            <a:off x="5938838" y="1341438"/>
            <a:ext cx="1225550" cy="1225550"/>
          </a:xfrm>
          <a:prstGeom prst="rect">
            <a:avLst/>
          </a:prstGeom>
          <a:noFill/>
          <a:ln w="9525">
            <a:noFill/>
            <a:miter lim="800000"/>
            <a:headEnd/>
            <a:tailEnd/>
          </a:ln>
        </p:spPr>
      </p:pic>
      <p:sp>
        <p:nvSpPr>
          <p:cNvPr id="5140" name="Text Box 20"/>
          <p:cNvSpPr txBox="1">
            <a:spLocks noChangeArrowheads="1"/>
          </p:cNvSpPr>
          <p:nvPr/>
        </p:nvSpPr>
        <p:spPr bwMode="auto">
          <a:xfrm>
            <a:off x="6154738" y="2303463"/>
            <a:ext cx="2089150" cy="336550"/>
          </a:xfrm>
          <a:prstGeom prst="rect">
            <a:avLst/>
          </a:prstGeom>
          <a:noFill/>
          <a:ln w="9525">
            <a:noFill/>
            <a:miter lim="800000"/>
            <a:headEnd/>
            <a:tailEnd/>
          </a:ln>
        </p:spPr>
        <p:txBody>
          <a:bodyPr>
            <a:spAutoFit/>
          </a:bodyPr>
          <a:lstStyle/>
          <a:p>
            <a:pPr algn="ctr">
              <a:spcBef>
                <a:spcPct val="50000"/>
              </a:spcBef>
            </a:pPr>
            <a:r>
              <a:rPr lang="en-GB" sz="1600" b="1">
                <a:solidFill>
                  <a:srgbClr val="009900"/>
                </a:solidFill>
                <a:latin typeface="Times New Roman" pitchFamily="18" charset="0"/>
              </a:rPr>
              <a:t>Internet</a:t>
            </a:r>
            <a:endParaRPr lang="en-US" sz="1600" b="1">
              <a:solidFill>
                <a:srgbClr val="009900"/>
              </a:solidFill>
              <a:latin typeface="Times New Roman" pitchFamily="18" charset="0"/>
            </a:endParaRPr>
          </a:p>
        </p:txBody>
      </p:sp>
      <p:sp>
        <p:nvSpPr>
          <p:cNvPr id="5141" name="Text Box 21"/>
          <p:cNvSpPr txBox="1">
            <a:spLocks noChangeArrowheads="1"/>
          </p:cNvSpPr>
          <p:nvPr/>
        </p:nvSpPr>
        <p:spPr bwMode="auto">
          <a:xfrm>
            <a:off x="7702550" y="3355975"/>
            <a:ext cx="1333500" cy="336550"/>
          </a:xfrm>
          <a:prstGeom prst="rect">
            <a:avLst/>
          </a:prstGeom>
          <a:noFill/>
          <a:ln w="9525">
            <a:noFill/>
            <a:miter lim="800000"/>
            <a:headEnd/>
            <a:tailEnd/>
          </a:ln>
        </p:spPr>
        <p:txBody>
          <a:bodyPr>
            <a:spAutoFit/>
          </a:bodyPr>
          <a:lstStyle/>
          <a:p>
            <a:pPr algn="ctr">
              <a:spcBef>
                <a:spcPct val="50000"/>
              </a:spcBef>
            </a:pPr>
            <a:r>
              <a:rPr lang="en-GB" sz="1600" b="1">
                <a:solidFill>
                  <a:srgbClr val="009900"/>
                </a:solidFill>
                <a:latin typeface="Times New Roman" pitchFamily="18" charset="0"/>
              </a:rPr>
              <a:t>E-mail</a:t>
            </a:r>
            <a:endParaRPr lang="en-US" sz="1600" b="1">
              <a:solidFill>
                <a:srgbClr val="009900"/>
              </a:solidFill>
              <a:latin typeface="Times New Roman" pitchFamily="18" charset="0"/>
            </a:endParaRPr>
          </a:p>
        </p:txBody>
      </p:sp>
      <p:sp>
        <p:nvSpPr>
          <p:cNvPr id="5142" name="Line 22"/>
          <p:cNvSpPr>
            <a:spLocks noChangeShapeType="1"/>
          </p:cNvSpPr>
          <p:nvPr/>
        </p:nvSpPr>
        <p:spPr bwMode="auto">
          <a:xfrm>
            <a:off x="3419475" y="4005263"/>
            <a:ext cx="720725" cy="431800"/>
          </a:xfrm>
          <a:prstGeom prst="line">
            <a:avLst/>
          </a:prstGeom>
          <a:noFill/>
          <a:ln w="12700">
            <a:solidFill>
              <a:srgbClr val="0000FF"/>
            </a:solidFill>
            <a:round/>
            <a:headEnd type="triangle" w="med" len="med"/>
            <a:tailEnd type="triangle" w="med" len="med"/>
          </a:ln>
        </p:spPr>
        <p:txBody>
          <a:bodyPr/>
          <a:lstStyle/>
          <a:p>
            <a:endParaRPr lang="en-GB"/>
          </a:p>
        </p:txBody>
      </p:sp>
      <p:sp>
        <p:nvSpPr>
          <p:cNvPr id="5143" name="Line 23"/>
          <p:cNvSpPr>
            <a:spLocks noChangeShapeType="1"/>
          </p:cNvSpPr>
          <p:nvPr/>
        </p:nvSpPr>
        <p:spPr bwMode="auto">
          <a:xfrm>
            <a:off x="2195513" y="5300663"/>
            <a:ext cx="1296987" cy="144462"/>
          </a:xfrm>
          <a:prstGeom prst="line">
            <a:avLst/>
          </a:prstGeom>
          <a:noFill/>
          <a:ln w="12700">
            <a:solidFill>
              <a:srgbClr val="CC3399"/>
            </a:solidFill>
            <a:round/>
            <a:headEnd type="triangle" w="med" len="med"/>
            <a:tailEnd type="triangle" w="med" len="med"/>
          </a:ln>
        </p:spPr>
        <p:txBody>
          <a:bodyPr/>
          <a:lstStyle/>
          <a:p>
            <a:endParaRPr lang="en-GB"/>
          </a:p>
        </p:txBody>
      </p:sp>
      <p:sp>
        <p:nvSpPr>
          <p:cNvPr id="5144" name="Line 24"/>
          <p:cNvSpPr>
            <a:spLocks noChangeShapeType="1"/>
          </p:cNvSpPr>
          <p:nvPr/>
        </p:nvSpPr>
        <p:spPr bwMode="auto">
          <a:xfrm flipH="1" flipV="1">
            <a:off x="4500563" y="3789363"/>
            <a:ext cx="71437" cy="647700"/>
          </a:xfrm>
          <a:prstGeom prst="line">
            <a:avLst/>
          </a:prstGeom>
          <a:noFill/>
          <a:ln w="12700">
            <a:solidFill>
              <a:srgbClr val="0000FF"/>
            </a:solidFill>
            <a:round/>
            <a:headEnd type="triangle" w="med" len="med"/>
            <a:tailEnd type="triangle" w="med" len="med"/>
          </a:ln>
        </p:spPr>
        <p:txBody>
          <a:bodyPr/>
          <a:lstStyle/>
          <a:p>
            <a:endParaRPr lang="en-GB"/>
          </a:p>
        </p:txBody>
      </p:sp>
      <p:sp>
        <p:nvSpPr>
          <p:cNvPr id="5145" name="Line 25"/>
          <p:cNvSpPr>
            <a:spLocks noChangeShapeType="1"/>
          </p:cNvSpPr>
          <p:nvPr/>
        </p:nvSpPr>
        <p:spPr bwMode="auto">
          <a:xfrm flipV="1">
            <a:off x="5364163" y="4365625"/>
            <a:ext cx="1079500" cy="358775"/>
          </a:xfrm>
          <a:prstGeom prst="line">
            <a:avLst/>
          </a:prstGeom>
          <a:noFill/>
          <a:ln w="12700">
            <a:solidFill>
              <a:srgbClr val="0000FF"/>
            </a:solidFill>
            <a:round/>
            <a:headEnd type="triangle" w="med" len="med"/>
            <a:tailEnd type="triangle" w="med" len="med"/>
          </a:ln>
        </p:spPr>
        <p:txBody>
          <a:bodyPr/>
          <a:lstStyle/>
          <a:p>
            <a:endParaRPr lang="en-GB"/>
          </a:p>
        </p:txBody>
      </p:sp>
      <p:sp>
        <p:nvSpPr>
          <p:cNvPr id="5146" name="Line 26"/>
          <p:cNvSpPr>
            <a:spLocks noChangeShapeType="1"/>
          </p:cNvSpPr>
          <p:nvPr/>
        </p:nvSpPr>
        <p:spPr bwMode="auto">
          <a:xfrm>
            <a:off x="5722938" y="5373688"/>
            <a:ext cx="936625" cy="0"/>
          </a:xfrm>
          <a:prstGeom prst="line">
            <a:avLst/>
          </a:prstGeom>
          <a:noFill/>
          <a:ln w="12700">
            <a:solidFill>
              <a:srgbClr val="009900"/>
            </a:solidFill>
            <a:round/>
            <a:headEnd type="triangle" w="med" len="med"/>
            <a:tailEnd type="triangle" w="med" len="med"/>
          </a:ln>
        </p:spPr>
        <p:txBody>
          <a:bodyPr/>
          <a:lstStyle/>
          <a:p>
            <a:endParaRPr lang="en-GB"/>
          </a:p>
        </p:txBody>
      </p:sp>
      <p:sp>
        <p:nvSpPr>
          <p:cNvPr id="5147" name="Line 27"/>
          <p:cNvSpPr>
            <a:spLocks noChangeShapeType="1"/>
          </p:cNvSpPr>
          <p:nvPr/>
        </p:nvSpPr>
        <p:spPr bwMode="auto">
          <a:xfrm>
            <a:off x="5867400" y="6021388"/>
            <a:ext cx="792163" cy="215900"/>
          </a:xfrm>
          <a:prstGeom prst="line">
            <a:avLst/>
          </a:prstGeom>
          <a:noFill/>
          <a:ln w="12700">
            <a:solidFill>
              <a:srgbClr val="009900"/>
            </a:solidFill>
            <a:round/>
            <a:headEnd type="triangle" w="med" len="med"/>
            <a:tailEnd type="triangle" w="med" len="med"/>
          </a:ln>
        </p:spPr>
        <p:txBody>
          <a:bodyPr/>
          <a:lstStyle/>
          <a:p>
            <a:endParaRPr lang="en-GB"/>
          </a:p>
        </p:txBody>
      </p:sp>
      <p:sp>
        <p:nvSpPr>
          <p:cNvPr id="3100" name="Line 28"/>
          <p:cNvSpPr>
            <a:spLocks noChangeShapeType="1"/>
          </p:cNvSpPr>
          <p:nvPr/>
        </p:nvSpPr>
        <p:spPr bwMode="auto">
          <a:xfrm>
            <a:off x="3851275" y="7172325"/>
            <a:ext cx="792163" cy="0"/>
          </a:xfrm>
          <a:prstGeom prst="line">
            <a:avLst/>
          </a:prstGeom>
          <a:noFill/>
          <a:ln w="12700">
            <a:solidFill>
              <a:srgbClr val="993366"/>
            </a:solidFill>
            <a:round/>
            <a:headEnd type="triangle" w="med" len="med"/>
            <a:tailEnd type="triangle" w="med" len="med"/>
          </a:ln>
        </p:spPr>
        <p:txBody>
          <a:bodyPr/>
          <a:lstStyle/>
          <a:p>
            <a:endParaRPr lang="en-GB"/>
          </a:p>
        </p:txBody>
      </p:sp>
      <p:sp>
        <p:nvSpPr>
          <p:cNvPr id="5149" name="Line 29"/>
          <p:cNvSpPr>
            <a:spLocks noChangeShapeType="1"/>
          </p:cNvSpPr>
          <p:nvPr/>
        </p:nvSpPr>
        <p:spPr bwMode="auto">
          <a:xfrm flipV="1">
            <a:off x="2268538" y="6021388"/>
            <a:ext cx="1079500" cy="215900"/>
          </a:xfrm>
          <a:prstGeom prst="line">
            <a:avLst/>
          </a:prstGeom>
          <a:noFill/>
          <a:ln w="12700">
            <a:solidFill>
              <a:srgbClr val="CC3399"/>
            </a:solidFill>
            <a:round/>
            <a:headEnd type="triangle" w="med" len="med"/>
            <a:tailEnd type="triangle" w="med" len="med"/>
          </a:ln>
        </p:spPr>
        <p:txBody>
          <a:bodyPr/>
          <a:lstStyle/>
          <a:p>
            <a:endParaRPr lang="en-GB"/>
          </a:p>
        </p:txBody>
      </p:sp>
      <p:pic>
        <p:nvPicPr>
          <p:cNvPr id="3102" name="Picture 30" descr="mobile base station"/>
          <p:cNvPicPr>
            <a:picLocks noChangeAspect="1" noChangeArrowheads="1"/>
          </p:cNvPicPr>
          <p:nvPr/>
        </p:nvPicPr>
        <p:blipFill>
          <a:blip r:embed="rId11"/>
          <a:srcRect/>
          <a:stretch>
            <a:fillRect/>
          </a:stretch>
        </p:blipFill>
        <p:spPr bwMode="auto">
          <a:xfrm>
            <a:off x="9144000" y="2925763"/>
            <a:ext cx="69850" cy="69850"/>
          </a:xfrm>
          <a:prstGeom prst="rect">
            <a:avLst/>
          </a:prstGeom>
          <a:noFill/>
          <a:ln w="9525">
            <a:noFill/>
            <a:miter lim="800000"/>
            <a:headEnd/>
            <a:tailEnd/>
          </a:ln>
        </p:spPr>
      </p:pic>
      <p:pic>
        <p:nvPicPr>
          <p:cNvPr id="3103" name="Picture 31" descr="mobile base station"/>
          <p:cNvPicPr>
            <a:picLocks noChangeAspect="1" noChangeArrowheads="1"/>
          </p:cNvPicPr>
          <p:nvPr/>
        </p:nvPicPr>
        <p:blipFill>
          <a:blip r:embed="rId11"/>
          <a:srcRect/>
          <a:stretch>
            <a:fillRect/>
          </a:stretch>
        </p:blipFill>
        <p:spPr bwMode="auto">
          <a:xfrm>
            <a:off x="4567238" y="3424238"/>
            <a:ext cx="9525" cy="9525"/>
          </a:xfrm>
          <a:prstGeom prst="rect">
            <a:avLst/>
          </a:prstGeom>
          <a:noFill/>
          <a:ln w="9525">
            <a:noFill/>
            <a:miter lim="800000"/>
            <a:headEnd/>
            <a:tailEnd/>
          </a:ln>
        </p:spPr>
      </p:pic>
      <p:sp>
        <p:nvSpPr>
          <p:cNvPr id="5152" name="Text Box 32"/>
          <p:cNvSpPr txBox="1">
            <a:spLocks noChangeArrowheads="1"/>
          </p:cNvSpPr>
          <p:nvPr/>
        </p:nvSpPr>
        <p:spPr bwMode="auto">
          <a:xfrm>
            <a:off x="1042988" y="3668713"/>
            <a:ext cx="1944687" cy="336550"/>
          </a:xfrm>
          <a:prstGeom prst="rect">
            <a:avLst/>
          </a:prstGeom>
          <a:noFill/>
          <a:ln w="9525">
            <a:noFill/>
            <a:miter lim="800000"/>
            <a:headEnd/>
            <a:tailEnd/>
          </a:ln>
        </p:spPr>
        <p:txBody>
          <a:bodyPr>
            <a:spAutoFit/>
          </a:bodyPr>
          <a:lstStyle/>
          <a:p>
            <a:pPr algn="ctr">
              <a:spcBef>
                <a:spcPct val="50000"/>
              </a:spcBef>
            </a:pPr>
            <a:r>
              <a:rPr lang="en-GB" sz="1600" b="1">
                <a:solidFill>
                  <a:srgbClr val="CC3399"/>
                </a:solidFill>
                <a:latin typeface="Times New Roman" pitchFamily="18" charset="0"/>
              </a:rPr>
              <a:t>Radio</a:t>
            </a:r>
            <a:endParaRPr lang="en-US" sz="1600" b="1">
              <a:solidFill>
                <a:srgbClr val="CC3399"/>
              </a:solidFill>
              <a:latin typeface="Times New Roman" pitchFamily="18" charset="0"/>
            </a:endParaRPr>
          </a:p>
        </p:txBody>
      </p:sp>
      <p:sp>
        <p:nvSpPr>
          <p:cNvPr id="5159" name="Line 39"/>
          <p:cNvSpPr>
            <a:spLocks noChangeShapeType="1"/>
          </p:cNvSpPr>
          <p:nvPr/>
        </p:nvSpPr>
        <p:spPr bwMode="auto">
          <a:xfrm>
            <a:off x="2411413" y="4437063"/>
            <a:ext cx="1296987" cy="360362"/>
          </a:xfrm>
          <a:prstGeom prst="line">
            <a:avLst/>
          </a:prstGeom>
          <a:noFill/>
          <a:ln w="12700">
            <a:solidFill>
              <a:srgbClr val="CC3399"/>
            </a:solidFill>
            <a:round/>
            <a:headEnd type="triangle" w="med" len="med"/>
            <a:tailEnd type="triangle" w="med" len="med"/>
          </a:ln>
        </p:spPr>
        <p:txBody>
          <a:bodyPr/>
          <a:lstStyle/>
          <a:p>
            <a:endParaRPr lang="en-GB"/>
          </a:p>
        </p:txBody>
      </p:sp>
      <p:pic>
        <p:nvPicPr>
          <p:cNvPr id="5160" name="Picture 40" descr="4950419"/>
          <p:cNvPicPr>
            <a:picLocks noChangeAspect="1" noChangeArrowheads="1" noCrop="1"/>
          </p:cNvPicPr>
          <p:nvPr/>
        </p:nvPicPr>
        <p:blipFill>
          <a:blip r:embed="rId12" cstate="print"/>
          <a:srcRect/>
          <a:stretch>
            <a:fillRect/>
          </a:stretch>
        </p:blipFill>
        <p:spPr bwMode="auto">
          <a:xfrm>
            <a:off x="6227763" y="1196975"/>
            <a:ext cx="1257300" cy="1257300"/>
          </a:xfrm>
          <a:prstGeom prst="rect">
            <a:avLst/>
          </a:prstGeom>
          <a:noFill/>
          <a:ln w="9525">
            <a:noFill/>
            <a:miter lim="800000"/>
            <a:headEnd/>
            <a:tailEnd/>
          </a:ln>
        </p:spPr>
      </p:pic>
      <p:sp>
        <p:nvSpPr>
          <p:cNvPr id="5161" name="Text Box 41"/>
          <p:cNvSpPr txBox="1">
            <a:spLocks noChangeArrowheads="1"/>
          </p:cNvSpPr>
          <p:nvPr/>
        </p:nvSpPr>
        <p:spPr bwMode="auto">
          <a:xfrm>
            <a:off x="6300788" y="2300288"/>
            <a:ext cx="1295400" cy="336550"/>
          </a:xfrm>
          <a:prstGeom prst="rect">
            <a:avLst/>
          </a:prstGeom>
          <a:noFill/>
          <a:ln w="9525">
            <a:noFill/>
            <a:miter lim="800000"/>
            <a:headEnd/>
            <a:tailEnd/>
          </a:ln>
        </p:spPr>
        <p:txBody>
          <a:bodyPr>
            <a:spAutoFit/>
          </a:bodyPr>
          <a:lstStyle/>
          <a:p>
            <a:pPr algn="ctr">
              <a:spcBef>
                <a:spcPct val="50000"/>
              </a:spcBef>
            </a:pPr>
            <a:r>
              <a:rPr lang="en-GB" sz="1600" b="1">
                <a:solidFill>
                  <a:srgbClr val="0000FF"/>
                </a:solidFill>
                <a:latin typeface="Times New Roman" pitchFamily="18" charset="0"/>
              </a:rPr>
              <a:t>IP/TV</a:t>
            </a:r>
            <a:endParaRPr lang="en-US" sz="1600" b="1">
              <a:solidFill>
                <a:srgbClr val="0000FF"/>
              </a:solidFill>
              <a:latin typeface="Times New Roman" pitchFamily="18" charset="0"/>
            </a:endParaRPr>
          </a:p>
        </p:txBody>
      </p:sp>
      <p:sp>
        <p:nvSpPr>
          <p:cNvPr id="5162" name="Line 42"/>
          <p:cNvSpPr>
            <a:spLocks noChangeShapeType="1"/>
          </p:cNvSpPr>
          <p:nvPr/>
        </p:nvSpPr>
        <p:spPr bwMode="auto">
          <a:xfrm flipV="1">
            <a:off x="5146675" y="3860800"/>
            <a:ext cx="433388" cy="576263"/>
          </a:xfrm>
          <a:prstGeom prst="line">
            <a:avLst/>
          </a:prstGeom>
          <a:noFill/>
          <a:ln w="12700">
            <a:solidFill>
              <a:srgbClr val="0000FF"/>
            </a:solidFill>
            <a:round/>
            <a:headEnd type="triangle" w="med" len="med"/>
            <a:tailEnd type="triangle" w="med" len="med"/>
          </a:ln>
        </p:spPr>
        <p:txBody>
          <a:bodyPr/>
          <a:lstStyle/>
          <a:p>
            <a:endParaRPr lang="en-GB"/>
          </a:p>
        </p:txBody>
      </p:sp>
      <p:pic>
        <p:nvPicPr>
          <p:cNvPr id="5166" name="Picture 46" descr="hgfhgfhgfhgfhg"/>
          <p:cNvPicPr>
            <a:picLocks noChangeAspect="1" noChangeArrowheads="1" noCrop="1"/>
          </p:cNvPicPr>
          <p:nvPr/>
        </p:nvPicPr>
        <p:blipFill>
          <a:blip r:embed="rId13" cstate="print"/>
          <a:srcRect/>
          <a:stretch>
            <a:fillRect/>
          </a:stretch>
        </p:blipFill>
        <p:spPr bwMode="auto">
          <a:xfrm>
            <a:off x="4067175" y="5156200"/>
            <a:ext cx="936625" cy="936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anim to="" calcmode="lin" valueType="num">
                                      <p:cBhvr>
                                        <p:cTn id="7" dur="1" fill="hold"/>
                                        <p:tgtEl>
                                          <p:spTgt spid="512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8"/>
                                        </p:tgtEl>
                                        <p:attrNameLst>
                                          <p:attrName>style.visibility</p:attrName>
                                        </p:attrNameLst>
                                      </p:cBhvr>
                                      <p:to>
                                        <p:strVal val="visible"/>
                                      </p:to>
                                    </p:set>
                                    <p:animEffect transition="in" filter="fade">
                                      <p:cBhvr>
                                        <p:cTn id="12" dur="2000"/>
                                        <p:tgtEl>
                                          <p:spTgt spid="512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131"/>
                                        </p:tgtEl>
                                        <p:attrNameLst>
                                          <p:attrName>style.visibility</p:attrName>
                                        </p:attrNameLst>
                                      </p:cBhvr>
                                      <p:to>
                                        <p:strVal val="visible"/>
                                      </p:to>
                                    </p:set>
                                    <p:animEffect transition="in" filter="blinds(horizontal)">
                                      <p:cBhvr>
                                        <p:cTn id="17" dur="500"/>
                                        <p:tgtEl>
                                          <p:spTgt spid="5131"/>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5132"/>
                                        </p:tgtEl>
                                        <p:attrNameLst>
                                          <p:attrName>style.visibility</p:attrName>
                                        </p:attrNameLst>
                                      </p:cBhvr>
                                      <p:to>
                                        <p:strVal val="visible"/>
                                      </p:to>
                                    </p:set>
                                    <p:animEffect transition="in" filter="blinds(horizontal)">
                                      <p:cBhvr>
                                        <p:cTn id="20" dur="500"/>
                                        <p:tgtEl>
                                          <p:spTgt spid="513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5133"/>
                                        </p:tgtEl>
                                        <p:attrNameLst>
                                          <p:attrName>style.visibility</p:attrName>
                                        </p:attrNameLst>
                                      </p:cBhvr>
                                      <p:to>
                                        <p:strVal val="visible"/>
                                      </p:to>
                                    </p:set>
                                    <p:animEffect transition="in" filter="blinds(horizontal)">
                                      <p:cBhvr>
                                        <p:cTn id="25" dur="500"/>
                                        <p:tgtEl>
                                          <p:spTgt spid="5133"/>
                                        </p:tgtEl>
                                      </p:cBhvr>
                                    </p:animEffect>
                                  </p:childTnLst>
                                </p:cTn>
                              </p:par>
                              <p:par>
                                <p:cTn id="26" presetID="3" presetClass="entr" presetSubtype="10" fill="hold" nodeType="withEffect">
                                  <p:stCondLst>
                                    <p:cond delay="0"/>
                                  </p:stCondLst>
                                  <p:childTnLst>
                                    <p:set>
                                      <p:cBhvr>
                                        <p:cTn id="27" dur="1" fill="hold">
                                          <p:stCondLst>
                                            <p:cond delay="0"/>
                                          </p:stCondLst>
                                        </p:cTn>
                                        <p:tgtEl>
                                          <p:spTgt spid="5125"/>
                                        </p:tgtEl>
                                        <p:attrNameLst>
                                          <p:attrName>style.visibility</p:attrName>
                                        </p:attrNameLst>
                                      </p:cBhvr>
                                      <p:to>
                                        <p:strVal val="visible"/>
                                      </p:to>
                                    </p:set>
                                    <p:animEffect transition="in" filter="blinds(horizontal)">
                                      <p:cBhvr>
                                        <p:cTn id="28" dur="500"/>
                                        <p:tgtEl>
                                          <p:spTgt spid="5125"/>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5122"/>
                                        </p:tgtEl>
                                        <p:attrNameLst>
                                          <p:attrName>style.visibility</p:attrName>
                                        </p:attrNameLst>
                                      </p:cBhvr>
                                      <p:to>
                                        <p:strVal val="visible"/>
                                      </p:to>
                                    </p:set>
                                    <p:animEffect transition="in" filter="blinds(horizontal)">
                                      <p:cBhvr>
                                        <p:cTn id="33" dur="500"/>
                                        <p:tgtEl>
                                          <p:spTgt spid="5122"/>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5152"/>
                                        </p:tgtEl>
                                        <p:attrNameLst>
                                          <p:attrName>style.visibility</p:attrName>
                                        </p:attrNameLst>
                                      </p:cBhvr>
                                      <p:to>
                                        <p:strVal val="visible"/>
                                      </p:to>
                                    </p:set>
                                    <p:animEffect transition="in" filter="blinds(horizontal)">
                                      <p:cBhvr>
                                        <p:cTn id="36" dur="500"/>
                                        <p:tgtEl>
                                          <p:spTgt spid="5152"/>
                                        </p:tgtEl>
                                      </p:cBhvr>
                                    </p:animEffect>
                                  </p:childTnLst>
                                </p:cTn>
                              </p:par>
                            </p:childTnLst>
                          </p:cTn>
                        </p:par>
                      </p:childTnLst>
                    </p:cTn>
                  </p:par>
                  <p:par>
                    <p:cTn id="37" fill="hold">
                      <p:stCondLst>
                        <p:cond delay="indefinite"/>
                      </p:stCondLst>
                      <p:childTnLst>
                        <p:par>
                          <p:cTn id="38" fill="hold">
                            <p:stCondLst>
                              <p:cond delay="0"/>
                            </p:stCondLst>
                            <p:childTnLst>
                              <p:par>
                                <p:cTn id="39" presetID="49" presetClass="path" presetSubtype="0" accel="50000" decel="50000" fill="hold" nodeType="clickEffect">
                                  <p:stCondLst>
                                    <p:cond delay="0"/>
                                  </p:stCondLst>
                                  <p:childTnLst>
                                    <p:animMotion origin="layout" path="M -8.33333E-7 -3.83904E-6 L -0.03941 0.28354 " pathEditMode="relative" rAng="0" ptsTypes="AA">
                                      <p:cBhvr>
                                        <p:cTn id="40" dur="2000" fill="hold"/>
                                        <p:tgtEl>
                                          <p:spTgt spid="5122"/>
                                        </p:tgtEl>
                                        <p:attrNameLst>
                                          <p:attrName>ppt_x</p:attrName>
                                          <p:attrName>ppt_y</p:attrName>
                                        </p:attrNameLst>
                                      </p:cBhvr>
                                      <p:rCtr x="-20" y="142"/>
                                    </p:animMotion>
                                  </p:childTnLst>
                                </p:cTn>
                              </p:par>
                              <p:par>
                                <p:cTn id="41" presetID="49" presetClass="path" presetSubtype="0" accel="50000" decel="50000" fill="hold" grpId="1" nodeType="withEffect">
                                  <p:stCondLst>
                                    <p:cond delay="0"/>
                                  </p:stCondLst>
                                  <p:childTnLst>
                                    <p:animMotion origin="layout" path="M -2.5E-6 -3.17299E-6 L -0.03524 -0.32169 " pathEditMode="relative" rAng="0" ptsTypes="AA">
                                      <p:cBhvr>
                                        <p:cTn id="42" dur="2000" fill="hold"/>
                                        <p:tgtEl>
                                          <p:spTgt spid="5152"/>
                                        </p:tgtEl>
                                        <p:attrNameLst>
                                          <p:attrName>ppt_x</p:attrName>
                                          <p:attrName>ppt_y</p:attrName>
                                        </p:attrNameLst>
                                      </p:cBhvr>
                                      <p:rCtr x="-18" y="-161"/>
                                    </p:animMotion>
                                  </p:childTnLst>
                                </p:cTn>
                              </p:par>
                              <p:par>
                                <p:cTn id="43" presetID="49" presetClass="path" presetSubtype="0" accel="50000" decel="50000" fill="hold" nodeType="withEffect">
                                  <p:stCondLst>
                                    <p:cond delay="0"/>
                                  </p:stCondLst>
                                  <p:childTnLst>
                                    <p:animMotion origin="layout" path="M -4.44444E-6 -4.35708E-6 L 0.05903 0.62951 " pathEditMode="relative" rAng="0" ptsTypes="AA">
                                      <p:cBhvr>
                                        <p:cTn id="44" dur="2000" fill="hold"/>
                                        <p:tgtEl>
                                          <p:spTgt spid="5131"/>
                                        </p:tgtEl>
                                        <p:attrNameLst>
                                          <p:attrName>ppt_x</p:attrName>
                                          <p:attrName>ppt_y</p:attrName>
                                        </p:attrNameLst>
                                      </p:cBhvr>
                                      <p:rCtr x="30" y="315"/>
                                    </p:animMotion>
                                  </p:childTnLst>
                                </p:cTn>
                              </p:par>
                              <p:par>
                                <p:cTn id="45" presetID="49" presetClass="path" presetSubtype="0" accel="50000" decel="50000" fill="hold" grpId="1" nodeType="withEffect">
                                  <p:stCondLst>
                                    <p:cond delay="0"/>
                                  </p:stCondLst>
                                  <p:childTnLst>
                                    <p:animMotion origin="layout" path="M 4.44444E-6 -1.71138E-6 L 0.07482 -0.18177 " pathEditMode="relative" rAng="0" ptsTypes="AA">
                                      <p:cBhvr>
                                        <p:cTn id="46" dur="2000" fill="hold"/>
                                        <p:tgtEl>
                                          <p:spTgt spid="5132"/>
                                        </p:tgtEl>
                                        <p:attrNameLst>
                                          <p:attrName>ppt_x</p:attrName>
                                          <p:attrName>ppt_y</p:attrName>
                                        </p:attrNameLst>
                                      </p:cBhvr>
                                      <p:rCtr x="37" y="-91"/>
                                    </p:animMotion>
                                  </p:childTnLst>
                                </p:cTn>
                              </p:par>
                              <p:par>
                                <p:cTn id="47" presetID="49" presetClass="path" presetSubtype="0" accel="50000" decel="50000" fill="hold" nodeType="withEffect">
                                  <p:stCondLst>
                                    <p:cond delay="0"/>
                                  </p:stCondLst>
                                  <p:childTnLst>
                                    <p:animMotion origin="layout" path="M 4.44444E-6 3.18224E-6 L -0.06268 0.30111 " pathEditMode="relative" rAng="0" ptsTypes="AA">
                                      <p:cBhvr>
                                        <p:cTn id="48" dur="2000" fill="hold"/>
                                        <p:tgtEl>
                                          <p:spTgt spid="5125"/>
                                        </p:tgtEl>
                                        <p:attrNameLst>
                                          <p:attrName>ppt_x</p:attrName>
                                          <p:attrName>ppt_y</p:attrName>
                                        </p:attrNameLst>
                                      </p:cBhvr>
                                      <p:rCtr x="-31" y="151"/>
                                    </p:animMotion>
                                  </p:childTnLst>
                                </p:cTn>
                              </p:par>
                              <p:par>
                                <p:cTn id="49" presetID="3" presetClass="entr" presetSubtype="10" fill="hold" grpId="0" nodeType="withEffect">
                                  <p:stCondLst>
                                    <p:cond delay="0"/>
                                  </p:stCondLst>
                                  <p:childTnLst>
                                    <p:set>
                                      <p:cBhvr>
                                        <p:cTn id="50" dur="1" fill="hold">
                                          <p:stCondLst>
                                            <p:cond delay="0"/>
                                          </p:stCondLst>
                                        </p:cTn>
                                        <p:tgtEl>
                                          <p:spTgt spid="5149"/>
                                        </p:tgtEl>
                                        <p:attrNameLst>
                                          <p:attrName>style.visibility</p:attrName>
                                        </p:attrNameLst>
                                      </p:cBhvr>
                                      <p:to>
                                        <p:strVal val="visible"/>
                                      </p:to>
                                    </p:set>
                                    <p:animEffect transition="in" filter="blinds(horizontal)">
                                      <p:cBhvr>
                                        <p:cTn id="51" dur="1000"/>
                                        <p:tgtEl>
                                          <p:spTgt spid="5149"/>
                                        </p:tgtEl>
                                      </p:cBhvr>
                                    </p:animEffect>
                                  </p:childTnLst>
                                </p:cTn>
                              </p:par>
                              <p:par>
                                <p:cTn id="52" presetID="64" presetClass="path" presetSubtype="0" accel="50000" decel="50000" fill="hold" grpId="1" nodeType="withEffect">
                                  <p:stCondLst>
                                    <p:cond delay="0"/>
                                  </p:stCondLst>
                                  <p:childTnLst>
                                    <p:animMotion origin="layout" path="M -2.5E-6 3.95005E-6 L -0.10243 -0.17484 " pathEditMode="relative" rAng="0" ptsTypes="AA">
                                      <p:cBhvr>
                                        <p:cTn id="53" dur="2000" fill="hold"/>
                                        <p:tgtEl>
                                          <p:spTgt spid="5133"/>
                                        </p:tgtEl>
                                        <p:attrNameLst>
                                          <p:attrName>ppt_x</p:attrName>
                                          <p:attrName>ppt_y</p:attrName>
                                        </p:attrNameLst>
                                      </p:cBhvr>
                                      <p:rCtr x="-51" y="-87"/>
                                    </p:animMotion>
                                  </p:childTnLst>
                                </p:cTn>
                              </p:par>
                              <p:par>
                                <p:cTn id="54" presetID="3" presetClass="entr" presetSubtype="10" fill="hold" grpId="0" nodeType="withEffect">
                                  <p:stCondLst>
                                    <p:cond delay="0"/>
                                  </p:stCondLst>
                                  <p:childTnLst>
                                    <p:set>
                                      <p:cBhvr>
                                        <p:cTn id="55" dur="1" fill="hold">
                                          <p:stCondLst>
                                            <p:cond delay="0"/>
                                          </p:stCondLst>
                                        </p:cTn>
                                        <p:tgtEl>
                                          <p:spTgt spid="5143"/>
                                        </p:tgtEl>
                                        <p:attrNameLst>
                                          <p:attrName>style.visibility</p:attrName>
                                        </p:attrNameLst>
                                      </p:cBhvr>
                                      <p:to>
                                        <p:strVal val="visible"/>
                                      </p:to>
                                    </p:set>
                                    <p:animEffect transition="in" filter="blinds(horizontal)">
                                      <p:cBhvr>
                                        <p:cTn id="56" dur="1000"/>
                                        <p:tgtEl>
                                          <p:spTgt spid="5143"/>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5159"/>
                                        </p:tgtEl>
                                        <p:attrNameLst>
                                          <p:attrName>style.visibility</p:attrName>
                                        </p:attrNameLst>
                                      </p:cBhvr>
                                      <p:to>
                                        <p:strVal val="visible"/>
                                      </p:to>
                                    </p:set>
                                    <p:animEffect transition="in" filter="blinds(horizontal)">
                                      <p:cBhvr>
                                        <p:cTn id="59" dur="1000"/>
                                        <p:tgtEl>
                                          <p:spTgt spid="515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5129"/>
                                        </p:tgtEl>
                                        <p:attrNameLst>
                                          <p:attrName>style.visibility</p:attrName>
                                        </p:attrNameLst>
                                      </p:cBhvr>
                                      <p:to>
                                        <p:strVal val="visible"/>
                                      </p:to>
                                    </p:set>
                                    <p:animEffect transition="in" filter="fade">
                                      <p:cBhvr>
                                        <p:cTn id="64" dur="2000"/>
                                        <p:tgtEl>
                                          <p:spTgt spid="5129"/>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5134"/>
                                        </p:tgtEl>
                                        <p:attrNameLst>
                                          <p:attrName>style.visibility</p:attrName>
                                        </p:attrNameLst>
                                      </p:cBhvr>
                                      <p:to>
                                        <p:strVal val="visible"/>
                                      </p:to>
                                    </p:set>
                                    <p:animEffect transition="in" filter="blinds(horizontal)">
                                      <p:cBhvr>
                                        <p:cTn id="69" dur="500"/>
                                        <p:tgtEl>
                                          <p:spTgt spid="5134"/>
                                        </p:tgtEl>
                                      </p:cBhvr>
                                    </p:animEffect>
                                  </p:childTnLst>
                                </p:cTn>
                              </p:par>
                              <p:par>
                                <p:cTn id="70" presetID="3" presetClass="entr" presetSubtype="10" fill="hold" nodeType="withEffect">
                                  <p:stCondLst>
                                    <p:cond delay="0"/>
                                  </p:stCondLst>
                                  <p:childTnLst>
                                    <p:set>
                                      <p:cBhvr>
                                        <p:cTn id="71" dur="1" fill="hold">
                                          <p:stCondLst>
                                            <p:cond delay="0"/>
                                          </p:stCondLst>
                                        </p:cTn>
                                        <p:tgtEl>
                                          <p:spTgt spid="5124"/>
                                        </p:tgtEl>
                                        <p:attrNameLst>
                                          <p:attrName>style.visibility</p:attrName>
                                        </p:attrNameLst>
                                      </p:cBhvr>
                                      <p:to>
                                        <p:strVal val="visible"/>
                                      </p:to>
                                    </p:set>
                                    <p:animEffect transition="in" filter="blinds(horizontal)">
                                      <p:cBhvr>
                                        <p:cTn id="72" dur="500"/>
                                        <p:tgtEl>
                                          <p:spTgt spid="5124"/>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5136"/>
                                        </p:tgtEl>
                                        <p:attrNameLst>
                                          <p:attrName>style.visibility</p:attrName>
                                        </p:attrNameLst>
                                      </p:cBhvr>
                                      <p:to>
                                        <p:strVal val="visible"/>
                                      </p:to>
                                    </p:set>
                                    <p:animEffect transition="in" filter="blinds(horizontal)">
                                      <p:cBhvr>
                                        <p:cTn id="77" dur="500"/>
                                        <p:tgtEl>
                                          <p:spTgt spid="5136"/>
                                        </p:tgtEl>
                                      </p:cBhvr>
                                    </p:animEffect>
                                  </p:childTnLst>
                                </p:cTn>
                              </p:par>
                              <p:par>
                                <p:cTn id="78" presetID="3" presetClass="entr" presetSubtype="10" fill="hold" nodeType="withEffect">
                                  <p:stCondLst>
                                    <p:cond delay="0"/>
                                  </p:stCondLst>
                                  <p:childTnLst>
                                    <p:set>
                                      <p:cBhvr>
                                        <p:cTn id="79" dur="1" fill="hold">
                                          <p:stCondLst>
                                            <p:cond delay="0"/>
                                          </p:stCondLst>
                                        </p:cTn>
                                        <p:tgtEl>
                                          <p:spTgt spid="5135"/>
                                        </p:tgtEl>
                                        <p:attrNameLst>
                                          <p:attrName>style.visibility</p:attrName>
                                        </p:attrNameLst>
                                      </p:cBhvr>
                                      <p:to>
                                        <p:strVal val="visible"/>
                                      </p:to>
                                    </p:set>
                                    <p:animEffect transition="in" filter="blinds(horizontal)">
                                      <p:cBhvr>
                                        <p:cTn id="80" dur="500"/>
                                        <p:tgtEl>
                                          <p:spTgt spid="5135"/>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5138"/>
                                        </p:tgtEl>
                                        <p:attrNameLst>
                                          <p:attrName>style.visibility</p:attrName>
                                        </p:attrNameLst>
                                      </p:cBhvr>
                                      <p:to>
                                        <p:strVal val="visible"/>
                                      </p:to>
                                    </p:set>
                                    <p:animEffect transition="in" filter="blinds(horizontal)">
                                      <p:cBhvr>
                                        <p:cTn id="85" dur="500"/>
                                        <p:tgtEl>
                                          <p:spTgt spid="5138"/>
                                        </p:tgtEl>
                                      </p:cBhvr>
                                    </p:animEffect>
                                  </p:childTnLst>
                                </p:cTn>
                              </p:par>
                              <p:par>
                                <p:cTn id="86" presetID="3" presetClass="entr" presetSubtype="10" fill="hold" nodeType="withEffect">
                                  <p:stCondLst>
                                    <p:cond delay="0"/>
                                  </p:stCondLst>
                                  <p:childTnLst>
                                    <p:set>
                                      <p:cBhvr>
                                        <p:cTn id="87" dur="1" fill="hold">
                                          <p:stCondLst>
                                            <p:cond delay="0"/>
                                          </p:stCondLst>
                                        </p:cTn>
                                        <p:tgtEl>
                                          <p:spTgt spid="5137"/>
                                        </p:tgtEl>
                                        <p:attrNameLst>
                                          <p:attrName>style.visibility</p:attrName>
                                        </p:attrNameLst>
                                      </p:cBhvr>
                                      <p:to>
                                        <p:strVal val="visible"/>
                                      </p:to>
                                    </p:set>
                                    <p:animEffect transition="in" filter="blinds(horizontal)">
                                      <p:cBhvr>
                                        <p:cTn id="88" dur="500"/>
                                        <p:tgtEl>
                                          <p:spTgt spid="5137"/>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nodeType="clickEffect">
                                  <p:stCondLst>
                                    <p:cond delay="0"/>
                                  </p:stCondLst>
                                  <p:childTnLst>
                                    <p:set>
                                      <p:cBhvr>
                                        <p:cTn id="92" dur="1" fill="hold">
                                          <p:stCondLst>
                                            <p:cond delay="0"/>
                                          </p:stCondLst>
                                        </p:cTn>
                                        <p:tgtEl>
                                          <p:spTgt spid="5160"/>
                                        </p:tgtEl>
                                        <p:attrNameLst>
                                          <p:attrName>style.visibility</p:attrName>
                                        </p:attrNameLst>
                                      </p:cBhvr>
                                      <p:to>
                                        <p:strVal val="visible"/>
                                      </p:to>
                                    </p:set>
                                    <p:animEffect transition="in" filter="blinds(horizontal)">
                                      <p:cBhvr>
                                        <p:cTn id="93" dur="500"/>
                                        <p:tgtEl>
                                          <p:spTgt spid="5160"/>
                                        </p:tgtEl>
                                      </p:cBhvr>
                                    </p:animEffect>
                                  </p:childTnLst>
                                </p:cTn>
                              </p:par>
                              <p:par>
                                <p:cTn id="94" presetID="3" presetClass="entr" presetSubtype="10" fill="hold" grpId="0" nodeType="withEffect">
                                  <p:stCondLst>
                                    <p:cond delay="0"/>
                                  </p:stCondLst>
                                  <p:childTnLst>
                                    <p:set>
                                      <p:cBhvr>
                                        <p:cTn id="95" dur="1" fill="hold">
                                          <p:stCondLst>
                                            <p:cond delay="0"/>
                                          </p:stCondLst>
                                        </p:cTn>
                                        <p:tgtEl>
                                          <p:spTgt spid="5161"/>
                                        </p:tgtEl>
                                        <p:attrNameLst>
                                          <p:attrName>style.visibility</p:attrName>
                                        </p:attrNameLst>
                                      </p:cBhvr>
                                      <p:to>
                                        <p:strVal val="visible"/>
                                      </p:to>
                                    </p:set>
                                    <p:animEffect transition="in" filter="blinds(horizontal)">
                                      <p:cBhvr>
                                        <p:cTn id="96" dur="500"/>
                                        <p:tgtEl>
                                          <p:spTgt spid="5161"/>
                                        </p:tgtEl>
                                      </p:cBhvr>
                                    </p:animEffect>
                                  </p:childTnLst>
                                </p:cTn>
                              </p:par>
                            </p:childTnLst>
                          </p:cTn>
                        </p:par>
                      </p:childTnLst>
                    </p:cTn>
                  </p:par>
                  <p:par>
                    <p:cTn id="97" fill="hold">
                      <p:stCondLst>
                        <p:cond delay="indefinite"/>
                      </p:stCondLst>
                      <p:childTnLst>
                        <p:par>
                          <p:cTn id="98" fill="hold">
                            <p:stCondLst>
                              <p:cond delay="0"/>
                            </p:stCondLst>
                            <p:childTnLst>
                              <p:par>
                                <p:cTn id="99" presetID="49" presetClass="path" presetSubtype="0" accel="50000" decel="50000" fill="hold" nodeType="clickEffect">
                                  <p:stCondLst>
                                    <p:cond delay="0"/>
                                  </p:stCondLst>
                                  <p:childTnLst>
                                    <p:animMotion origin="layout" path="M -1.38889E-6 -1.05458E-6 L 0.00799 0.21693 " pathEditMode="relative" rAng="0" ptsTypes="AA">
                                      <p:cBhvr>
                                        <p:cTn id="100" dur="2000" fill="hold"/>
                                        <p:tgtEl>
                                          <p:spTgt spid="5124"/>
                                        </p:tgtEl>
                                        <p:attrNameLst>
                                          <p:attrName>ppt_x</p:attrName>
                                          <p:attrName>ppt_y</p:attrName>
                                        </p:attrNameLst>
                                      </p:cBhvr>
                                      <p:rCtr x="4" y="108"/>
                                    </p:animMotion>
                                  </p:childTnLst>
                                </p:cTn>
                              </p:par>
                              <p:par>
                                <p:cTn id="101" presetID="49" presetClass="path" presetSubtype="0" accel="50000" decel="50000" fill="hold" nodeType="withEffect">
                                  <p:stCondLst>
                                    <p:cond delay="0"/>
                                  </p:stCondLst>
                                  <p:childTnLst>
                                    <p:animMotion origin="layout" path="M -4.72222E-6 -2.92322E-6 L 0.15191 0.2093 " pathEditMode="relative" rAng="0" ptsTypes="AA">
                                      <p:cBhvr>
                                        <p:cTn id="102" dur="2000" fill="hold"/>
                                        <p:tgtEl>
                                          <p:spTgt spid="5137"/>
                                        </p:tgtEl>
                                        <p:attrNameLst>
                                          <p:attrName>ppt_x</p:attrName>
                                          <p:attrName>ppt_y</p:attrName>
                                        </p:attrNameLst>
                                      </p:cBhvr>
                                      <p:rCtr x="76" y="105"/>
                                    </p:animMotion>
                                  </p:childTnLst>
                                </p:cTn>
                              </p:par>
                              <p:par>
                                <p:cTn id="103" presetID="64" presetClass="path" presetSubtype="0" accel="50000" decel="50000" fill="hold" grpId="1" nodeType="withEffect">
                                  <p:stCondLst>
                                    <p:cond delay="0"/>
                                  </p:stCondLst>
                                  <p:childTnLst>
                                    <p:animMotion origin="layout" path="M 0 -1.11008E-7 L 0.18906 -0.2271 " pathEditMode="relative" rAng="0" ptsTypes="AA">
                                      <p:cBhvr>
                                        <p:cTn id="104" dur="2000" fill="hold"/>
                                        <p:tgtEl>
                                          <p:spTgt spid="5134"/>
                                        </p:tgtEl>
                                        <p:attrNameLst>
                                          <p:attrName>ppt_x</p:attrName>
                                          <p:attrName>ppt_y</p:attrName>
                                        </p:attrNameLst>
                                      </p:cBhvr>
                                      <p:rCtr x="94" y="-114"/>
                                    </p:animMotion>
                                  </p:childTnLst>
                                </p:cTn>
                              </p:par>
                              <p:par>
                                <p:cTn id="105" presetID="64" presetClass="path" presetSubtype="0" accel="50000" decel="50000" fill="hold" grpId="1" nodeType="withEffect">
                                  <p:stCondLst>
                                    <p:cond delay="0"/>
                                  </p:stCondLst>
                                  <p:childTnLst>
                                    <p:animMotion origin="layout" path="M -8.33333E-7 -4.77336E-6 L 0.01979 -0.30781 " pathEditMode="relative" rAng="0" ptsTypes="AA">
                                      <p:cBhvr>
                                        <p:cTn id="106" dur="2000" fill="hold"/>
                                        <p:tgtEl>
                                          <p:spTgt spid="5136"/>
                                        </p:tgtEl>
                                        <p:attrNameLst>
                                          <p:attrName>ppt_x</p:attrName>
                                          <p:attrName>ppt_y</p:attrName>
                                        </p:attrNameLst>
                                      </p:cBhvr>
                                      <p:rCtr x="10" y="-154"/>
                                    </p:animMotion>
                                  </p:childTnLst>
                                </p:cTn>
                              </p:par>
                              <p:par>
                                <p:cTn id="107" presetID="64" presetClass="path" presetSubtype="0" accel="50000" decel="50000" fill="hold" grpId="1" nodeType="withEffect">
                                  <p:stCondLst>
                                    <p:cond delay="0"/>
                                  </p:stCondLst>
                                  <p:childTnLst>
                                    <p:animMotion origin="layout" path="M 2.22222E-6 -4.49584E-6 L -0.14948 -0.27266 " pathEditMode="relative" rAng="0" ptsTypes="AA">
                                      <p:cBhvr>
                                        <p:cTn id="108" dur="2000" fill="hold"/>
                                        <p:tgtEl>
                                          <p:spTgt spid="5138"/>
                                        </p:tgtEl>
                                        <p:attrNameLst>
                                          <p:attrName>ppt_x</p:attrName>
                                          <p:attrName>ppt_y</p:attrName>
                                        </p:attrNameLst>
                                      </p:cBhvr>
                                      <p:rCtr x="-75" y="-136"/>
                                    </p:animMotion>
                                  </p:childTnLst>
                                </p:cTn>
                              </p:par>
                              <p:par>
                                <p:cTn id="109" presetID="64" presetClass="path" presetSubtype="0" accel="50000" decel="50000" fill="hold" nodeType="withEffect">
                                  <p:stCondLst>
                                    <p:cond delay="0"/>
                                  </p:stCondLst>
                                  <p:childTnLst>
                                    <p:animMotion origin="layout" path="M 2.77778E-7 -1.23959E-6 L -0.01163 0.04718 " pathEditMode="relative" rAng="0" ptsTypes="AA">
                                      <p:cBhvr>
                                        <p:cTn id="110" dur="2000" fill="hold"/>
                                        <p:tgtEl>
                                          <p:spTgt spid="5135"/>
                                        </p:tgtEl>
                                        <p:attrNameLst>
                                          <p:attrName>ppt_x</p:attrName>
                                          <p:attrName>ppt_y</p:attrName>
                                        </p:attrNameLst>
                                      </p:cBhvr>
                                      <p:rCtr x="-6" y="24"/>
                                    </p:animMotion>
                                  </p:childTnLst>
                                </p:cTn>
                              </p:par>
                              <p:par>
                                <p:cTn id="111" presetID="49" presetClass="path" presetSubtype="0" accel="50000" decel="50000" fill="hold" nodeType="withEffect">
                                  <p:stCondLst>
                                    <p:cond delay="0"/>
                                  </p:stCondLst>
                                  <p:childTnLst>
                                    <p:animMotion origin="layout" path="M 1.11111E-6 -2.49769E-6 L -0.10799 0.22664 " pathEditMode="relative" rAng="0" ptsTypes="AA">
                                      <p:cBhvr>
                                        <p:cTn id="112" dur="2000" fill="hold"/>
                                        <p:tgtEl>
                                          <p:spTgt spid="5160"/>
                                        </p:tgtEl>
                                        <p:attrNameLst>
                                          <p:attrName>ppt_x</p:attrName>
                                          <p:attrName>ppt_y</p:attrName>
                                        </p:attrNameLst>
                                      </p:cBhvr>
                                      <p:rCtr x="-54" y="113"/>
                                    </p:animMotion>
                                  </p:childTnLst>
                                </p:cTn>
                              </p:par>
                              <p:par>
                                <p:cTn id="113" presetID="49" presetClass="path" presetSubtype="0" accel="50000" decel="50000" fill="hold" grpId="1" nodeType="withEffect">
                                  <p:stCondLst>
                                    <p:cond delay="0"/>
                                  </p:stCondLst>
                                  <p:childTnLst>
                                    <p:animMotion origin="layout" path="M 4.16667E-6 -7.21554E-7 L -0.25209 -0.08048 " pathEditMode="relative" rAng="0" ptsTypes="AA">
                                      <p:cBhvr>
                                        <p:cTn id="114" dur="2000" fill="hold"/>
                                        <p:tgtEl>
                                          <p:spTgt spid="5161"/>
                                        </p:tgtEl>
                                        <p:attrNameLst>
                                          <p:attrName>ppt_x</p:attrName>
                                          <p:attrName>ppt_y</p:attrName>
                                        </p:attrNameLst>
                                      </p:cBhvr>
                                      <p:rCtr x="-126" y="-40"/>
                                    </p:animMotion>
                                  </p:childTnLst>
                                </p:cTn>
                              </p:par>
                              <p:par>
                                <p:cTn id="115" presetID="3" presetClass="entr" presetSubtype="10" fill="hold" grpId="0" nodeType="withEffect">
                                  <p:stCondLst>
                                    <p:cond delay="0"/>
                                  </p:stCondLst>
                                  <p:childTnLst>
                                    <p:set>
                                      <p:cBhvr>
                                        <p:cTn id="116" dur="1" fill="hold">
                                          <p:stCondLst>
                                            <p:cond delay="0"/>
                                          </p:stCondLst>
                                        </p:cTn>
                                        <p:tgtEl>
                                          <p:spTgt spid="5142"/>
                                        </p:tgtEl>
                                        <p:attrNameLst>
                                          <p:attrName>style.visibility</p:attrName>
                                        </p:attrNameLst>
                                      </p:cBhvr>
                                      <p:to>
                                        <p:strVal val="visible"/>
                                      </p:to>
                                    </p:set>
                                    <p:animEffect transition="in" filter="blinds(horizontal)">
                                      <p:cBhvr>
                                        <p:cTn id="117" dur="1000"/>
                                        <p:tgtEl>
                                          <p:spTgt spid="5142"/>
                                        </p:tgtEl>
                                      </p:cBhvr>
                                    </p:animEffect>
                                  </p:childTnLst>
                                </p:cTn>
                              </p:par>
                              <p:par>
                                <p:cTn id="118" presetID="3" presetClass="entr" presetSubtype="10" fill="hold" grpId="0" nodeType="withEffect">
                                  <p:stCondLst>
                                    <p:cond delay="0"/>
                                  </p:stCondLst>
                                  <p:childTnLst>
                                    <p:set>
                                      <p:cBhvr>
                                        <p:cTn id="119" dur="1" fill="hold">
                                          <p:stCondLst>
                                            <p:cond delay="0"/>
                                          </p:stCondLst>
                                        </p:cTn>
                                        <p:tgtEl>
                                          <p:spTgt spid="5162"/>
                                        </p:tgtEl>
                                        <p:attrNameLst>
                                          <p:attrName>style.visibility</p:attrName>
                                        </p:attrNameLst>
                                      </p:cBhvr>
                                      <p:to>
                                        <p:strVal val="visible"/>
                                      </p:to>
                                    </p:set>
                                    <p:animEffect transition="in" filter="blinds(horizontal)">
                                      <p:cBhvr>
                                        <p:cTn id="120" dur="1000"/>
                                        <p:tgtEl>
                                          <p:spTgt spid="5162"/>
                                        </p:tgtEl>
                                      </p:cBhvr>
                                    </p:animEffect>
                                  </p:childTnLst>
                                </p:cTn>
                              </p:par>
                              <p:par>
                                <p:cTn id="121" presetID="3" presetClass="entr" presetSubtype="10" fill="hold" grpId="0" nodeType="withEffect">
                                  <p:stCondLst>
                                    <p:cond delay="0"/>
                                  </p:stCondLst>
                                  <p:childTnLst>
                                    <p:set>
                                      <p:cBhvr>
                                        <p:cTn id="122" dur="1" fill="hold">
                                          <p:stCondLst>
                                            <p:cond delay="0"/>
                                          </p:stCondLst>
                                        </p:cTn>
                                        <p:tgtEl>
                                          <p:spTgt spid="5144"/>
                                        </p:tgtEl>
                                        <p:attrNameLst>
                                          <p:attrName>style.visibility</p:attrName>
                                        </p:attrNameLst>
                                      </p:cBhvr>
                                      <p:to>
                                        <p:strVal val="visible"/>
                                      </p:to>
                                    </p:set>
                                    <p:animEffect transition="in" filter="blinds(horizontal)">
                                      <p:cBhvr>
                                        <p:cTn id="123" dur="1000"/>
                                        <p:tgtEl>
                                          <p:spTgt spid="5144"/>
                                        </p:tgtEl>
                                      </p:cBhvr>
                                    </p:animEffect>
                                  </p:childTnLst>
                                </p:cTn>
                              </p:par>
                              <p:par>
                                <p:cTn id="124" presetID="3" presetClass="entr" presetSubtype="10" fill="hold" grpId="0" nodeType="withEffect">
                                  <p:stCondLst>
                                    <p:cond delay="0"/>
                                  </p:stCondLst>
                                  <p:childTnLst>
                                    <p:set>
                                      <p:cBhvr>
                                        <p:cTn id="125" dur="1" fill="hold">
                                          <p:stCondLst>
                                            <p:cond delay="0"/>
                                          </p:stCondLst>
                                        </p:cTn>
                                        <p:tgtEl>
                                          <p:spTgt spid="5145"/>
                                        </p:tgtEl>
                                        <p:attrNameLst>
                                          <p:attrName>style.visibility</p:attrName>
                                        </p:attrNameLst>
                                      </p:cBhvr>
                                      <p:to>
                                        <p:strVal val="visible"/>
                                      </p:to>
                                    </p:set>
                                    <p:animEffect transition="in" filter="blinds(horizontal)">
                                      <p:cBhvr>
                                        <p:cTn id="126" dur="1000"/>
                                        <p:tgtEl>
                                          <p:spTgt spid="5145"/>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5130"/>
                                        </p:tgtEl>
                                        <p:attrNameLst>
                                          <p:attrName>style.visibility</p:attrName>
                                        </p:attrNameLst>
                                      </p:cBhvr>
                                      <p:to>
                                        <p:strVal val="visible"/>
                                      </p:to>
                                    </p:set>
                                    <p:animEffect transition="in" filter="fade">
                                      <p:cBhvr>
                                        <p:cTn id="131" dur="2000"/>
                                        <p:tgtEl>
                                          <p:spTgt spid="5130"/>
                                        </p:tgtEl>
                                      </p:cBhvr>
                                    </p:animEffect>
                                  </p:childTnLst>
                                </p:cTn>
                              </p:par>
                            </p:childTnLst>
                          </p:cTn>
                        </p:par>
                      </p:childTnLst>
                    </p:cTn>
                  </p:par>
                  <p:par>
                    <p:cTn id="132" fill="hold">
                      <p:stCondLst>
                        <p:cond delay="indefinite"/>
                      </p:stCondLst>
                      <p:childTnLst>
                        <p:par>
                          <p:cTn id="133" fill="hold">
                            <p:stCondLst>
                              <p:cond delay="0"/>
                            </p:stCondLst>
                            <p:childTnLst>
                              <p:par>
                                <p:cTn id="134" presetID="3" presetClass="entr" presetSubtype="10" fill="hold" nodeType="clickEffect">
                                  <p:stCondLst>
                                    <p:cond delay="0"/>
                                  </p:stCondLst>
                                  <p:childTnLst>
                                    <p:set>
                                      <p:cBhvr>
                                        <p:cTn id="135" dur="1" fill="hold">
                                          <p:stCondLst>
                                            <p:cond delay="0"/>
                                          </p:stCondLst>
                                        </p:cTn>
                                        <p:tgtEl>
                                          <p:spTgt spid="5139"/>
                                        </p:tgtEl>
                                        <p:attrNameLst>
                                          <p:attrName>style.visibility</p:attrName>
                                        </p:attrNameLst>
                                      </p:cBhvr>
                                      <p:to>
                                        <p:strVal val="visible"/>
                                      </p:to>
                                    </p:set>
                                    <p:animEffect transition="in" filter="blinds(horizontal)">
                                      <p:cBhvr>
                                        <p:cTn id="136" dur="500"/>
                                        <p:tgtEl>
                                          <p:spTgt spid="5139"/>
                                        </p:tgtEl>
                                      </p:cBhvr>
                                    </p:animEffect>
                                  </p:childTnLst>
                                </p:cTn>
                              </p:par>
                              <p:par>
                                <p:cTn id="137" presetID="3" presetClass="entr" presetSubtype="10" fill="hold" grpId="0" nodeType="withEffect">
                                  <p:stCondLst>
                                    <p:cond delay="0"/>
                                  </p:stCondLst>
                                  <p:childTnLst>
                                    <p:set>
                                      <p:cBhvr>
                                        <p:cTn id="138" dur="1" fill="hold">
                                          <p:stCondLst>
                                            <p:cond delay="0"/>
                                          </p:stCondLst>
                                        </p:cTn>
                                        <p:tgtEl>
                                          <p:spTgt spid="5140"/>
                                        </p:tgtEl>
                                        <p:attrNameLst>
                                          <p:attrName>style.visibility</p:attrName>
                                        </p:attrNameLst>
                                      </p:cBhvr>
                                      <p:to>
                                        <p:strVal val="visible"/>
                                      </p:to>
                                    </p:set>
                                    <p:animEffect transition="in" filter="blinds(horizontal)">
                                      <p:cBhvr>
                                        <p:cTn id="139" dur="500"/>
                                        <p:tgtEl>
                                          <p:spTgt spid="5140"/>
                                        </p:tgtEl>
                                      </p:cBhvr>
                                    </p:animEffect>
                                  </p:childTnLst>
                                </p:cTn>
                              </p:par>
                            </p:childTnLst>
                          </p:cTn>
                        </p:par>
                      </p:childTnLst>
                    </p:cTn>
                  </p:par>
                  <p:par>
                    <p:cTn id="140" fill="hold">
                      <p:stCondLst>
                        <p:cond delay="indefinite"/>
                      </p:stCondLst>
                      <p:childTnLst>
                        <p:par>
                          <p:cTn id="141" fill="hold">
                            <p:stCondLst>
                              <p:cond delay="0"/>
                            </p:stCondLst>
                            <p:childTnLst>
                              <p:par>
                                <p:cTn id="142" presetID="3" presetClass="entr" presetSubtype="10" fill="hold" grpId="0" nodeType="clickEffect">
                                  <p:stCondLst>
                                    <p:cond delay="0"/>
                                  </p:stCondLst>
                                  <p:childTnLst>
                                    <p:set>
                                      <p:cBhvr>
                                        <p:cTn id="143" dur="1" fill="hold">
                                          <p:stCondLst>
                                            <p:cond delay="0"/>
                                          </p:stCondLst>
                                        </p:cTn>
                                        <p:tgtEl>
                                          <p:spTgt spid="5141"/>
                                        </p:tgtEl>
                                        <p:attrNameLst>
                                          <p:attrName>style.visibility</p:attrName>
                                        </p:attrNameLst>
                                      </p:cBhvr>
                                      <p:to>
                                        <p:strVal val="visible"/>
                                      </p:to>
                                    </p:set>
                                    <p:animEffect transition="in" filter="blinds(horizontal)">
                                      <p:cBhvr>
                                        <p:cTn id="144" dur="500"/>
                                        <p:tgtEl>
                                          <p:spTgt spid="5141"/>
                                        </p:tgtEl>
                                      </p:cBhvr>
                                    </p:animEffect>
                                  </p:childTnLst>
                                </p:cTn>
                              </p:par>
                              <p:par>
                                <p:cTn id="145" presetID="3" presetClass="entr" presetSubtype="10" fill="hold" nodeType="withEffect">
                                  <p:stCondLst>
                                    <p:cond delay="0"/>
                                  </p:stCondLst>
                                  <p:childTnLst>
                                    <p:set>
                                      <p:cBhvr>
                                        <p:cTn id="146" dur="1" fill="hold">
                                          <p:stCondLst>
                                            <p:cond delay="0"/>
                                          </p:stCondLst>
                                        </p:cTn>
                                        <p:tgtEl>
                                          <p:spTgt spid="5123"/>
                                        </p:tgtEl>
                                        <p:attrNameLst>
                                          <p:attrName>style.visibility</p:attrName>
                                        </p:attrNameLst>
                                      </p:cBhvr>
                                      <p:to>
                                        <p:strVal val="visible"/>
                                      </p:to>
                                    </p:set>
                                    <p:animEffect transition="in" filter="blinds(horizontal)">
                                      <p:cBhvr>
                                        <p:cTn id="147" dur="500"/>
                                        <p:tgtEl>
                                          <p:spTgt spid="5123"/>
                                        </p:tgtEl>
                                      </p:cBhvr>
                                    </p:animEffect>
                                  </p:childTnLst>
                                </p:cTn>
                              </p:par>
                            </p:childTnLst>
                          </p:cTn>
                        </p:par>
                      </p:childTnLst>
                    </p:cTn>
                  </p:par>
                  <p:par>
                    <p:cTn id="148" fill="hold">
                      <p:stCondLst>
                        <p:cond delay="indefinite"/>
                      </p:stCondLst>
                      <p:childTnLst>
                        <p:par>
                          <p:cTn id="149" fill="hold">
                            <p:stCondLst>
                              <p:cond delay="0"/>
                            </p:stCondLst>
                            <p:childTnLst>
                              <p:par>
                                <p:cTn id="150" presetID="56" presetClass="path" presetSubtype="0" accel="50000" decel="50000" fill="hold" nodeType="clickEffect">
                                  <p:stCondLst>
                                    <p:cond delay="0"/>
                                  </p:stCondLst>
                                  <p:childTnLst>
                                    <p:animMotion origin="layout" path="M -3.05556E-6 -1.01758E-7 L 0.13785 0.48751 " pathEditMode="relative" rAng="0" ptsTypes="AA">
                                      <p:cBhvr>
                                        <p:cTn id="151" dur="2000" fill="hold"/>
                                        <p:tgtEl>
                                          <p:spTgt spid="5139"/>
                                        </p:tgtEl>
                                        <p:attrNameLst>
                                          <p:attrName>ppt_x</p:attrName>
                                          <p:attrName>ppt_y</p:attrName>
                                        </p:attrNameLst>
                                      </p:cBhvr>
                                      <p:rCtr x="69" y="244"/>
                                    </p:animMotion>
                                  </p:childTnLst>
                                </p:cTn>
                              </p:par>
                              <p:par>
                                <p:cTn id="152" presetID="64" presetClass="path" presetSubtype="0" accel="50000" decel="50000" fill="hold" grpId="1" nodeType="withEffect">
                                  <p:stCondLst>
                                    <p:cond delay="0"/>
                                  </p:stCondLst>
                                  <p:childTnLst>
                                    <p:animMotion origin="layout" path="M 3.61111E-6 -3.25624E-6 L 0.05121 -0.1857 " pathEditMode="relative" rAng="0" ptsTypes="AA">
                                      <p:cBhvr>
                                        <p:cTn id="153" dur="2000" fill="hold"/>
                                        <p:tgtEl>
                                          <p:spTgt spid="5140"/>
                                        </p:tgtEl>
                                        <p:attrNameLst>
                                          <p:attrName>ppt_x</p:attrName>
                                          <p:attrName>ppt_y</p:attrName>
                                        </p:attrNameLst>
                                      </p:cBhvr>
                                      <p:rCtr x="26" y="-93"/>
                                    </p:animMotion>
                                  </p:childTnLst>
                                </p:cTn>
                              </p:par>
                              <p:par>
                                <p:cTn id="154" presetID="64" presetClass="path" presetSubtype="0" accel="50000" decel="50000" fill="hold" grpId="1" nodeType="withEffect">
                                  <p:stCondLst>
                                    <p:cond delay="0"/>
                                  </p:stCondLst>
                                  <p:childTnLst>
                                    <p:animMotion origin="layout" path="M 2.22222E-6 -3.50601E-6 L -0.07674 -0.30758 " pathEditMode="relative" rAng="0" ptsTypes="AA">
                                      <p:cBhvr>
                                        <p:cTn id="155" dur="2000" fill="hold"/>
                                        <p:tgtEl>
                                          <p:spTgt spid="5141"/>
                                        </p:tgtEl>
                                        <p:attrNameLst>
                                          <p:attrName>ppt_x</p:attrName>
                                          <p:attrName>ppt_y</p:attrName>
                                        </p:attrNameLst>
                                      </p:cBhvr>
                                      <p:rCtr x="-38" y="-154"/>
                                    </p:animMotion>
                                  </p:childTnLst>
                                </p:cTn>
                              </p:par>
                              <p:par>
                                <p:cTn id="156" presetID="42" presetClass="path" presetSubtype="0" accel="50000" decel="50000" fill="hold" nodeType="withEffect">
                                  <p:stCondLst>
                                    <p:cond delay="0"/>
                                  </p:stCondLst>
                                  <p:childTnLst>
                                    <p:animMotion origin="layout" path="M -4.44444E-6 2.77521E-8 L -0.07465 0.50902 " pathEditMode="relative" rAng="0" ptsTypes="AA">
                                      <p:cBhvr>
                                        <p:cTn id="157" dur="2000" fill="hold"/>
                                        <p:tgtEl>
                                          <p:spTgt spid="5123"/>
                                        </p:tgtEl>
                                        <p:attrNameLst>
                                          <p:attrName>ppt_x</p:attrName>
                                          <p:attrName>ppt_y</p:attrName>
                                        </p:attrNameLst>
                                      </p:cBhvr>
                                      <p:rCtr x="-37" y="254"/>
                                    </p:animMotion>
                                  </p:childTnLst>
                                </p:cTn>
                              </p:par>
                              <p:par>
                                <p:cTn id="158" presetID="3" presetClass="entr" presetSubtype="10" fill="hold" grpId="0" nodeType="withEffect">
                                  <p:stCondLst>
                                    <p:cond delay="0"/>
                                  </p:stCondLst>
                                  <p:childTnLst>
                                    <p:set>
                                      <p:cBhvr>
                                        <p:cTn id="159" dur="1" fill="hold">
                                          <p:stCondLst>
                                            <p:cond delay="0"/>
                                          </p:stCondLst>
                                        </p:cTn>
                                        <p:tgtEl>
                                          <p:spTgt spid="5146"/>
                                        </p:tgtEl>
                                        <p:attrNameLst>
                                          <p:attrName>style.visibility</p:attrName>
                                        </p:attrNameLst>
                                      </p:cBhvr>
                                      <p:to>
                                        <p:strVal val="visible"/>
                                      </p:to>
                                    </p:set>
                                    <p:animEffect transition="in" filter="blinds(horizontal)">
                                      <p:cBhvr>
                                        <p:cTn id="160" dur="500"/>
                                        <p:tgtEl>
                                          <p:spTgt spid="5146"/>
                                        </p:tgtEl>
                                      </p:cBhvr>
                                    </p:animEffect>
                                  </p:childTnLst>
                                </p:cTn>
                              </p:par>
                              <p:par>
                                <p:cTn id="161" presetID="3" presetClass="entr" presetSubtype="10" fill="hold" grpId="0" nodeType="withEffect">
                                  <p:stCondLst>
                                    <p:cond delay="0"/>
                                  </p:stCondLst>
                                  <p:childTnLst>
                                    <p:set>
                                      <p:cBhvr>
                                        <p:cTn id="162" dur="1" fill="hold">
                                          <p:stCondLst>
                                            <p:cond delay="0"/>
                                          </p:stCondLst>
                                        </p:cTn>
                                        <p:tgtEl>
                                          <p:spTgt spid="5147"/>
                                        </p:tgtEl>
                                        <p:attrNameLst>
                                          <p:attrName>style.visibility</p:attrName>
                                        </p:attrNameLst>
                                      </p:cBhvr>
                                      <p:to>
                                        <p:strVal val="visible"/>
                                      </p:to>
                                    </p:set>
                                    <p:animEffect transition="in" filter="blinds(horizontal)">
                                      <p:cBhvr>
                                        <p:cTn id="163" dur="500"/>
                                        <p:tgtEl>
                                          <p:spTgt spid="5147"/>
                                        </p:tgtEl>
                                      </p:cBhvr>
                                    </p:animEffect>
                                  </p:childTnLst>
                                </p:cTn>
                              </p:par>
                            </p:childTnLst>
                          </p:cTn>
                        </p:par>
                      </p:childTnLst>
                    </p:cTn>
                  </p:par>
                  <p:par>
                    <p:cTn id="164" fill="hold">
                      <p:stCondLst>
                        <p:cond delay="indefinite"/>
                      </p:stCondLst>
                      <p:childTnLst>
                        <p:par>
                          <p:cTn id="165" fill="hold">
                            <p:stCondLst>
                              <p:cond delay="0"/>
                            </p:stCondLst>
                            <p:childTnLst>
                              <p:par>
                                <p:cTn id="166" presetID="55" presetClass="entr" presetSubtype="0" fill="hold" nodeType="clickEffect">
                                  <p:stCondLst>
                                    <p:cond delay="0"/>
                                  </p:stCondLst>
                                  <p:childTnLst>
                                    <p:set>
                                      <p:cBhvr>
                                        <p:cTn id="167" dur="1" fill="hold">
                                          <p:stCondLst>
                                            <p:cond delay="0"/>
                                          </p:stCondLst>
                                        </p:cTn>
                                        <p:tgtEl>
                                          <p:spTgt spid="5166"/>
                                        </p:tgtEl>
                                        <p:attrNameLst>
                                          <p:attrName>style.visibility</p:attrName>
                                        </p:attrNameLst>
                                      </p:cBhvr>
                                      <p:to>
                                        <p:strVal val="visible"/>
                                      </p:to>
                                    </p:set>
                                    <p:anim calcmode="lin" valueType="num">
                                      <p:cBhvr>
                                        <p:cTn id="168" dur="1000" fill="hold"/>
                                        <p:tgtEl>
                                          <p:spTgt spid="5166"/>
                                        </p:tgtEl>
                                        <p:attrNameLst>
                                          <p:attrName>ppt_w</p:attrName>
                                        </p:attrNameLst>
                                      </p:cBhvr>
                                      <p:tavLst>
                                        <p:tav tm="0">
                                          <p:val>
                                            <p:strVal val="#ppt_w*0.70"/>
                                          </p:val>
                                        </p:tav>
                                        <p:tav tm="100000">
                                          <p:val>
                                            <p:strVal val="#ppt_w"/>
                                          </p:val>
                                        </p:tav>
                                      </p:tavLst>
                                    </p:anim>
                                    <p:anim calcmode="lin" valueType="num">
                                      <p:cBhvr>
                                        <p:cTn id="169" dur="1000" fill="hold"/>
                                        <p:tgtEl>
                                          <p:spTgt spid="5166"/>
                                        </p:tgtEl>
                                        <p:attrNameLst>
                                          <p:attrName>ppt_h</p:attrName>
                                        </p:attrNameLst>
                                      </p:cBhvr>
                                      <p:tavLst>
                                        <p:tav tm="0">
                                          <p:val>
                                            <p:strVal val="#ppt_h"/>
                                          </p:val>
                                        </p:tav>
                                        <p:tav tm="100000">
                                          <p:val>
                                            <p:strVal val="#ppt_h"/>
                                          </p:val>
                                        </p:tav>
                                      </p:tavLst>
                                    </p:anim>
                                    <p:animEffect transition="in" filter="fade">
                                      <p:cBhvr>
                                        <p:cTn id="170" dur="1000"/>
                                        <p:tgtEl>
                                          <p:spTgt spid="5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p:bldP spid="5129" grpId="0"/>
      <p:bldP spid="5130" grpId="0"/>
      <p:bldP spid="5132" grpId="0"/>
      <p:bldP spid="5132" grpId="1"/>
      <p:bldP spid="5133" grpId="0"/>
      <p:bldP spid="5133" grpId="1"/>
      <p:bldP spid="5134" grpId="0"/>
      <p:bldP spid="5134" grpId="1"/>
      <p:bldP spid="5136" grpId="0"/>
      <p:bldP spid="5136" grpId="1"/>
      <p:bldP spid="5138" grpId="0"/>
      <p:bldP spid="5138" grpId="1"/>
      <p:bldP spid="5140" grpId="0"/>
      <p:bldP spid="5140" grpId="1"/>
      <p:bldP spid="5141" grpId="0"/>
      <p:bldP spid="5141" grpId="1"/>
      <p:bldP spid="5142" grpId="0" animBg="1"/>
      <p:bldP spid="5143" grpId="0" animBg="1"/>
      <p:bldP spid="5144" grpId="0" animBg="1"/>
      <p:bldP spid="5145" grpId="0" animBg="1"/>
      <p:bldP spid="5146" grpId="0" animBg="1"/>
      <p:bldP spid="5147" grpId="0" animBg="1"/>
      <p:bldP spid="5149" grpId="0" animBg="1"/>
      <p:bldP spid="5152" grpId="0"/>
      <p:bldP spid="5152" grpId="1"/>
      <p:bldP spid="5159" grpId="0" animBg="1"/>
      <p:bldP spid="5161" grpId="0"/>
      <p:bldP spid="5161" grpId="1"/>
      <p:bldP spid="516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2" cstate="print"/>
          <a:srcRect/>
          <a:stretch>
            <a:fillRect/>
          </a:stretch>
        </p:blipFill>
        <p:spPr bwMode="auto">
          <a:xfrm>
            <a:off x="0" y="1828800"/>
            <a:ext cx="9093200" cy="5029200"/>
          </a:xfrm>
          <a:prstGeom prst="rect">
            <a:avLst/>
          </a:prstGeom>
          <a:noFill/>
          <a:ln w="9525">
            <a:noFill/>
            <a:miter lim="800000"/>
            <a:headEnd/>
            <a:tailEnd/>
          </a:ln>
        </p:spPr>
      </p:pic>
      <p:sp>
        <p:nvSpPr>
          <p:cNvPr id="3" name="Rectangle 2"/>
          <p:cNvSpPr>
            <a:spLocks noChangeArrowheads="1"/>
          </p:cNvSpPr>
          <p:nvPr/>
        </p:nvSpPr>
        <p:spPr bwMode="auto">
          <a:xfrm>
            <a:off x="838200" y="0"/>
            <a:ext cx="7543800" cy="523875"/>
          </a:xfrm>
          <a:prstGeom prst="rect">
            <a:avLst/>
          </a:prstGeom>
          <a:noFill/>
          <a:ln w="9525">
            <a:noFill/>
            <a:miter lim="800000"/>
            <a:headEnd/>
            <a:tailEnd/>
          </a:ln>
        </p:spPr>
        <p:txBody>
          <a:bodyPr>
            <a:spAutoFit/>
          </a:bodyPr>
          <a:lstStyle/>
          <a:p>
            <a:r>
              <a:rPr lang="en-GB" sz="2800" b="1" u="sng">
                <a:latin typeface="Calibri" pitchFamily="34" charset="0"/>
              </a:rPr>
              <a:t>P2P-Point to point optical network architecture</a:t>
            </a:r>
            <a:endParaRPr lang="en-US" sz="2800" b="1" u="sng">
              <a:latin typeface="Calibri" pitchFamily="34" charset="0"/>
            </a:endParaRPr>
          </a:p>
        </p:txBody>
      </p:sp>
      <p:sp>
        <p:nvSpPr>
          <p:cNvPr id="4" name="Rectangle 3"/>
          <p:cNvSpPr>
            <a:spLocks noChangeArrowheads="1"/>
          </p:cNvSpPr>
          <p:nvPr/>
        </p:nvSpPr>
        <p:spPr bwMode="auto">
          <a:xfrm>
            <a:off x="0" y="685800"/>
            <a:ext cx="9144000" cy="830263"/>
          </a:xfrm>
          <a:prstGeom prst="rect">
            <a:avLst/>
          </a:prstGeom>
          <a:noFill/>
          <a:ln w="9525">
            <a:noFill/>
            <a:miter lim="800000"/>
            <a:headEnd/>
            <a:tailEnd/>
          </a:ln>
        </p:spPr>
        <p:txBody>
          <a:bodyPr>
            <a:spAutoFit/>
          </a:bodyPr>
          <a:lstStyle/>
          <a:p>
            <a:r>
              <a:rPr lang="en-GB" sz="2400">
                <a:solidFill>
                  <a:srgbClr val="FF0000"/>
                </a:solidFill>
                <a:latin typeface="Calibri" pitchFamily="34" charset="0"/>
              </a:rPr>
              <a:t>Each end user has its own dedicated fibre from the exchange with a very high speed and high cost</a:t>
            </a:r>
            <a:endParaRPr lang="en-US" sz="2400">
              <a:solidFill>
                <a:srgbClr val="FF0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169"/>
                                        </p:tgtEl>
                                        <p:attrNameLst>
                                          <p:attrName>style.visibility</p:attrName>
                                        </p:attrNameLst>
                                      </p:cBhvr>
                                      <p:to>
                                        <p:strVal val="visible"/>
                                      </p:to>
                                    </p:set>
                                    <p:anim calcmode="lin" valueType="num">
                                      <p:cBhvr additive="base">
                                        <p:cTn id="17" dur="500" fill="hold"/>
                                        <p:tgtEl>
                                          <p:spTgt spid="7169"/>
                                        </p:tgtEl>
                                        <p:attrNameLst>
                                          <p:attrName>ppt_x</p:attrName>
                                        </p:attrNameLst>
                                      </p:cBhvr>
                                      <p:tavLst>
                                        <p:tav tm="0">
                                          <p:val>
                                            <p:strVal val="#ppt_x"/>
                                          </p:val>
                                        </p:tav>
                                        <p:tav tm="100000">
                                          <p:val>
                                            <p:strVal val="#ppt_x"/>
                                          </p:val>
                                        </p:tav>
                                      </p:tavLst>
                                    </p:anim>
                                    <p:anim calcmode="lin" valueType="num">
                                      <p:cBhvr additive="base">
                                        <p:cTn id="18" dur="500" fill="hold"/>
                                        <p:tgtEl>
                                          <p:spTgt spid="71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1447800"/>
          <a:ext cx="6781800" cy="2970213"/>
        </p:xfrm>
        <a:graphic>
          <a:graphicData uri="http://schemas.openxmlformats.org/drawingml/2006/table">
            <a:tbl>
              <a:tblPr/>
              <a:tblGrid>
                <a:gridCol w="3390900"/>
                <a:gridCol w="3390900"/>
              </a:tblGrid>
              <a:tr h="671513">
                <a:tc>
                  <a:txBody>
                    <a:bodyPr/>
                    <a:lstStyle/>
                    <a:p>
                      <a:pPr marL="0" marR="0" lvl="0" indent="0" algn="l" defTabSz="914400" rtl="0" eaLnBrk="1" fontAlgn="base" latinLnBrk="0" hangingPunct="1">
                        <a:lnSpc>
                          <a:spcPts val="1400"/>
                        </a:lnSpc>
                        <a:spcBef>
                          <a:spcPts val="200"/>
                        </a:spcBef>
                        <a:spcAft>
                          <a:spcPts val="200"/>
                        </a:spcAft>
                        <a:buClrTx/>
                        <a:buSzTx/>
                        <a:buFontTx/>
                        <a:buNone/>
                        <a:tabLst/>
                      </a:pPr>
                      <a:endParaRPr kumimoji="0" lang="en-GB" sz="1400" b="0" i="1"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ts val="1400"/>
                        </a:lnSpc>
                        <a:spcBef>
                          <a:spcPts val="200"/>
                        </a:spcBef>
                        <a:spcAft>
                          <a:spcPts val="200"/>
                        </a:spcAft>
                        <a:buClrTx/>
                        <a:buSzTx/>
                        <a:buFontTx/>
                        <a:buNone/>
                        <a:tabLst/>
                      </a:pPr>
                      <a:r>
                        <a:rPr kumimoji="0" lang="en-GB" sz="1400" b="0" i="1" u="none" strike="noStrike" cap="none" normalizeH="0" baseline="0" smtClean="0">
                          <a:ln>
                            <a:noFill/>
                          </a:ln>
                          <a:solidFill>
                            <a:schemeClr val="tx1"/>
                          </a:solidFill>
                          <a:effectLst/>
                          <a:latin typeface="Arial" charset="0"/>
                          <a:cs typeface="Times New Roman" pitchFamily="18" charset="0"/>
                        </a:rPr>
                        <a:t>Technology</a:t>
                      </a:r>
                      <a:endParaRPr kumimoji="0" lang="en-US" sz="1400" b="0" i="1" u="none" strike="noStrike" cap="none" normalizeH="0" baseline="0" smtClean="0">
                        <a:ln>
                          <a:noFill/>
                        </a:ln>
                        <a:solidFill>
                          <a:schemeClr val="tx1"/>
                        </a:solidFill>
                        <a:effectLst/>
                        <a:latin typeface="Arial" charset="0"/>
                        <a:cs typeface="Times New Roman" pitchFamily="18" charset="0"/>
                      </a:endParaRPr>
                    </a:p>
                  </a:txBody>
                  <a:tcPr marL="28575" marR="28575"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400"/>
                        </a:lnSpc>
                        <a:spcBef>
                          <a:spcPts val="200"/>
                        </a:spcBef>
                        <a:spcAft>
                          <a:spcPts val="200"/>
                        </a:spcAft>
                        <a:buClrTx/>
                        <a:buSzTx/>
                        <a:buFontTx/>
                        <a:buNone/>
                        <a:tabLst/>
                      </a:pPr>
                      <a:endParaRPr kumimoji="0" lang="en-GB" sz="1400" b="0" i="1"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ts val="1400"/>
                        </a:lnSpc>
                        <a:spcBef>
                          <a:spcPts val="200"/>
                        </a:spcBef>
                        <a:spcAft>
                          <a:spcPts val="200"/>
                        </a:spcAft>
                        <a:buClrTx/>
                        <a:buSzTx/>
                        <a:buFontTx/>
                        <a:buNone/>
                        <a:tabLst/>
                      </a:pPr>
                      <a:r>
                        <a:rPr kumimoji="0" lang="en-GB" sz="1400" b="0" i="1" u="none" strike="noStrike" cap="none" normalizeH="0" baseline="0" smtClean="0">
                          <a:ln>
                            <a:noFill/>
                          </a:ln>
                          <a:solidFill>
                            <a:schemeClr val="tx1"/>
                          </a:solidFill>
                          <a:effectLst/>
                          <a:latin typeface="Arial" charset="0"/>
                          <a:cs typeface="Times New Roman" pitchFamily="18" charset="0"/>
                        </a:rPr>
                        <a:t>Typical Bandwidth per user (Mbit/s)</a:t>
                      </a:r>
                      <a:endParaRPr kumimoji="0" lang="en-US" sz="1400" b="0" i="1" u="none" strike="noStrike" cap="none" normalizeH="0" baseline="0" smtClean="0">
                        <a:ln>
                          <a:noFill/>
                        </a:ln>
                        <a:solidFill>
                          <a:schemeClr val="tx1"/>
                        </a:solidFill>
                        <a:effectLst/>
                        <a:latin typeface="Arial" charset="0"/>
                        <a:cs typeface="Times New Roman" pitchFamily="18" charset="0"/>
                      </a:endParaRPr>
                    </a:p>
                  </a:txBody>
                  <a:tcPr marL="28575" marR="28575"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4675">
                <a:tc>
                  <a:txBody>
                    <a:bodyPr/>
                    <a:lstStyle/>
                    <a:p>
                      <a:pPr marL="0" marR="0" lvl="0" indent="0" algn="l" defTabSz="914400" rtl="0" eaLnBrk="1" fontAlgn="base" latinLnBrk="0" hangingPunct="1">
                        <a:lnSpc>
                          <a:spcPts val="1200"/>
                        </a:lnSpc>
                        <a:spcBef>
                          <a:spcPts val="200"/>
                        </a:spcBef>
                        <a:spcAft>
                          <a:spcPts val="200"/>
                        </a:spcAft>
                        <a:buClrTx/>
                        <a:buSzTx/>
                        <a:buFontTx/>
                        <a:buNone/>
                        <a:tabLst/>
                      </a:pPr>
                      <a:endParaRPr kumimoji="0" lang="en-GB" sz="14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ts val="1200"/>
                        </a:lnSpc>
                        <a:spcBef>
                          <a:spcPts val="200"/>
                        </a:spcBef>
                        <a:spcAft>
                          <a:spcPts val="20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Existing copper Local Loop (baseline)</a:t>
                      </a:r>
                      <a:endParaRPr kumimoji="0" lang="en-US" sz="1400" b="0" i="0" u="none" strike="noStrike" cap="none" normalizeH="0" baseline="0" smtClean="0">
                        <a:ln>
                          <a:noFill/>
                        </a:ln>
                        <a:solidFill>
                          <a:schemeClr val="tx1"/>
                        </a:solidFill>
                        <a:effectLst/>
                        <a:latin typeface="Arial" charset="0"/>
                        <a:cs typeface="Times New Roman" pitchFamily="18" charset="0"/>
                      </a:endParaRPr>
                    </a:p>
                  </a:txBody>
                  <a:tcPr marL="28575" marR="28575"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endParaRPr kumimoji="0" lang="en-GB" sz="14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ts val="1200"/>
                        </a:lnSpc>
                        <a:spcBef>
                          <a:spcPts val="200"/>
                        </a:spcBef>
                        <a:spcAft>
                          <a:spcPts val="20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2–5</a:t>
                      </a:r>
                      <a:endParaRPr kumimoji="0" lang="en-US" sz="1400" b="0" i="0" u="none" strike="noStrike" cap="none" normalizeH="0" baseline="0" smtClean="0">
                        <a:ln>
                          <a:noFill/>
                        </a:ln>
                        <a:solidFill>
                          <a:schemeClr val="tx1"/>
                        </a:solidFill>
                        <a:effectLst/>
                        <a:latin typeface="Arial" charset="0"/>
                        <a:cs typeface="Times New Roman" pitchFamily="18" charset="0"/>
                      </a:endParaRPr>
                    </a:p>
                  </a:txBody>
                  <a:tcPr marL="28575" marR="28575"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574675">
                <a:tc>
                  <a:txBody>
                    <a:bodyPr/>
                    <a:lstStyle/>
                    <a:p>
                      <a:pPr marL="0" marR="0" lvl="0" indent="0" algn="l" defTabSz="914400" rtl="0" eaLnBrk="1" fontAlgn="base" latinLnBrk="0" hangingPunct="1">
                        <a:lnSpc>
                          <a:spcPts val="1200"/>
                        </a:lnSpc>
                        <a:spcBef>
                          <a:spcPts val="200"/>
                        </a:spcBef>
                        <a:spcAft>
                          <a:spcPts val="200"/>
                        </a:spcAft>
                        <a:buClrTx/>
                        <a:buSzTx/>
                        <a:buFontTx/>
                        <a:buNone/>
                        <a:tabLst/>
                      </a:pPr>
                      <a:endParaRPr kumimoji="0" lang="en-GB" sz="14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ts val="1200"/>
                        </a:lnSpc>
                        <a:spcBef>
                          <a:spcPts val="200"/>
                        </a:spcBef>
                        <a:spcAft>
                          <a:spcPts val="20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Fibre to the cabinet (FTTC)</a:t>
                      </a:r>
                      <a:endParaRPr kumimoji="0" lang="en-US" sz="1400" b="0" i="0" u="none" strike="noStrike" cap="none" normalizeH="0" baseline="0" smtClean="0">
                        <a:ln>
                          <a:noFill/>
                        </a:ln>
                        <a:solidFill>
                          <a:schemeClr val="tx1"/>
                        </a:solidFill>
                        <a:effectLst/>
                        <a:latin typeface="Arial" charset="0"/>
                        <a:cs typeface="Times New Roman" pitchFamily="18" charset="0"/>
                      </a:endParaRPr>
                    </a:p>
                  </a:txBody>
                  <a:tcPr marL="28575" marR="28575"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endParaRPr kumimoji="0" lang="en-GB" sz="14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ts val="1200"/>
                        </a:lnSpc>
                        <a:spcBef>
                          <a:spcPts val="200"/>
                        </a:spcBef>
                        <a:spcAft>
                          <a:spcPts val="20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30–50</a:t>
                      </a:r>
                      <a:endParaRPr kumimoji="0" lang="en-US" sz="1400" b="0" i="0" u="none" strike="noStrike" cap="none" normalizeH="0" baseline="0" smtClean="0">
                        <a:ln>
                          <a:noFill/>
                        </a:ln>
                        <a:solidFill>
                          <a:schemeClr val="tx1"/>
                        </a:solidFill>
                        <a:effectLst/>
                        <a:latin typeface="Arial" charset="0"/>
                        <a:cs typeface="Times New Roman" pitchFamily="18" charset="0"/>
                      </a:endParaRPr>
                    </a:p>
                  </a:txBody>
                  <a:tcPr marL="28575" marR="28575" marT="0" marB="0" horzOverflow="overflow">
                    <a:lnL>
                      <a:noFill/>
                    </a:lnL>
                    <a:lnR>
                      <a:noFill/>
                    </a:lnR>
                    <a:lnT>
                      <a:noFill/>
                    </a:lnT>
                    <a:lnB>
                      <a:noFill/>
                    </a:lnB>
                    <a:lnTlToBr>
                      <a:noFill/>
                    </a:lnTlToBr>
                    <a:lnBlToTr>
                      <a:noFill/>
                    </a:lnBlToTr>
                    <a:noFill/>
                  </a:tcPr>
                </a:tc>
              </a:tr>
              <a:tr h="574675">
                <a:tc>
                  <a:txBody>
                    <a:bodyPr/>
                    <a:lstStyle/>
                    <a:p>
                      <a:pPr marL="0" marR="0" lvl="0" indent="0" algn="l" defTabSz="914400" rtl="0" eaLnBrk="1" fontAlgn="base" latinLnBrk="0" hangingPunct="1">
                        <a:lnSpc>
                          <a:spcPts val="1200"/>
                        </a:lnSpc>
                        <a:spcBef>
                          <a:spcPts val="200"/>
                        </a:spcBef>
                        <a:spcAft>
                          <a:spcPts val="200"/>
                        </a:spcAft>
                        <a:buClrTx/>
                        <a:buSzTx/>
                        <a:buFontTx/>
                        <a:buNone/>
                        <a:tabLst/>
                      </a:pPr>
                      <a:endParaRPr kumimoji="0" lang="en-GB" sz="14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ts val="1200"/>
                        </a:lnSpc>
                        <a:spcBef>
                          <a:spcPts val="200"/>
                        </a:spcBef>
                        <a:spcAft>
                          <a:spcPts val="20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Fibre To The Home (FTTH – PON)</a:t>
                      </a:r>
                      <a:endParaRPr kumimoji="0" lang="en-US" sz="1400" b="0" i="0" u="none" strike="noStrike" cap="none" normalizeH="0" baseline="0" smtClean="0">
                        <a:ln>
                          <a:noFill/>
                        </a:ln>
                        <a:solidFill>
                          <a:schemeClr val="tx1"/>
                        </a:solidFill>
                        <a:effectLst/>
                        <a:latin typeface="Arial" charset="0"/>
                        <a:cs typeface="Times New Roman" pitchFamily="18" charset="0"/>
                      </a:endParaRPr>
                    </a:p>
                  </a:txBody>
                  <a:tcPr marL="28575" marR="28575"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endParaRPr kumimoji="0" lang="en-GB" sz="14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ts val="1200"/>
                        </a:lnSpc>
                        <a:spcBef>
                          <a:spcPts val="200"/>
                        </a:spcBef>
                        <a:spcAft>
                          <a:spcPts val="20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80–100</a:t>
                      </a:r>
                      <a:endParaRPr kumimoji="0" lang="en-US" sz="1400" b="0" i="0" u="none" strike="noStrike" cap="none" normalizeH="0" baseline="0" smtClean="0">
                        <a:ln>
                          <a:noFill/>
                        </a:ln>
                        <a:solidFill>
                          <a:schemeClr val="tx1"/>
                        </a:solidFill>
                        <a:effectLst/>
                        <a:latin typeface="Arial" charset="0"/>
                        <a:cs typeface="Times New Roman" pitchFamily="18" charset="0"/>
                      </a:endParaRPr>
                    </a:p>
                  </a:txBody>
                  <a:tcPr marL="28575" marR="28575" marT="0" marB="0" horzOverflow="overflow">
                    <a:lnL>
                      <a:noFill/>
                    </a:lnL>
                    <a:lnR>
                      <a:noFill/>
                    </a:lnR>
                    <a:lnT>
                      <a:noFill/>
                    </a:lnT>
                    <a:lnB>
                      <a:noFill/>
                    </a:lnB>
                    <a:lnTlToBr>
                      <a:noFill/>
                    </a:lnTlToBr>
                    <a:lnBlToTr>
                      <a:noFill/>
                    </a:lnBlToTr>
                    <a:noFill/>
                  </a:tcPr>
                </a:tc>
              </a:tr>
              <a:tr h="574675">
                <a:tc>
                  <a:txBody>
                    <a:bodyPr/>
                    <a:lstStyle/>
                    <a:p>
                      <a:pPr marL="0" marR="0" lvl="0" indent="0" algn="l" defTabSz="914400" rtl="0" eaLnBrk="1" fontAlgn="base" latinLnBrk="0" hangingPunct="1">
                        <a:lnSpc>
                          <a:spcPts val="1200"/>
                        </a:lnSpc>
                        <a:spcBef>
                          <a:spcPts val="200"/>
                        </a:spcBef>
                        <a:spcAft>
                          <a:spcPts val="200"/>
                        </a:spcAft>
                        <a:buClrTx/>
                        <a:buSzTx/>
                        <a:buFontTx/>
                        <a:buNone/>
                        <a:tabLst/>
                      </a:pPr>
                      <a:endParaRPr kumimoji="0" lang="en-GB" sz="14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ts val="1200"/>
                        </a:lnSpc>
                        <a:spcBef>
                          <a:spcPts val="200"/>
                        </a:spcBef>
                        <a:spcAft>
                          <a:spcPts val="20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Fibre To The Home (FTTH – P2P)</a:t>
                      </a:r>
                      <a:endParaRPr kumimoji="0" lang="en-US" sz="1400" b="0" i="0" u="none" strike="noStrike" cap="none" normalizeH="0" baseline="0" smtClean="0">
                        <a:ln>
                          <a:noFill/>
                        </a:ln>
                        <a:solidFill>
                          <a:schemeClr val="tx1"/>
                        </a:solidFill>
                        <a:effectLst/>
                        <a:latin typeface="Arial" charset="0"/>
                        <a:cs typeface="Times New Roman" pitchFamily="18" charset="0"/>
                      </a:endParaRPr>
                    </a:p>
                  </a:txBody>
                  <a:tcPr marL="28575" marR="28575"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endParaRPr kumimoji="0" lang="en-GB" sz="14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ts val="1200"/>
                        </a:lnSpc>
                        <a:spcBef>
                          <a:spcPts val="200"/>
                        </a:spcBef>
                        <a:spcAft>
                          <a:spcPts val="200"/>
                        </a:spcAft>
                        <a:buClrTx/>
                        <a:buSzTx/>
                        <a:buFontTx/>
                        <a:buNone/>
                        <a:tabLst/>
                      </a:pPr>
                      <a:r>
                        <a:rPr kumimoji="0" lang="en-GB" sz="1400" b="0" i="0" u="none" strike="noStrike" cap="none" normalizeH="0" baseline="0" smtClean="0">
                          <a:ln>
                            <a:noFill/>
                          </a:ln>
                          <a:solidFill>
                            <a:schemeClr val="tx1"/>
                          </a:solidFill>
                          <a:effectLst/>
                          <a:latin typeface="Arial" charset="0"/>
                          <a:cs typeface="Times New Roman" pitchFamily="18" charset="0"/>
                        </a:rPr>
                        <a:t>100</a:t>
                      </a:r>
                      <a:endParaRPr kumimoji="0" lang="en-US" sz="1400" b="0" i="0" u="none" strike="noStrike" cap="none" normalizeH="0" baseline="0" smtClean="0">
                        <a:ln>
                          <a:noFill/>
                        </a:ln>
                        <a:solidFill>
                          <a:schemeClr val="tx1"/>
                        </a:solidFill>
                        <a:effectLst/>
                        <a:latin typeface="Arial" charset="0"/>
                        <a:cs typeface="Times New Roman" pitchFamily="18" charset="0"/>
                      </a:endParaRPr>
                    </a:p>
                  </a:txBody>
                  <a:tcPr marL="28575" marR="28575"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313" name="Rectangle 1"/>
          <p:cNvSpPr>
            <a:spLocks noChangeArrowheads="1"/>
          </p:cNvSpPr>
          <p:nvPr/>
        </p:nvSpPr>
        <p:spPr bwMode="auto">
          <a:xfrm>
            <a:off x="-76200" y="195263"/>
            <a:ext cx="9512300" cy="400050"/>
          </a:xfrm>
          <a:prstGeom prst="rect">
            <a:avLst/>
          </a:prstGeom>
          <a:noFill/>
          <a:ln w="9525">
            <a:noFill/>
            <a:miter lim="800000"/>
            <a:headEnd/>
            <a:tailEnd/>
          </a:ln>
        </p:spPr>
        <p:txBody>
          <a:bodyPr wrap="none" anchor="ctr">
            <a:spAutoFit/>
          </a:bodyPr>
          <a:lstStyle/>
          <a:p>
            <a:pPr algn="just">
              <a:tabLst>
                <a:tab pos="1303338" algn="l"/>
              </a:tabLst>
            </a:pPr>
            <a:r>
              <a:rPr lang="en-GB" sz="2000" b="1" i="1" u="sng">
                <a:cs typeface="Times New Roman" pitchFamily="18" charset="0"/>
              </a:rPr>
              <a:t>Different NGA architectures will result in different band width to the end user</a:t>
            </a:r>
            <a:endParaRPr lang="en-GB" sz="4800" b="1" u="sng"/>
          </a:p>
        </p:txBody>
      </p:sp>
      <p:sp>
        <p:nvSpPr>
          <p:cNvPr id="4" name="Rectangle 1"/>
          <p:cNvSpPr>
            <a:spLocks noChangeArrowheads="1"/>
          </p:cNvSpPr>
          <p:nvPr/>
        </p:nvSpPr>
        <p:spPr bwMode="auto">
          <a:xfrm>
            <a:off x="0" y="914400"/>
            <a:ext cx="8278813" cy="338138"/>
          </a:xfrm>
          <a:prstGeom prst="rect">
            <a:avLst/>
          </a:prstGeom>
          <a:noFill/>
          <a:ln w="9525">
            <a:noFill/>
            <a:miter lim="800000"/>
            <a:headEnd/>
            <a:tailEnd/>
          </a:ln>
        </p:spPr>
        <p:txBody>
          <a:bodyPr wrap="none" anchor="ctr">
            <a:spAutoFit/>
          </a:bodyPr>
          <a:lstStyle/>
          <a:p>
            <a:pPr algn="just">
              <a:tabLst>
                <a:tab pos="1303338" algn="l"/>
              </a:tabLst>
            </a:pPr>
            <a:r>
              <a:rPr lang="en-GB" sz="1600" i="1">
                <a:solidFill>
                  <a:srgbClr val="FF0000"/>
                </a:solidFill>
                <a:cs typeface="Times New Roman" pitchFamily="18" charset="0"/>
              </a:rPr>
              <a:t>The average bandwidth we can expect from each type of NGA Archtecture is given below</a:t>
            </a:r>
            <a:endParaRPr lang="en-GB" sz="40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313"/>
                                        </p:tgtEl>
                                        <p:attrNameLst>
                                          <p:attrName>style.visibility</p:attrName>
                                        </p:attrNameLst>
                                      </p:cBhvr>
                                      <p:to>
                                        <p:strVal val="visible"/>
                                      </p:to>
                                    </p:set>
                                    <p:animEffect transition="in" filter="diamond(in)">
                                      <p:cBhvr>
                                        <p:cTn id="7" dur="2000"/>
                                        <p:tgtEl>
                                          <p:spTgt spid="1331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2" cstate="print"/>
          <a:srcRect/>
          <a:stretch>
            <a:fillRect/>
          </a:stretch>
        </p:blipFill>
        <p:spPr bwMode="auto">
          <a:xfrm>
            <a:off x="0" y="1141413"/>
            <a:ext cx="9144000" cy="5640387"/>
          </a:xfrm>
          <a:prstGeom prst="rect">
            <a:avLst/>
          </a:prstGeom>
          <a:noFill/>
          <a:ln w="9525">
            <a:noFill/>
            <a:miter lim="800000"/>
            <a:headEnd/>
            <a:tailEnd/>
          </a:ln>
        </p:spPr>
      </p:pic>
      <p:sp>
        <p:nvSpPr>
          <p:cNvPr id="3" name="Rectangle 2"/>
          <p:cNvSpPr>
            <a:spLocks noChangeArrowheads="1"/>
          </p:cNvSpPr>
          <p:nvPr/>
        </p:nvSpPr>
        <p:spPr bwMode="auto">
          <a:xfrm>
            <a:off x="0" y="0"/>
            <a:ext cx="8534400" cy="584200"/>
          </a:xfrm>
          <a:prstGeom prst="rect">
            <a:avLst/>
          </a:prstGeom>
          <a:noFill/>
          <a:ln w="9525">
            <a:noFill/>
            <a:miter lim="800000"/>
            <a:headEnd/>
            <a:tailEnd/>
          </a:ln>
        </p:spPr>
        <p:txBody>
          <a:bodyPr>
            <a:spAutoFit/>
          </a:bodyPr>
          <a:lstStyle/>
          <a:p>
            <a:r>
              <a:rPr lang="en-GB" sz="3200" b="1" u="sng">
                <a:latin typeface="Calibri" pitchFamily="34" charset="0"/>
              </a:rPr>
              <a:t>Wireless access technology for NGN</a:t>
            </a:r>
            <a:endParaRPr lang="en-US" sz="3200" b="1" u="sng">
              <a:latin typeface="Calibri" pitchFamily="34" charset="0"/>
            </a:endParaRPr>
          </a:p>
        </p:txBody>
      </p:sp>
      <p:sp>
        <p:nvSpPr>
          <p:cNvPr id="4" name="Rectangle 3"/>
          <p:cNvSpPr/>
          <p:nvPr/>
        </p:nvSpPr>
        <p:spPr>
          <a:xfrm>
            <a:off x="2667000" y="1219200"/>
            <a:ext cx="5791200" cy="3810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a:spLocks noChangeArrowheads="1"/>
          </p:cNvSpPr>
          <p:nvPr/>
        </p:nvSpPr>
        <p:spPr bwMode="auto">
          <a:xfrm>
            <a:off x="0" y="769938"/>
            <a:ext cx="8534400" cy="830262"/>
          </a:xfrm>
          <a:prstGeom prst="rect">
            <a:avLst/>
          </a:prstGeom>
          <a:noFill/>
          <a:ln w="9525">
            <a:noFill/>
            <a:miter lim="800000"/>
            <a:headEnd/>
            <a:tailEnd/>
          </a:ln>
        </p:spPr>
        <p:txBody>
          <a:bodyPr>
            <a:spAutoFit/>
          </a:bodyPr>
          <a:lstStyle/>
          <a:p>
            <a:r>
              <a:rPr lang="en-GB" sz="2400">
                <a:solidFill>
                  <a:srgbClr val="FF0000"/>
                </a:solidFill>
                <a:latin typeface="Calibri" pitchFamily="34" charset="0"/>
              </a:rPr>
              <a:t>Long term evolution (LTE) and WiMAX becoming most promising technologies		</a:t>
            </a:r>
            <a:endParaRPr lang="en-US" sz="2400">
              <a:solidFill>
                <a:srgbClr val="FF0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289"/>
                                        </p:tgtEl>
                                        <p:attrNameLst>
                                          <p:attrName>style.visibility</p:attrName>
                                        </p:attrNameLst>
                                      </p:cBhvr>
                                      <p:to>
                                        <p:strVal val="visible"/>
                                      </p:to>
                                    </p:set>
                                    <p:anim calcmode="lin" valueType="num">
                                      <p:cBhvr additive="base">
                                        <p:cTn id="18" dur="500" fill="hold"/>
                                        <p:tgtEl>
                                          <p:spTgt spid="12289"/>
                                        </p:tgtEl>
                                        <p:attrNameLst>
                                          <p:attrName>ppt_x</p:attrName>
                                        </p:attrNameLst>
                                      </p:cBhvr>
                                      <p:tavLst>
                                        <p:tav tm="0">
                                          <p:val>
                                            <p:strVal val="#ppt_x"/>
                                          </p:val>
                                        </p:tav>
                                        <p:tav tm="100000">
                                          <p:val>
                                            <p:strVal val="#ppt_x"/>
                                          </p:val>
                                        </p:tav>
                                      </p:tavLst>
                                    </p:anim>
                                    <p:anim calcmode="lin" valueType="num">
                                      <p:cBhvr additive="base">
                                        <p:cTn id="19" dur="500" fill="hold"/>
                                        <p:tgtEl>
                                          <p:spTgt spid="122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0" y="1981200"/>
            <a:ext cx="8977313" cy="3429000"/>
          </a:xfrm>
          <a:prstGeom prst="rect">
            <a:avLst/>
          </a:prstGeom>
          <a:noFill/>
          <a:ln w="9525">
            <a:noFill/>
            <a:miter lim="800000"/>
            <a:headEnd/>
            <a:tailEnd/>
          </a:ln>
        </p:spPr>
      </p:pic>
      <p:sp>
        <p:nvSpPr>
          <p:cNvPr id="3" name="Rectangle 2"/>
          <p:cNvSpPr>
            <a:spLocks noChangeArrowheads="1"/>
          </p:cNvSpPr>
          <p:nvPr/>
        </p:nvSpPr>
        <p:spPr bwMode="auto">
          <a:xfrm>
            <a:off x="381000" y="0"/>
            <a:ext cx="8153400" cy="584200"/>
          </a:xfrm>
          <a:prstGeom prst="rect">
            <a:avLst/>
          </a:prstGeom>
          <a:noFill/>
          <a:ln w="9525">
            <a:noFill/>
            <a:miter lim="800000"/>
            <a:headEnd/>
            <a:tailEnd/>
          </a:ln>
        </p:spPr>
        <p:txBody>
          <a:bodyPr>
            <a:spAutoFit/>
          </a:bodyPr>
          <a:lstStyle/>
          <a:p>
            <a:r>
              <a:rPr lang="en-GB" sz="3200" b="1" u="sng">
                <a:latin typeface="Calibri" pitchFamily="34" charset="0"/>
              </a:rPr>
              <a:t>IP-based interconnection between two NGNs </a:t>
            </a:r>
            <a:endParaRPr lang="en-US" sz="3200" b="1" u="sng">
              <a:latin typeface="Calibri" pitchFamily="34" charset="0"/>
            </a:endParaRPr>
          </a:p>
        </p:txBody>
      </p:sp>
      <p:sp>
        <p:nvSpPr>
          <p:cNvPr id="4" name="Rectangle 3"/>
          <p:cNvSpPr>
            <a:spLocks noChangeArrowheads="1"/>
          </p:cNvSpPr>
          <p:nvPr/>
        </p:nvSpPr>
        <p:spPr bwMode="auto">
          <a:xfrm>
            <a:off x="381000" y="762000"/>
            <a:ext cx="8534400" cy="584200"/>
          </a:xfrm>
          <a:prstGeom prst="rect">
            <a:avLst/>
          </a:prstGeom>
          <a:noFill/>
          <a:ln w="9525">
            <a:noFill/>
            <a:miter lim="800000"/>
            <a:headEnd/>
            <a:tailEnd/>
          </a:ln>
        </p:spPr>
        <p:txBody>
          <a:bodyPr>
            <a:spAutoFit/>
          </a:bodyPr>
          <a:lstStyle/>
          <a:p>
            <a:r>
              <a:rPr lang="en-GB" sz="3200">
                <a:solidFill>
                  <a:srgbClr val="FF0000"/>
                </a:solidFill>
                <a:latin typeface="Calibri" pitchFamily="34" charset="0"/>
              </a:rPr>
              <a:t>The ultimate NGN network interconnection (P2P)</a:t>
            </a:r>
            <a:endParaRPr lang="en-US" sz="3200">
              <a:solidFill>
                <a:srgbClr val="FF0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30722"/>
                                        </p:tgtEl>
                                        <p:attrNameLst>
                                          <p:attrName>style.visibility</p:attrName>
                                        </p:attrNameLst>
                                      </p:cBhvr>
                                      <p:to>
                                        <p:strVal val="visible"/>
                                      </p:to>
                                    </p:set>
                                    <p:animEffect transition="in" filter="diamond(in)">
                                      <p:cBhvr>
                                        <p:cTn id="18" dur="20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760"/>
            <a:ext cx="8229600" cy="1143000"/>
          </a:xfrm>
        </p:spPr>
        <p:txBody>
          <a:bodyPr/>
          <a:lstStyle/>
          <a:p>
            <a:r>
              <a:rPr lang="en-GB" dirty="0"/>
              <a:t>Triple-play metro evolution</a:t>
            </a:r>
          </a:p>
        </p:txBody>
      </p:sp>
      <p:pic>
        <p:nvPicPr>
          <p:cNvPr id="3074" name="Picture 2"/>
          <p:cNvPicPr>
            <a:picLocks noChangeAspect="1" noChangeArrowheads="1"/>
          </p:cNvPicPr>
          <p:nvPr/>
        </p:nvPicPr>
        <p:blipFill>
          <a:blip r:embed="rId2" cstate="print"/>
          <a:srcRect/>
          <a:stretch>
            <a:fillRect/>
          </a:stretch>
        </p:blipFill>
        <p:spPr bwMode="auto">
          <a:xfrm>
            <a:off x="1907704" y="1196752"/>
            <a:ext cx="5609629" cy="53549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Peak theoretical bandwidth for mobile broadband technologies</a:t>
            </a:r>
          </a:p>
        </p:txBody>
      </p:sp>
      <p:pic>
        <p:nvPicPr>
          <p:cNvPr id="4098" name="Picture 2"/>
          <p:cNvPicPr>
            <a:picLocks noGrp="1" noChangeAspect="1" noChangeArrowheads="1"/>
          </p:cNvPicPr>
          <p:nvPr>
            <p:ph idx="1"/>
          </p:nvPr>
        </p:nvPicPr>
        <p:blipFill>
          <a:blip r:embed="rId2" cstate="print"/>
          <a:srcRect/>
          <a:stretch>
            <a:fillRect/>
          </a:stretch>
        </p:blipFill>
        <p:spPr bwMode="auto">
          <a:xfrm>
            <a:off x="1578303" y="1600200"/>
            <a:ext cx="5987394"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674688"/>
            <a:ext cx="8229600" cy="2092326"/>
          </a:xfrm>
        </p:spPr>
        <p:txBody>
          <a:bodyPr/>
          <a:lstStyle/>
          <a:p>
            <a:r>
              <a:rPr lang="en-GB" smtClean="0"/>
              <a:t/>
            </a:r>
            <a:br>
              <a:rPr lang="en-GB" smtClean="0"/>
            </a:br>
            <a:r>
              <a:rPr lang="en-GB" smtClean="0"/>
              <a:t>NGN SERVICES</a:t>
            </a:r>
          </a:p>
        </p:txBody>
      </p:sp>
      <p:sp>
        <p:nvSpPr>
          <p:cNvPr id="26627" name="Content Placeholder 2"/>
          <p:cNvSpPr>
            <a:spLocks noGrp="1"/>
          </p:cNvSpPr>
          <p:nvPr>
            <p:ph idx="1"/>
          </p:nvPr>
        </p:nvSpPr>
        <p:spPr/>
        <p:txBody>
          <a:bodyPr/>
          <a:lstStyle/>
          <a:p>
            <a:endParaRPr lang="en-GB" smtClean="0"/>
          </a:p>
        </p:txBody>
      </p:sp>
      <p:pic>
        <p:nvPicPr>
          <p:cNvPr id="26628" name="Picture 2"/>
          <p:cNvPicPr>
            <a:picLocks noChangeAspect="1" noChangeArrowheads="1"/>
          </p:cNvPicPr>
          <p:nvPr/>
        </p:nvPicPr>
        <p:blipFill>
          <a:blip r:embed="rId2" cstate="print"/>
          <a:srcRect/>
          <a:stretch>
            <a:fillRect/>
          </a:stretch>
        </p:blipFill>
        <p:spPr bwMode="auto">
          <a:xfrm>
            <a:off x="933450" y="1228725"/>
            <a:ext cx="7277100" cy="4400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9"/>
          <p:cNvGrpSpPr>
            <a:grpSpLocks/>
          </p:cNvGrpSpPr>
          <p:nvPr/>
        </p:nvGrpSpPr>
        <p:grpSpPr bwMode="auto">
          <a:xfrm>
            <a:off x="936625" y="720725"/>
            <a:ext cx="2843213" cy="979488"/>
            <a:chOff x="1008112" y="548680"/>
            <a:chExt cx="2843808" cy="979309"/>
          </a:xfrm>
        </p:grpSpPr>
        <p:pic>
          <p:nvPicPr>
            <p:cNvPr id="29730" name="Picture 14"/>
            <p:cNvPicPr>
              <a:picLocks noChangeAspect="1" noChangeArrowheads="1"/>
            </p:cNvPicPr>
            <p:nvPr/>
          </p:nvPicPr>
          <p:blipFill>
            <a:blip r:embed="rId2" cstate="print"/>
            <a:srcRect/>
            <a:stretch>
              <a:fillRect/>
            </a:stretch>
          </p:blipFill>
          <p:spPr bwMode="auto">
            <a:xfrm>
              <a:off x="3347864" y="548680"/>
              <a:ext cx="504056" cy="979309"/>
            </a:xfrm>
            <a:prstGeom prst="rect">
              <a:avLst/>
            </a:prstGeom>
            <a:noFill/>
            <a:ln w="9525">
              <a:noFill/>
              <a:miter lim="800000"/>
              <a:headEnd/>
              <a:tailEnd/>
            </a:ln>
          </p:spPr>
        </p:pic>
        <p:sp>
          <p:nvSpPr>
            <p:cNvPr id="29731" name="Rectangle 16"/>
            <p:cNvSpPr>
              <a:spLocks noChangeArrowheads="1"/>
            </p:cNvSpPr>
            <p:nvPr/>
          </p:nvSpPr>
          <p:spPr bwMode="auto">
            <a:xfrm>
              <a:off x="1008112" y="980728"/>
              <a:ext cx="2483768" cy="461665"/>
            </a:xfrm>
            <a:prstGeom prst="rect">
              <a:avLst/>
            </a:prstGeom>
            <a:noFill/>
            <a:ln w="9525">
              <a:noFill/>
              <a:miter lim="800000"/>
              <a:headEnd/>
              <a:tailEnd/>
            </a:ln>
          </p:spPr>
          <p:txBody>
            <a:bodyPr>
              <a:spAutoFit/>
            </a:bodyPr>
            <a:lstStyle/>
            <a:p>
              <a:pPr algn="r"/>
              <a:r>
                <a:rPr lang="en-GB" sz="1200"/>
                <a:t>Analog cell phones were still widely used</a:t>
              </a:r>
            </a:p>
          </p:txBody>
        </p:sp>
      </p:grpSp>
      <p:grpSp>
        <p:nvGrpSpPr>
          <p:cNvPr id="3" name="Group 19"/>
          <p:cNvGrpSpPr>
            <a:grpSpLocks/>
          </p:cNvGrpSpPr>
          <p:nvPr/>
        </p:nvGrpSpPr>
        <p:grpSpPr bwMode="auto">
          <a:xfrm>
            <a:off x="5148263" y="908050"/>
            <a:ext cx="3384550" cy="649288"/>
            <a:chOff x="5220072" y="908720"/>
            <a:chExt cx="3384376" cy="648072"/>
          </a:xfrm>
        </p:grpSpPr>
        <p:sp>
          <p:nvSpPr>
            <p:cNvPr id="29728" name="TextBox 4"/>
            <p:cNvSpPr txBox="1">
              <a:spLocks noChangeArrowheads="1"/>
            </p:cNvSpPr>
            <p:nvPr/>
          </p:nvSpPr>
          <p:spPr bwMode="auto">
            <a:xfrm>
              <a:off x="6120680" y="980728"/>
              <a:ext cx="2483768" cy="461665"/>
            </a:xfrm>
            <a:prstGeom prst="rect">
              <a:avLst/>
            </a:prstGeom>
            <a:noFill/>
            <a:ln w="9525">
              <a:noFill/>
              <a:miter lim="800000"/>
              <a:headEnd/>
              <a:tailEnd/>
            </a:ln>
          </p:spPr>
          <p:txBody>
            <a:bodyPr>
              <a:spAutoFit/>
            </a:bodyPr>
            <a:lstStyle/>
            <a:p>
              <a:r>
                <a:rPr lang="en-GB" sz="1200"/>
                <a:t>Casio’s new digital camera featured 1024 x 768 resolution</a:t>
              </a:r>
            </a:p>
          </p:txBody>
        </p:sp>
        <p:pic>
          <p:nvPicPr>
            <p:cNvPr id="29729" name="Picture 3"/>
            <p:cNvPicPr>
              <a:picLocks noChangeAspect="1" noChangeArrowheads="1"/>
            </p:cNvPicPr>
            <p:nvPr/>
          </p:nvPicPr>
          <p:blipFill>
            <a:blip r:embed="rId3" cstate="print"/>
            <a:srcRect/>
            <a:stretch>
              <a:fillRect/>
            </a:stretch>
          </p:blipFill>
          <p:spPr bwMode="auto">
            <a:xfrm>
              <a:off x="5220072" y="908720"/>
              <a:ext cx="887360" cy="648072"/>
            </a:xfrm>
            <a:prstGeom prst="rect">
              <a:avLst/>
            </a:prstGeom>
            <a:noFill/>
            <a:ln w="9525">
              <a:noFill/>
              <a:miter lim="800000"/>
              <a:headEnd/>
              <a:tailEnd/>
            </a:ln>
          </p:spPr>
        </p:pic>
      </p:grpSp>
      <p:grpSp>
        <p:nvGrpSpPr>
          <p:cNvPr id="4" name="Group 20"/>
          <p:cNvGrpSpPr>
            <a:grpSpLocks/>
          </p:cNvGrpSpPr>
          <p:nvPr/>
        </p:nvGrpSpPr>
        <p:grpSpPr bwMode="auto">
          <a:xfrm>
            <a:off x="6084888" y="1887538"/>
            <a:ext cx="3240087" cy="677862"/>
            <a:chOff x="6084168" y="1772816"/>
            <a:chExt cx="3240360" cy="677416"/>
          </a:xfrm>
        </p:grpSpPr>
        <p:sp>
          <p:nvSpPr>
            <p:cNvPr id="29726" name="TextBox 5"/>
            <p:cNvSpPr txBox="1">
              <a:spLocks noChangeArrowheads="1"/>
            </p:cNvSpPr>
            <p:nvPr/>
          </p:nvSpPr>
          <p:spPr bwMode="auto">
            <a:xfrm>
              <a:off x="6876256" y="1772816"/>
              <a:ext cx="2448272" cy="646331"/>
            </a:xfrm>
            <a:prstGeom prst="rect">
              <a:avLst/>
            </a:prstGeom>
            <a:noFill/>
            <a:ln w="9525">
              <a:noFill/>
              <a:miter lim="800000"/>
              <a:headEnd/>
              <a:tailEnd/>
            </a:ln>
          </p:spPr>
          <p:txBody>
            <a:bodyPr>
              <a:spAutoFit/>
            </a:bodyPr>
            <a:lstStyle/>
            <a:p>
              <a:r>
                <a:rPr lang="en-GB" sz="1200"/>
                <a:t>The Powerbook G3 had a 300Mhz processor, zip drive and a 5.0 GB hard drive</a:t>
              </a:r>
            </a:p>
          </p:txBody>
        </p:sp>
        <p:pic>
          <p:nvPicPr>
            <p:cNvPr id="29727" name="Picture 4"/>
            <p:cNvPicPr>
              <a:picLocks noChangeAspect="1" noChangeArrowheads="1"/>
            </p:cNvPicPr>
            <p:nvPr/>
          </p:nvPicPr>
          <p:blipFill>
            <a:blip r:embed="rId4" cstate="print"/>
            <a:srcRect/>
            <a:stretch>
              <a:fillRect/>
            </a:stretch>
          </p:blipFill>
          <p:spPr bwMode="auto">
            <a:xfrm>
              <a:off x="6084168" y="1772816"/>
              <a:ext cx="840722" cy="677416"/>
            </a:xfrm>
            <a:prstGeom prst="rect">
              <a:avLst/>
            </a:prstGeom>
            <a:noFill/>
            <a:ln w="9525">
              <a:noFill/>
              <a:miter lim="800000"/>
              <a:headEnd/>
              <a:tailEnd/>
            </a:ln>
          </p:spPr>
        </p:pic>
      </p:grpSp>
      <p:grpSp>
        <p:nvGrpSpPr>
          <p:cNvPr id="5" name="Group 22"/>
          <p:cNvGrpSpPr>
            <a:grpSpLocks/>
          </p:cNvGrpSpPr>
          <p:nvPr/>
        </p:nvGrpSpPr>
        <p:grpSpPr bwMode="auto">
          <a:xfrm>
            <a:off x="6372225" y="3070225"/>
            <a:ext cx="3240088" cy="646113"/>
            <a:chOff x="5868144" y="2924944"/>
            <a:chExt cx="3240360" cy="646331"/>
          </a:xfrm>
        </p:grpSpPr>
        <p:sp>
          <p:nvSpPr>
            <p:cNvPr id="29724" name="TextBox 6"/>
            <p:cNvSpPr txBox="1">
              <a:spLocks noChangeArrowheads="1"/>
            </p:cNvSpPr>
            <p:nvPr/>
          </p:nvSpPr>
          <p:spPr bwMode="auto">
            <a:xfrm>
              <a:off x="6660232" y="2924944"/>
              <a:ext cx="2448272" cy="646331"/>
            </a:xfrm>
            <a:prstGeom prst="rect">
              <a:avLst/>
            </a:prstGeom>
            <a:noFill/>
            <a:ln w="9525">
              <a:noFill/>
              <a:miter lim="800000"/>
              <a:headEnd/>
              <a:tailEnd/>
            </a:ln>
          </p:spPr>
          <p:txBody>
            <a:bodyPr>
              <a:spAutoFit/>
            </a:bodyPr>
            <a:lstStyle/>
            <a:p>
              <a:r>
                <a:rPr lang="en-GB" sz="1200"/>
                <a:t>Stacked hard drives afforded computer users ample space </a:t>
              </a:r>
            </a:p>
            <a:p>
              <a:r>
                <a:rPr lang="en-GB" sz="1200"/>
                <a:t>to store files</a:t>
              </a:r>
            </a:p>
          </p:txBody>
        </p:sp>
        <p:pic>
          <p:nvPicPr>
            <p:cNvPr id="29725" name="Picture 5"/>
            <p:cNvPicPr>
              <a:picLocks noChangeAspect="1" noChangeArrowheads="1"/>
            </p:cNvPicPr>
            <p:nvPr/>
          </p:nvPicPr>
          <p:blipFill>
            <a:blip r:embed="rId5" cstate="print"/>
            <a:srcRect/>
            <a:stretch>
              <a:fillRect/>
            </a:stretch>
          </p:blipFill>
          <p:spPr bwMode="auto">
            <a:xfrm>
              <a:off x="5868144" y="2996952"/>
              <a:ext cx="787152" cy="571915"/>
            </a:xfrm>
            <a:prstGeom prst="rect">
              <a:avLst/>
            </a:prstGeom>
            <a:noFill/>
            <a:ln w="9525">
              <a:noFill/>
              <a:miter lim="800000"/>
              <a:headEnd/>
              <a:tailEnd/>
            </a:ln>
          </p:spPr>
        </p:pic>
      </p:grpSp>
      <p:grpSp>
        <p:nvGrpSpPr>
          <p:cNvPr id="6" name="Group 25"/>
          <p:cNvGrpSpPr>
            <a:grpSpLocks/>
          </p:cNvGrpSpPr>
          <p:nvPr/>
        </p:nvGrpSpPr>
        <p:grpSpPr bwMode="auto">
          <a:xfrm>
            <a:off x="6443663" y="4033838"/>
            <a:ext cx="3457575" cy="908050"/>
            <a:chOff x="5724128" y="3909675"/>
            <a:chExt cx="3456384" cy="907802"/>
          </a:xfrm>
        </p:grpSpPr>
        <p:pic>
          <p:nvPicPr>
            <p:cNvPr id="29722" name="Picture 6"/>
            <p:cNvPicPr>
              <a:picLocks noChangeAspect="1" noChangeArrowheads="1"/>
            </p:cNvPicPr>
            <p:nvPr/>
          </p:nvPicPr>
          <p:blipFill>
            <a:blip r:embed="rId6" cstate="print"/>
            <a:srcRect/>
            <a:stretch>
              <a:fillRect/>
            </a:stretch>
          </p:blipFill>
          <p:spPr bwMode="auto">
            <a:xfrm>
              <a:off x="5724128" y="3909675"/>
              <a:ext cx="1069851" cy="867900"/>
            </a:xfrm>
            <a:prstGeom prst="rect">
              <a:avLst/>
            </a:prstGeom>
            <a:noFill/>
            <a:ln w="9525">
              <a:noFill/>
              <a:miter lim="800000"/>
              <a:headEnd/>
              <a:tailEnd/>
            </a:ln>
          </p:spPr>
        </p:pic>
        <p:sp>
          <p:nvSpPr>
            <p:cNvPr id="29723" name="TextBox 7"/>
            <p:cNvSpPr txBox="1">
              <a:spLocks noChangeArrowheads="1"/>
            </p:cNvSpPr>
            <p:nvPr/>
          </p:nvSpPr>
          <p:spPr bwMode="auto">
            <a:xfrm>
              <a:off x="6660232" y="3986480"/>
              <a:ext cx="2520280" cy="830997"/>
            </a:xfrm>
            <a:prstGeom prst="rect">
              <a:avLst/>
            </a:prstGeom>
            <a:noFill/>
            <a:ln w="9525">
              <a:noFill/>
              <a:miter lim="800000"/>
              <a:headEnd/>
              <a:tailEnd/>
            </a:ln>
          </p:spPr>
          <p:txBody>
            <a:bodyPr>
              <a:spAutoFit/>
            </a:bodyPr>
            <a:lstStyle/>
            <a:p>
              <a:r>
                <a:rPr lang="en-GB" sz="1200"/>
                <a:t>The first commercial </a:t>
              </a:r>
            </a:p>
            <a:p>
              <a:r>
                <a:rPr lang="en-GB" sz="1200"/>
                <a:t>bluetooth products </a:t>
              </a:r>
            </a:p>
            <a:p>
              <a:r>
                <a:rPr lang="en-GB" sz="1200"/>
                <a:t>began coming out only </a:t>
              </a:r>
            </a:p>
            <a:p>
              <a:r>
                <a:rPr lang="en-GB" sz="1200"/>
                <a:t>in 1998</a:t>
              </a:r>
            </a:p>
          </p:txBody>
        </p:sp>
      </p:grpSp>
      <p:grpSp>
        <p:nvGrpSpPr>
          <p:cNvPr id="7" name="Group 27"/>
          <p:cNvGrpSpPr>
            <a:grpSpLocks/>
          </p:cNvGrpSpPr>
          <p:nvPr/>
        </p:nvGrpSpPr>
        <p:grpSpPr bwMode="auto">
          <a:xfrm>
            <a:off x="6516688" y="5157788"/>
            <a:ext cx="3311525" cy="663575"/>
            <a:chOff x="5868144" y="4997746"/>
            <a:chExt cx="3312368" cy="663502"/>
          </a:xfrm>
        </p:grpSpPr>
        <p:sp>
          <p:nvSpPr>
            <p:cNvPr id="29720" name="TextBox 10"/>
            <p:cNvSpPr txBox="1">
              <a:spLocks noChangeArrowheads="1"/>
            </p:cNvSpPr>
            <p:nvPr/>
          </p:nvSpPr>
          <p:spPr bwMode="auto">
            <a:xfrm>
              <a:off x="6696744" y="5085184"/>
              <a:ext cx="2483768" cy="461665"/>
            </a:xfrm>
            <a:prstGeom prst="rect">
              <a:avLst/>
            </a:prstGeom>
            <a:noFill/>
            <a:ln w="9525">
              <a:noFill/>
              <a:miter lim="800000"/>
              <a:headEnd/>
              <a:tailEnd/>
            </a:ln>
          </p:spPr>
          <p:txBody>
            <a:bodyPr>
              <a:spAutoFit/>
            </a:bodyPr>
            <a:lstStyle/>
            <a:p>
              <a:r>
                <a:rPr lang="en-GB" sz="1200"/>
                <a:t>GPS products were still</a:t>
              </a:r>
            </a:p>
            <a:p>
              <a:r>
                <a:rPr lang="en-GB" sz="1200"/>
                <a:t> in their infancy</a:t>
              </a:r>
            </a:p>
          </p:txBody>
        </p:sp>
        <p:pic>
          <p:nvPicPr>
            <p:cNvPr id="29721" name="Picture 8"/>
            <p:cNvPicPr>
              <a:picLocks noChangeAspect="1" noChangeArrowheads="1"/>
            </p:cNvPicPr>
            <p:nvPr/>
          </p:nvPicPr>
          <p:blipFill>
            <a:blip r:embed="rId7" cstate="print"/>
            <a:srcRect/>
            <a:stretch>
              <a:fillRect/>
            </a:stretch>
          </p:blipFill>
          <p:spPr bwMode="auto">
            <a:xfrm>
              <a:off x="5868144" y="4997746"/>
              <a:ext cx="864096" cy="663502"/>
            </a:xfrm>
            <a:prstGeom prst="rect">
              <a:avLst/>
            </a:prstGeom>
            <a:noFill/>
            <a:ln w="9525">
              <a:noFill/>
              <a:miter lim="800000"/>
              <a:headEnd/>
              <a:tailEnd/>
            </a:ln>
          </p:spPr>
        </p:pic>
      </p:grpSp>
      <p:grpSp>
        <p:nvGrpSpPr>
          <p:cNvPr id="8" name="Group 29"/>
          <p:cNvGrpSpPr>
            <a:grpSpLocks/>
          </p:cNvGrpSpPr>
          <p:nvPr/>
        </p:nvGrpSpPr>
        <p:grpSpPr bwMode="auto">
          <a:xfrm>
            <a:off x="3419475" y="6021388"/>
            <a:ext cx="3421063" cy="720725"/>
            <a:chOff x="3419872" y="5877272"/>
            <a:chExt cx="3419872" cy="720080"/>
          </a:xfrm>
        </p:grpSpPr>
        <p:sp>
          <p:nvSpPr>
            <p:cNvPr id="29718" name="TextBox 11"/>
            <p:cNvSpPr txBox="1">
              <a:spLocks noChangeArrowheads="1"/>
            </p:cNvSpPr>
            <p:nvPr/>
          </p:nvSpPr>
          <p:spPr bwMode="auto">
            <a:xfrm>
              <a:off x="4355976" y="5951021"/>
              <a:ext cx="2483768" cy="646331"/>
            </a:xfrm>
            <a:prstGeom prst="rect">
              <a:avLst/>
            </a:prstGeom>
            <a:noFill/>
            <a:ln w="9525">
              <a:noFill/>
              <a:miter lim="800000"/>
              <a:headEnd/>
              <a:tailEnd/>
            </a:ln>
          </p:spPr>
          <p:txBody>
            <a:bodyPr>
              <a:spAutoFit/>
            </a:bodyPr>
            <a:lstStyle/>
            <a:p>
              <a:r>
                <a:rPr lang="en-GB" sz="1200"/>
                <a:t>DVDs were beginning to overtake VHS tapes but many families began purchasing dual-mode players</a:t>
              </a:r>
            </a:p>
          </p:txBody>
        </p:sp>
        <p:pic>
          <p:nvPicPr>
            <p:cNvPr id="29719" name="Picture 9"/>
            <p:cNvPicPr>
              <a:picLocks noChangeAspect="1" noChangeArrowheads="1"/>
            </p:cNvPicPr>
            <p:nvPr/>
          </p:nvPicPr>
          <p:blipFill>
            <a:blip r:embed="rId8" cstate="print"/>
            <a:srcRect/>
            <a:stretch>
              <a:fillRect/>
            </a:stretch>
          </p:blipFill>
          <p:spPr bwMode="auto">
            <a:xfrm>
              <a:off x="3419872" y="5877272"/>
              <a:ext cx="1001836" cy="686106"/>
            </a:xfrm>
            <a:prstGeom prst="rect">
              <a:avLst/>
            </a:prstGeom>
            <a:noFill/>
            <a:ln w="9525">
              <a:noFill/>
              <a:miter lim="800000"/>
              <a:headEnd/>
              <a:tailEnd/>
            </a:ln>
          </p:spPr>
        </p:pic>
      </p:grpSp>
      <p:grpSp>
        <p:nvGrpSpPr>
          <p:cNvPr id="9" name="Group 31"/>
          <p:cNvGrpSpPr>
            <a:grpSpLocks/>
          </p:cNvGrpSpPr>
          <p:nvPr/>
        </p:nvGrpSpPr>
        <p:grpSpPr bwMode="auto">
          <a:xfrm>
            <a:off x="34925" y="5445125"/>
            <a:ext cx="3154363" cy="557213"/>
            <a:chOff x="35496" y="5589240"/>
            <a:chExt cx="3153692" cy="556911"/>
          </a:xfrm>
        </p:grpSpPr>
        <p:sp>
          <p:nvSpPr>
            <p:cNvPr id="29716" name="TextBox 12"/>
            <p:cNvSpPr txBox="1">
              <a:spLocks noChangeArrowheads="1"/>
            </p:cNvSpPr>
            <p:nvPr/>
          </p:nvSpPr>
          <p:spPr bwMode="auto">
            <a:xfrm>
              <a:off x="35496" y="5589240"/>
              <a:ext cx="2483768" cy="461665"/>
            </a:xfrm>
            <a:prstGeom prst="rect">
              <a:avLst/>
            </a:prstGeom>
            <a:noFill/>
            <a:ln w="9525">
              <a:noFill/>
              <a:miter lim="800000"/>
              <a:headEnd/>
              <a:tailEnd/>
            </a:ln>
          </p:spPr>
          <p:txBody>
            <a:bodyPr>
              <a:spAutoFit/>
            </a:bodyPr>
            <a:lstStyle/>
            <a:p>
              <a:pPr algn="r"/>
              <a:r>
                <a:rPr lang="en-GB" sz="1200"/>
                <a:t>Sony released their concept flat-screen model TV in 1998</a:t>
              </a:r>
            </a:p>
          </p:txBody>
        </p:sp>
        <p:pic>
          <p:nvPicPr>
            <p:cNvPr id="29717" name="Picture 10"/>
            <p:cNvPicPr>
              <a:picLocks noChangeAspect="1" noChangeArrowheads="1"/>
            </p:cNvPicPr>
            <p:nvPr/>
          </p:nvPicPr>
          <p:blipFill>
            <a:blip r:embed="rId9" cstate="print"/>
            <a:srcRect/>
            <a:stretch>
              <a:fillRect/>
            </a:stretch>
          </p:blipFill>
          <p:spPr bwMode="auto">
            <a:xfrm>
              <a:off x="2483768" y="5589240"/>
              <a:ext cx="705420" cy="556911"/>
            </a:xfrm>
            <a:prstGeom prst="rect">
              <a:avLst/>
            </a:prstGeom>
            <a:noFill/>
            <a:ln w="9525">
              <a:noFill/>
              <a:miter lim="800000"/>
              <a:headEnd/>
              <a:tailEnd/>
            </a:ln>
          </p:spPr>
        </p:pic>
      </p:grpSp>
      <p:grpSp>
        <p:nvGrpSpPr>
          <p:cNvPr id="10" name="Group 33"/>
          <p:cNvGrpSpPr>
            <a:grpSpLocks/>
          </p:cNvGrpSpPr>
          <p:nvPr/>
        </p:nvGrpSpPr>
        <p:grpSpPr bwMode="auto">
          <a:xfrm>
            <a:off x="-180975" y="4292600"/>
            <a:ext cx="3117850" cy="646113"/>
            <a:chOff x="0" y="4365104"/>
            <a:chExt cx="3117751" cy="646331"/>
          </a:xfrm>
        </p:grpSpPr>
        <p:sp>
          <p:nvSpPr>
            <p:cNvPr id="29714" name="TextBox 13"/>
            <p:cNvSpPr txBox="1">
              <a:spLocks noChangeArrowheads="1"/>
            </p:cNvSpPr>
            <p:nvPr/>
          </p:nvSpPr>
          <p:spPr bwMode="auto">
            <a:xfrm>
              <a:off x="0" y="4365104"/>
              <a:ext cx="2483768" cy="646331"/>
            </a:xfrm>
            <a:prstGeom prst="rect">
              <a:avLst/>
            </a:prstGeom>
            <a:noFill/>
            <a:ln w="9525">
              <a:noFill/>
              <a:miter lim="800000"/>
              <a:headEnd/>
              <a:tailEnd/>
            </a:ln>
          </p:spPr>
          <p:txBody>
            <a:bodyPr>
              <a:spAutoFit/>
            </a:bodyPr>
            <a:lstStyle/>
            <a:p>
              <a:pPr algn="r"/>
              <a:r>
                <a:rPr lang="en-GB" sz="1200"/>
                <a:t>The Walkman combined the ability to listen to tapes and the radio on-the-go</a:t>
              </a:r>
            </a:p>
          </p:txBody>
        </p:sp>
        <p:pic>
          <p:nvPicPr>
            <p:cNvPr id="29715" name="Picture 11"/>
            <p:cNvPicPr>
              <a:picLocks noChangeAspect="1" noChangeArrowheads="1"/>
            </p:cNvPicPr>
            <p:nvPr/>
          </p:nvPicPr>
          <p:blipFill>
            <a:blip r:embed="rId10" cstate="print"/>
            <a:srcRect/>
            <a:stretch>
              <a:fillRect/>
            </a:stretch>
          </p:blipFill>
          <p:spPr bwMode="auto">
            <a:xfrm>
              <a:off x="2411760" y="4365104"/>
              <a:ext cx="705991" cy="646161"/>
            </a:xfrm>
            <a:prstGeom prst="rect">
              <a:avLst/>
            </a:prstGeom>
            <a:noFill/>
            <a:ln w="9525">
              <a:noFill/>
              <a:miter lim="800000"/>
              <a:headEnd/>
              <a:tailEnd/>
            </a:ln>
          </p:spPr>
        </p:pic>
      </p:grpSp>
      <p:grpSp>
        <p:nvGrpSpPr>
          <p:cNvPr id="11" name="Group 35"/>
          <p:cNvGrpSpPr>
            <a:grpSpLocks/>
          </p:cNvGrpSpPr>
          <p:nvPr/>
        </p:nvGrpSpPr>
        <p:grpSpPr bwMode="auto">
          <a:xfrm>
            <a:off x="-323850" y="3213100"/>
            <a:ext cx="3101975" cy="485775"/>
            <a:chOff x="0" y="3429000"/>
            <a:chExt cx="3102323" cy="485775"/>
          </a:xfrm>
        </p:grpSpPr>
        <p:sp>
          <p:nvSpPr>
            <p:cNvPr id="29712" name="TextBox 14"/>
            <p:cNvSpPr txBox="1">
              <a:spLocks noChangeArrowheads="1"/>
            </p:cNvSpPr>
            <p:nvPr/>
          </p:nvSpPr>
          <p:spPr bwMode="auto">
            <a:xfrm>
              <a:off x="0" y="3553271"/>
              <a:ext cx="2483768" cy="276999"/>
            </a:xfrm>
            <a:prstGeom prst="rect">
              <a:avLst/>
            </a:prstGeom>
            <a:noFill/>
            <a:ln w="9525">
              <a:noFill/>
              <a:miter lim="800000"/>
              <a:headEnd/>
              <a:tailEnd/>
            </a:ln>
          </p:spPr>
          <p:txBody>
            <a:bodyPr>
              <a:spAutoFit/>
            </a:bodyPr>
            <a:lstStyle/>
            <a:p>
              <a:pPr algn="r"/>
              <a:r>
                <a:rPr lang="en-GB" sz="1200"/>
                <a:t>Wi-Fi was still in its infancy</a:t>
              </a:r>
            </a:p>
          </p:txBody>
        </p:sp>
        <p:pic>
          <p:nvPicPr>
            <p:cNvPr id="29713" name="Picture 12"/>
            <p:cNvPicPr>
              <a:picLocks noChangeAspect="1" noChangeArrowheads="1"/>
            </p:cNvPicPr>
            <p:nvPr/>
          </p:nvPicPr>
          <p:blipFill>
            <a:blip r:embed="rId11" cstate="print"/>
            <a:srcRect/>
            <a:stretch>
              <a:fillRect/>
            </a:stretch>
          </p:blipFill>
          <p:spPr bwMode="auto">
            <a:xfrm>
              <a:off x="2411760" y="3429000"/>
              <a:ext cx="690563" cy="485775"/>
            </a:xfrm>
            <a:prstGeom prst="rect">
              <a:avLst/>
            </a:prstGeom>
            <a:noFill/>
            <a:ln w="9525">
              <a:noFill/>
              <a:miter lim="800000"/>
              <a:headEnd/>
              <a:tailEnd/>
            </a:ln>
          </p:spPr>
        </p:pic>
      </p:grpSp>
      <p:grpSp>
        <p:nvGrpSpPr>
          <p:cNvPr id="12" name="Group 37"/>
          <p:cNvGrpSpPr>
            <a:grpSpLocks/>
          </p:cNvGrpSpPr>
          <p:nvPr/>
        </p:nvGrpSpPr>
        <p:grpSpPr bwMode="auto">
          <a:xfrm>
            <a:off x="-396875" y="2060575"/>
            <a:ext cx="3357563" cy="647700"/>
            <a:chOff x="0" y="2132856"/>
            <a:chExt cx="3358030" cy="648072"/>
          </a:xfrm>
        </p:grpSpPr>
        <p:sp>
          <p:nvSpPr>
            <p:cNvPr id="29710" name="TextBox 15"/>
            <p:cNvSpPr txBox="1">
              <a:spLocks noChangeArrowheads="1"/>
            </p:cNvSpPr>
            <p:nvPr/>
          </p:nvSpPr>
          <p:spPr bwMode="auto">
            <a:xfrm>
              <a:off x="0" y="2132856"/>
              <a:ext cx="2483768" cy="646331"/>
            </a:xfrm>
            <a:prstGeom prst="rect">
              <a:avLst/>
            </a:prstGeom>
            <a:noFill/>
            <a:ln w="9525">
              <a:noFill/>
              <a:miter lim="800000"/>
              <a:headEnd/>
              <a:tailEnd/>
            </a:ln>
          </p:spPr>
          <p:txBody>
            <a:bodyPr>
              <a:spAutoFit/>
            </a:bodyPr>
            <a:lstStyle/>
            <a:p>
              <a:pPr algn="r"/>
              <a:r>
                <a:rPr lang="en-GB" sz="1200"/>
                <a:t>The most prevalent internet connection was a 56kbps dialup modem</a:t>
              </a:r>
            </a:p>
          </p:txBody>
        </p:sp>
        <p:pic>
          <p:nvPicPr>
            <p:cNvPr id="29711" name="Picture 13"/>
            <p:cNvPicPr>
              <a:picLocks noChangeAspect="1" noChangeArrowheads="1"/>
            </p:cNvPicPr>
            <p:nvPr/>
          </p:nvPicPr>
          <p:blipFill>
            <a:blip r:embed="rId12" cstate="print"/>
            <a:srcRect/>
            <a:stretch>
              <a:fillRect/>
            </a:stretch>
          </p:blipFill>
          <p:spPr bwMode="auto">
            <a:xfrm>
              <a:off x="2483768" y="2204864"/>
              <a:ext cx="874262" cy="576064"/>
            </a:xfrm>
            <a:prstGeom prst="rect">
              <a:avLst/>
            </a:prstGeom>
            <a:noFill/>
            <a:ln w="9525">
              <a:noFill/>
              <a:miter lim="800000"/>
              <a:headEnd/>
              <a:tailEnd/>
            </a:ln>
          </p:spPr>
        </p:pic>
      </p:grpSp>
      <p:sp>
        <p:nvSpPr>
          <p:cNvPr id="29709" name="Title 51"/>
          <p:cNvSpPr>
            <a:spLocks noGrp="1"/>
          </p:cNvSpPr>
          <p:nvPr>
            <p:ph type="title"/>
          </p:nvPr>
        </p:nvSpPr>
        <p:spPr>
          <a:xfrm>
            <a:off x="0" y="-242888"/>
            <a:ext cx="9144000" cy="1143001"/>
          </a:xfrm>
        </p:spPr>
        <p:txBody>
          <a:bodyPr/>
          <a:lstStyle/>
          <a:p>
            <a:r>
              <a:rPr lang="en-GB" sz="3200" b="1" smtClean="0"/>
              <a:t>Devices have made significant gains from 1998…</a:t>
            </a:r>
            <a:endParaRPr lang="en-GB" sz="32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1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1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right)">
                                      <p:cBhvr>
                                        <p:cTn id="37" dur="1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right)">
                                      <p:cBhvr>
                                        <p:cTn id="42" dur="1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right)">
                                      <p:cBhvr>
                                        <p:cTn id="47" dur="1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right)">
                                      <p:cBhvr>
                                        <p:cTn id="52" dur="10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wipe(right)">
                                      <p:cBhvr>
                                        <p:cTn id="5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171450"/>
            <a:ext cx="9144000" cy="1143000"/>
          </a:xfrm>
        </p:spPr>
        <p:txBody>
          <a:bodyPr/>
          <a:lstStyle/>
          <a:p>
            <a:r>
              <a:rPr lang="en-GB" sz="3000" b="1" smtClean="0"/>
              <a:t>... all of which can now be incorporated into one device</a:t>
            </a:r>
            <a:endParaRPr lang="en-GB" sz="3000" smtClean="0"/>
          </a:p>
        </p:txBody>
      </p:sp>
      <p:pic>
        <p:nvPicPr>
          <p:cNvPr id="30723" name="Picture 14"/>
          <p:cNvPicPr>
            <a:picLocks noChangeAspect="1" noChangeArrowheads="1"/>
          </p:cNvPicPr>
          <p:nvPr/>
        </p:nvPicPr>
        <p:blipFill>
          <a:blip r:embed="rId2" cstate="print"/>
          <a:srcRect/>
          <a:stretch>
            <a:fillRect/>
          </a:stretch>
        </p:blipFill>
        <p:spPr bwMode="auto">
          <a:xfrm>
            <a:off x="3276600" y="720725"/>
            <a:ext cx="503238" cy="979488"/>
          </a:xfrm>
          <a:prstGeom prst="rect">
            <a:avLst/>
          </a:prstGeom>
          <a:noFill/>
          <a:ln w="9525">
            <a:noFill/>
            <a:miter lim="800000"/>
            <a:headEnd/>
            <a:tailEnd/>
          </a:ln>
        </p:spPr>
      </p:pic>
      <p:sp>
        <p:nvSpPr>
          <p:cNvPr id="17" name="Rectangle 16"/>
          <p:cNvSpPr>
            <a:spLocks noChangeArrowheads="1"/>
          </p:cNvSpPr>
          <p:nvPr/>
        </p:nvSpPr>
        <p:spPr bwMode="auto">
          <a:xfrm>
            <a:off x="936625" y="1154113"/>
            <a:ext cx="2482850" cy="460375"/>
          </a:xfrm>
          <a:prstGeom prst="rect">
            <a:avLst/>
          </a:prstGeom>
          <a:noFill/>
          <a:ln w="9525">
            <a:noFill/>
            <a:miter lim="800000"/>
            <a:headEnd/>
            <a:tailEnd/>
          </a:ln>
        </p:spPr>
        <p:txBody>
          <a:bodyPr>
            <a:spAutoFit/>
          </a:bodyPr>
          <a:lstStyle/>
          <a:p>
            <a:pPr algn="r"/>
            <a:r>
              <a:rPr lang="en-GB" sz="1200"/>
              <a:t>The iPhone operates on the new 3G</a:t>
            </a:r>
          </a:p>
          <a:p>
            <a:pPr algn="r"/>
            <a:r>
              <a:rPr lang="en-GB" sz="1200"/>
              <a:t>networks</a:t>
            </a:r>
          </a:p>
        </p:txBody>
      </p:sp>
      <p:sp>
        <p:nvSpPr>
          <p:cNvPr id="5" name="TextBox 4"/>
          <p:cNvSpPr txBox="1">
            <a:spLocks noChangeArrowheads="1"/>
          </p:cNvSpPr>
          <p:nvPr/>
        </p:nvSpPr>
        <p:spPr bwMode="auto">
          <a:xfrm>
            <a:off x="6048375" y="981075"/>
            <a:ext cx="2484438" cy="461963"/>
          </a:xfrm>
          <a:prstGeom prst="rect">
            <a:avLst/>
          </a:prstGeom>
          <a:noFill/>
          <a:ln w="9525">
            <a:noFill/>
            <a:miter lim="800000"/>
            <a:headEnd/>
            <a:tailEnd/>
          </a:ln>
        </p:spPr>
        <p:txBody>
          <a:bodyPr>
            <a:spAutoFit/>
          </a:bodyPr>
          <a:lstStyle/>
          <a:p>
            <a:r>
              <a:rPr lang="en-GB" sz="1200"/>
              <a:t>The iPhone features a 2.0</a:t>
            </a:r>
          </a:p>
          <a:p>
            <a:r>
              <a:rPr lang="en-GB" sz="1200"/>
              <a:t>megapixel camera</a:t>
            </a:r>
          </a:p>
        </p:txBody>
      </p:sp>
      <p:pic>
        <p:nvPicPr>
          <p:cNvPr id="30726" name="Picture 3"/>
          <p:cNvPicPr>
            <a:picLocks noChangeAspect="1" noChangeArrowheads="1"/>
          </p:cNvPicPr>
          <p:nvPr/>
        </p:nvPicPr>
        <p:blipFill>
          <a:blip r:embed="rId3" cstate="print"/>
          <a:srcRect/>
          <a:stretch>
            <a:fillRect/>
          </a:stretch>
        </p:blipFill>
        <p:spPr bwMode="auto">
          <a:xfrm>
            <a:off x="5148263" y="908050"/>
            <a:ext cx="887412" cy="649288"/>
          </a:xfrm>
          <a:prstGeom prst="rect">
            <a:avLst/>
          </a:prstGeom>
          <a:noFill/>
          <a:ln w="9525">
            <a:noFill/>
            <a:miter lim="800000"/>
            <a:headEnd/>
            <a:tailEnd/>
          </a:ln>
        </p:spPr>
      </p:pic>
      <p:sp>
        <p:nvSpPr>
          <p:cNvPr id="6" name="TextBox 5"/>
          <p:cNvSpPr txBox="1">
            <a:spLocks noChangeArrowheads="1"/>
          </p:cNvSpPr>
          <p:nvPr/>
        </p:nvSpPr>
        <p:spPr bwMode="auto">
          <a:xfrm>
            <a:off x="6875463" y="1887538"/>
            <a:ext cx="2449512" cy="830262"/>
          </a:xfrm>
          <a:prstGeom prst="rect">
            <a:avLst/>
          </a:prstGeom>
          <a:noFill/>
          <a:ln w="9525">
            <a:noFill/>
            <a:miter lim="800000"/>
            <a:headEnd/>
            <a:tailEnd/>
          </a:ln>
        </p:spPr>
        <p:txBody>
          <a:bodyPr>
            <a:spAutoFit/>
          </a:bodyPr>
          <a:lstStyle/>
          <a:p>
            <a:r>
              <a:rPr lang="en-GB" sz="1200"/>
              <a:t>The iPhone uses a 667Mhz</a:t>
            </a:r>
          </a:p>
          <a:p>
            <a:r>
              <a:rPr lang="en-GB" sz="1200"/>
              <a:t>processor, more than</a:t>
            </a:r>
          </a:p>
          <a:p>
            <a:r>
              <a:rPr lang="en-GB" sz="1200"/>
              <a:t>double top 1998 processing</a:t>
            </a:r>
          </a:p>
          <a:p>
            <a:r>
              <a:rPr lang="en-GB" sz="1200"/>
              <a:t>speeds</a:t>
            </a:r>
          </a:p>
        </p:txBody>
      </p:sp>
      <p:pic>
        <p:nvPicPr>
          <p:cNvPr id="30728" name="Picture 4"/>
          <p:cNvPicPr>
            <a:picLocks noChangeAspect="1" noChangeArrowheads="1"/>
          </p:cNvPicPr>
          <p:nvPr/>
        </p:nvPicPr>
        <p:blipFill>
          <a:blip r:embed="rId4" cstate="print"/>
          <a:srcRect/>
          <a:stretch>
            <a:fillRect/>
          </a:stretch>
        </p:blipFill>
        <p:spPr bwMode="auto">
          <a:xfrm>
            <a:off x="6084888" y="1887538"/>
            <a:ext cx="839787" cy="677862"/>
          </a:xfrm>
          <a:prstGeom prst="rect">
            <a:avLst/>
          </a:prstGeom>
          <a:noFill/>
          <a:ln w="9525">
            <a:noFill/>
            <a:miter lim="800000"/>
            <a:headEnd/>
            <a:tailEnd/>
          </a:ln>
        </p:spPr>
      </p:pic>
      <p:sp>
        <p:nvSpPr>
          <p:cNvPr id="7" name="TextBox 6"/>
          <p:cNvSpPr txBox="1">
            <a:spLocks noChangeArrowheads="1"/>
          </p:cNvSpPr>
          <p:nvPr/>
        </p:nvSpPr>
        <p:spPr bwMode="auto">
          <a:xfrm>
            <a:off x="7164388" y="2997200"/>
            <a:ext cx="2447925" cy="830263"/>
          </a:xfrm>
          <a:prstGeom prst="rect">
            <a:avLst/>
          </a:prstGeom>
          <a:noFill/>
          <a:ln w="9525">
            <a:noFill/>
            <a:miter lim="800000"/>
            <a:headEnd/>
            <a:tailEnd/>
          </a:ln>
        </p:spPr>
        <p:txBody>
          <a:bodyPr>
            <a:spAutoFit/>
          </a:bodyPr>
          <a:lstStyle/>
          <a:p>
            <a:r>
              <a:rPr lang="en-GB" sz="1200"/>
              <a:t>With a 16 GB capacity, there </a:t>
            </a:r>
          </a:p>
          <a:p>
            <a:r>
              <a:rPr lang="en-GB" sz="1200"/>
              <a:t>is roughly triple the hard </a:t>
            </a:r>
          </a:p>
          <a:p>
            <a:r>
              <a:rPr lang="en-GB" sz="1200"/>
              <a:t>drive space than most</a:t>
            </a:r>
          </a:p>
          <a:p>
            <a:r>
              <a:rPr lang="en-GB" sz="1200"/>
              <a:t>desktops in 1998</a:t>
            </a:r>
          </a:p>
        </p:txBody>
      </p:sp>
      <p:pic>
        <p:nvPicPr>
          <p:cNvPr id="30730" name="Picture 5"/>
          <p:cNvPicPr>
            <a:picLocks noChangeAspect="1" noChangeArrowheads="1"/>
          </p:cNvPicPr>
          <p:nvPr/>
        </p:nvPicPr>
        <p:blipFill>
          <a:blip r:embed="rId5" cstate="print"/>
          <a:srcRect/>
          <a:stretch>
            <a:fillRect/>
          </a:stretch>
        </p:blipFill>
        <p:spPr bwMode="auto">
          <a:xfrm>
            <a:off x="6372225" y="3143250"/>
            <a:ext cx="787400" cy="571500"/>
          </a:xfrm>
          <a:prstGeom prst="rect">
            <a:avLst/>
          </a:prstGeom>
          <a:noFill/>
          <a:ln w="9525">
            <a:noFill/>
            <a:miter lim="800000"/>
            <a:headEnd/>
            <a:tailEnd/>
          </a:ln>
        </p:spPr>
      </p:pic>
      <p:pic>
        <p:nvPicPr>
          <p:cNvPr id="30731" name="Picture 6"/>
          <p:cNvPicPr>
            <a:picLocks noChangeAspect="1" noChangeArrowheads="1"/>
          </p:cNvPicPr>
          <p:nvPr/>
        </p:nvPicPr>
        <p:blipFill>
          <a:blip r:embed="rId6" cstate="print"/>
          <a:srcRect/>
          <a:stretch>
            <a:fillRect/>
          </a:stretch>
        </p:blipFill>
        <p:spPr bwMode="auto">
          <a:xfrm>
            <a:off x="6443663" y="4033838"/>
            <a:ext cx="1069975" cy="866775"/>
          </a:xfrm>
          <a:prstGeom prst="rect">
            <a:avLst/>
          </a:prstGeom>
          <a:noFill/>
          <a:ln w="9525">
            <a:noFill/>
            <a:miter lim="800000"/>
            <a:headEnd/>
            <a:tailEnd/>
          </a:ln>
        </p:spPr>
      </p:pic>
      <p:sp>
        <p:nvSpPr>
          <p:cNvPr id="8" name="TextBox 7"/>
          <p:cNvSpPr txBox="1">
            <a:spLocks noChangeArrowheads="1"/>
          </p:cNvSpPr>
          <p:nvPr/>
        </p:nvSpPr>
        <p:spPr bwMode="auto">
          <a:xfrm>
            <a:off x="7380288" y="4110038"/>
            <a:ext cx="2520950" cy="831850"/>
          </a:xfrm>
          <a:prstGeom prst="rect">
            <a:avLst/>
          </a:prstGeom>
          <a:noFill/>
          <a:ln w="9525">
            <a:noFill/>
            <a:miter lim="800000"/>
            <a:headEnd/>
            <a:tailEnd/>
          </a:ln>
        </p:spPr>
        <p:txBody>
          <a:bodyPr>
            <a:spAutoFit/>
          </a:bodyPr>
          <a:lstStyle/>
          <a:p>
            <a:r>
              <a:rPr lang="en-GB" sz="1200"/>
              <a:t>Bluetooth is now</a:t>
            </a:r>
          </a:p>
          <a:p>
            <a:r>
              <a:rPr lang="en-GB" sz="1200"/>
              <a:t>ubiquitous in cell phones</a:t>
            </a:r>
          </a:p>
          <a:p>
            <a:r>
              <a:rPr lang="en-GB" sz="1200"/>
              <a:t>and is present in some</a:t>
            </a:r>
          </a:p>
          <a:p>
            <a:r>
              <a:rPr lang="en-GB" sz="1200"/>
              <a:t>vehicles</a:t>
            </a:r>
          </a:p>
        </p:txBody>
      </p:sp>
      <p:sp>
        <p:nvSpPr>
          <p:cNvPr id="11" name="TextBox 10"/>
          <p:cNvSpPr txBox="1">
            <a:spLocks noChangeArrowheads="1"/>
          </p:cNvSpPr>
          <p:nvPr/>
        </p:nvSpPr>
        <p:spPr bwMode="auto">
          <a:xfrm>
            <a:off x="7345363" y="5245100"/>
            <a:ext cx="2482850" cy="646113"/>
          </a:xfrm>
          <a:prstGeom prst="rect">
            <a:avLst/>
          </a:prstGeom>
          <a:noFill/>
          <a:ln w="9525">
            <a:noFill/>
            <a:miter lim="800000"/>
            <a:headEnd/>
            <a:tailEnd/>
          </a:ln>
        </p:spPr>
        <p:txBody>
          <a:bodyPr>
            <a:spAutoFit/>
          </a:bodyPr>
          <a:lstStyle/>
          <a:p>
            <a:r>
              <a:rPr lang="en-GB" sz="1200"/>
              <a:t>The iPhone can overlay</a:t>
            </a:r>
          </a:p>
          <a:p>
            <a:r>
              <a:rPr lang="en-GB" sz="1200"/>
              <a:t>satellite images onto the</a:t>
            </a:r>
          </a:p>
          <a:p>
            <a:r>
              <a:rPr lang="en-GB" sz="1200"/>
              <a:t>users coordinates</a:t>
            </a:r>
          </a:p>
        </p:txBody>
      </p:sp>
      <p:pic>
        <p:nvPicPr>
          <p:cNvPr id="30734" name="Picture 8"/>
          <p:cNvPicPr>
            <a:picLocks noChangeAspect="1" noChangeArrowheads="1"/>
          </p:cNvPicPr>
          <p:nvPr/>
        </p:nvPicPr>
        <p:blipFill>
          <a:blip r:embed="rId7" cstate="print"/>
          <a:srcRect/>
          <a:stretch>
            <a:fillRect/>
          </a:stretch>
        </p:blipFill>
        <p:spPr bwMode="auto">
          <a:xfrm>
            <a:off x="6516688" y="5157788"/>
            <a:ext cx="863600" cy="663575"/>
          </a:xfrm>
          <a:prstGeom prst="rect">
            <a:avLst/>
          </a:prstGeom>
          <a:noFill/>
          <a:ln w="9525">
            <a:noFill/>
            <a:miter lim="800000"/>
            <a:headEnd/>
            <a:tailEnd/>
          </a:ln>
        </p:spPr>
      </p:pic>
      <p:sp>
        <p:nvSpPr>
          <p:cNvPr id="12" name="TextBox 11"/>
          <p:cNvSpPr txBox="1">
            <a:spLocks noChangeArrowheads="1"/>
          </p:cNvSpPr>
          <p:nvPr/>
        </p:nvSpPr>
        <p:spPr bwMode="auto">
          <a:xfrm>
            <a:off x="4356100" y="6094413"/>
            <a:ext cx="2484438" cy="647700"/>
          </a:xfrm>
          <a:prstGeom prst="rect">
            <a:avLst/>
          </a:prstGeom>
          <a:noFill/>
          <a:ln w="9525">
            <a:noFill/>
            <a:miter lim="800000"/>
            <a:headEnd/>
            <a:tailEnd/>
          </a:ln>
        </p:spPr>
        <p:txBody>
          <a:bodyPr>
            <a:spAutoFit/>
          </a:bodyPr>
          <a:lstStyle/>
          <a:p>
            <a:r>
              <a:rPr lang="en-GB" sz="1200"/>
              <a:t>YouTube, along with multiple forms of video, can be viewed on the iPhone</a:t>
            </a:r>
          </a:p>
        </p:txBody>
      </p:sp>
      <p:pic>
        <p:nvPicPr>
          <p:cNvPr id="30736" name="Picture 9"/>
          <p:cNvPicPr>
            <a:picLocks noChangeAspect="1" noChangeArrowheads="1"/>
          </p:cNvPicPr>
          <p:nvPr/>
        </p:nvPicPr>
        <p:blipFill>
          <a:blip r:embed="rId8" cstate="print"/>
          <a:srcRect/>
          <a:stretch>
            <a:fillRect/>
          </a:stretch>
        </p:blipFill>
        <p:spPr bwMode="auto">
          <a:xfrm>
            <a:off x="3419475" y="6021388"/>
            <a:ext cx="1001713" cy="685800"/>
          </a:xfrm>
          <a:prstGeom prst="rect">
            <a:avLst/>
          </a:prstGeom>
          <a:noFill/>
          <a:ln w="9525">
            <a:noFill/>
            <a:miter lim="800000"/>
            <a:headEnd/>
            <a:tailEnd/>
          </a:ln>
        </p:spPr>
      </p:pic>
      <p:sp>
        <p:nvSpPr>
          <p:cNvPr id="13" name="TextBox 12"/>
          <p:cNvSpPr txBox="1">
            <a:spLocks noChangeArrowheads="1"/>
          </p:cNvSpPr>
          <p:nvPr/>
        </p:nvSpPr>
        <p:spPr bwMode="auto">
          <a:xfrm>
            <a:off x="34925" y="5487988"/>
            <a:ext cx="2484438" cy="461962"/>
          </a:xfrm>
          <a:prstGeom prst="rect">
            <a:avLst/>
          </a:prstGeom>
          <a:noFill/>
          <a:ln w="9525">
            <a:noFill/>
            <a:miter lim="800000"/>
            <a:headEnd/>
            <a:tailEnd/>
          </a:ln>
        </p:spPr>
        <p:txBody>
          <a:bodyPr>
            <a:spAutoFit/>
          </a:bodyPr>
          <a:lstStyle/>
          <a:p>
            <a:pPr algn="r"/>
            <a:r>
              <a:rPr lang="en-GB" sz="1200"/>
              <a:t>The iPhone has 3.5 inch </a:t>
            </a:r>
          </a:p>
          <a:p>
            <a:pPr algn="r"/>
            <a:r>
              <a:rPr lang="en-GB" sz="1200"/>
              <a:t>Widescreen multi-touch display</a:t>
            </a:r>
          </a:p>
        </p:txBody>
      </p:sp>
      <p:pic>
        <p:nvPicPr>
          <p:cNvPr id="30738" name="Picture 10"/>
          <p:cNvPicPr>
            <a:picLocks noChangeAspect="1" noChangeArrowheads="1"/>
          </p:cNvPicPr>
          <p:nvPr/>
        </p:nvPicPr>
        <p:blipFill>
          <a:blip r:embed="rId9" cstate="print"/>
          <a:srcRect/>
          <a:stretch>
            <a:fillRect/>
          </a:stretch>
        </p:blipFill>
        <p:spPr bwMode="auto">
          <a:xfrm>
            <a:off x="2484438" y="5445125"/>
            <a:ext cx="704850" cy="557213"/>
          </a:xfrm>
          <a:prstGeom prst="rect">
            <a:avLst/>
          </a:prstGeom>
          <a:noFill/>
          <a:ln w="9525">
            <a:noFill/>
            <a:miter lim="800000"/>
            <a:headEnd/>
            <a:tailEnd/>
          </a:ln>
        </p:spPr>
      </p:pic>
      <p:sp>
        <p:nvSpPr>
          <p:cNvPr id="14" name="TextBox 13"/>
          <p:cNvSpPr txBox="1">
            <a:spLocks noChangeArrowheads="1"/>
          </p:cNvSpPr>
          <p:nvPr/>
        </p:nvSpPr>
        <p:spPr bwMode="auto">
          <a:xfrm>
            <a:off x="-180975" y="4292600"/>
            <a:ext cx="2484438" cy="461963"/>
          </a:xfrm>
          <a:prstGeom prst="rect">
            <a:avLst/>
          </a:prstGeom>
          <a:noFill/>
          <a:ln w="9525">
            <a:noFill/>
            <a:miter lim="800000"/>
            <a:headEnd/>
            <a:tailEnd/>
          </a:ln>
        </p:spPr>
        <p:txBody>
          <a:bodyPr>
            <a:spAutoFit/>
          </a:bodyPr>
          <a:lstStyle/>
          <a:p>
            <a:pPr algn="r"/>
            <a:r>
              <a:rPr lang="en-GB" sz="1200"/>
              <a:t>Roughly 360 albums can be </a:t>
            </a:r>
          </a:p>
          <a:p>
            <a:pPr algn="r"/>
            <a:r>
              <a:rPr lang="en-GB" sz="1200"/>
              <a:t>Held on the iPhone</a:t>
            </a:r>
          </a:p>
        </p:txBody>
      </p:sp>
      <p:pic>
        <p:nvPicPr>
          <p:cNvPr id="30740" name="Picture 11"/>
          <p:cNvPicPr>
            <a:picLocks noChangeAspect="1" noChangeArrowheads="1"/>
          </p:cNvPicPr>
          <p:nvPr/>
        </p:nvPicPr>
        <p:blipFill>
          <a:blip r:embed="rId10" cstate="print"/>
          <a:srcRect/>
          <a:stretch>
            <a:fillRect/>
          </a:stretch>
        </p:blipFill>
        <p:spPr bwMode="auto">
          <a:xfrm>
            <a:off x="2232025" y="4292600"/>
            <a:ext cx="704850" cy="646113"/>
          </a:xfrm>
          <a:prstGeom prst="rect">
            <a:avLst/>
          </a:prstGeom>
          <a:noFill/>
          <a:ln w="9525">
            <a:noFill/>
            <a:miter lim="800000"/>
            <a:headEnd/>
            <a:tailEnd/>
          </a:ln>
        </p:spPr>
      </p:pic>
      <p:sp>
        <p:nvSpPr>
          <p:cNvPr id="15" name="TextBox 14"/>
          <p:cNvSpPr txBox="1">
            <a:spLocks noChangeArrowheads="1"/>
          </p:cNvSpPr>
          <p:nvPr/>
        </p:nvSpPr>
        <p:spPr bwMode="auto">
          <a:xfrm>
            <a:off x="-323850" y="3068638"/>
            <a:ext cx="2482850" cy="646112"/>
          </a:xfrm>
          <a:prstGeom prst="rect">
            <a:avLst/>
          </a:prstGeom>
          <a:noFill/>
          <a:ln w="9525">
            <a:noFill/>
            <a:miter lim="800000"/>
            <a:headEnd/>
            <a:tailEnd/>
          </a:ln>
        </p:spPr>
        <p:txBody>
          <a:bodyPr>
            <a:spAutoFit/>
          </a:bodyPr>
          <a:lstStyle/>
          <a:p>
            <a:pPr algn="r"/>
            <a:r>
              <a:rPr lang="en-GB" sz="1200"/>
              <a:t>The iPhone automatically</a:t>
            </a:r>
          </a:p>
          <a:p>
            <a:pPr algn="r"/>
            <a:r>
              <a:rPr lang="en-GB" sz="1200"/>
              <a:t>connects to the nearest </a:t>
            </a:r>
          </a:p>
          <a:p>
            <a:pPr algn="r"/>
            <a:r>
              <a:rPr lang="en-GB" sz="1200"/>
              <a:t>WiFi station</a:t>
            </a:r>
          </a:p>
        </p:txBody>
      </p:sp>
      <p:pic>
        <p:nvPicPr>
          <p:cNvPr id="30742" name="Picture 12"/>
          <p:cNvPicPr>
            <a:picLocks noChangeAspect="1" noChangeArrowheads="1"/>
          </p:cNvPicPr>
          <p:nvPr/>
        </p:nvPicPr>
        <p:blipFill>
          <a:blip r:embed="rId11" cstate="print"/>
          <a:srcRect/>
          <a:stretch>
            <a:fillRect/>
          </a:stretch>
        </p:blipFill>
        <p:spPr bwMode="auto">
          <a:xfrm>
            <a:off x="2087563" y="3213100"/>
            <a:ext cx="690562" cy="485775"/>
          </a:xfrm>
          <a:prstGeom prst="rect">
            <a:avLst/>
          </a:prstGeom>
          <a:noFill/>
          <a:ln w="9525">
            <a:noFill/>
            <a:miter lim="800000"/>
            <a:headEnd/>
            <a:tailEnd/>
          </a:ln>
        </p:spPr>
      </p:pic>
      <p:sp>
        <p:nvSpPr>
          <p:cNvPr id="16" name="TextBox 15"/>
          <p:cNvSpPr txBox="1">
            <a:spLocks noChangeArrowheads="1"/>
          </p:cNvSpPr>
          <p:nvPr/>
        </p:nvSpPr>
        <p:spPr bwMode="auto">
          <a:xfrm>
            <a:off x="-396875" y="2060575"/>
            <a:ext cx="2484438" cy="461963"/>
          </a:xfrm>
          <a:prstGeom prst="rect">
            <a:avLst/>
          </a:prstGeom>
          <a:noFill/>
          <a:ln w="9525">
            <a:noFill/>
            <a:miter lim="800000"/>
            <a:headEnd/>
            <a:tailEnd/>
          </a:ln>
        </p:spPr>
        <p:txBody>
          <a:bodyPr>
            <a:spAutoFit/>
          </a:bodyPr>
          <a:lstStyle/>
          <a:p>
            <a:pPr algn="r"/>
            <a:r>
              <a:rPr lang="en-GB" sz="1200"/>
              <a:t>The 3G network has maximum</a:t>
            </a:r>
          </a:p>
          <a:p>
            <a:pPr algn="r"/>
            <a:r>
              <a:rPr lang="en-GB" sz="1200"/>
              <a:t>download speeds of 7.2 Mbps</a:t>
            </a:r>
          </a:p>
        </p:txBody>
      </p:sp>
      <p:pic>
        <p:nvPicPr>
          <p:cNvPr id="30744" name="Picture 13"/>
          <p:cNvPicPr>
            <a:picLocks noChangeAspect="1" noChangeArrowheads="1"/>
          </p:cNvPicPr>
          <p:nvPr/>
        </p:nvPicPr>
        <p:blipFill>
          <a:blip r:embed="rId12" cstate="print"/>
          <a:srcRect/>
          <a:stretch>
            <a:fillRect/>
          </a:stretch>
        </p:blipFill>
        <p:spPr bwMode="auto">
          <a:xfrm>
            <a:off x="2087563" y="2133600"/>
            <a:ext cx="873125" cy="574675"/>
          </a:xfrm>
          <a:prstGeom prst="rect">
            <a:avLst/>
          </a:prstGeom>
          <a:noFill/>
          <a:ln w="9525">
            <a:noFill/>
            <a:miter lim="800000"/>
            <a:headEnd/>
            <a:tailEnd/>
          </a:ln>
        </p:spPr>
      </p:pic>
      <p:pic>
        <p:nvPicPr>
          <p:cNvPr id="3075" name="Picture 3"/>
          <p:cNvPicPr>
            <a:picLocks noChangeAspect="1" noChangeArrowheads="1"/>
          </p:cNvPicPr>
          <p:nvPr/>
        </p:nvPicPr>
        <p:blipFill>
          <a:blip r:embed="rId13" cstate="print"/>
          <a:srcRect/>
          <a:stretch>
            <a:fillRect/>
          </a:stretch>
        </p:blipFill>
        <p:spPr bwMode="auto">
          <a:xfrm>
            <a:off x="3871913" y="2128838"/>
            <a:ext cx="1563687" cy="2905125"/>
          </a:xfrm>
          <a:prstGeom prst="rect">
            <a:avLst/>
          </a:prstGeom>
          <a:noFill/>
          <a:ln w="9525">
            <a:noFill/>
            <a:miter lim="800000"/>
            <a:headEnd/>
            <a:tailEnd/>
          </a:ln>
        </p:spPr>
      </p:pic>
      <p:cxnSp>
        <p:nvCxnSpPr>
          <p:cNvPr id="39" name="Straight Arrow Connector 38"/>
          <p:cNvCxnSpPr>
            <a:stCxn id="2051" idx="2"/>
          </p:cNvCxnSpPr>
          <p:nvPr/>
        </p:nvCxnSpPr>
        <p:spPr>
          <a:xfrm rot="5400000">
            <a:off x="5189538" y="1731963"/>
            <a:ext cx="576262" cy="22701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0" name="Straight Arrow Connector 39"/>
          <p:cNvCxnSpPr/>
          <p:nvPr/>
        </p:nvCxnSpPr>
        <p:spPr>
          <a:xfrm rot="10800000" flipV="1">
            <a:off x="5508625" y="2349500"/>
            <a:ext cx="576263" cy="4318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3" name="Straight Arrow Connector 42"/>
          <p:cNvCxnSpPr>
            <a:stCxn id="2053" idx="1"/>
          </p:cNvCxnSpPr>
          <p:nvPr/>
        </p:nvCxnSpPr>
        <p:spPr>
          <a:xfrm rot="10800000" flipV="1">
            <a:off x="5508625" y="3429000"/>
            <a:ext cx="863600" cy="7143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6" name="Straight Arrow Connector 45"/>
          <p:cNvCxnSpPr>
            <a:stCxn id="2054" idx="1"/>
          </p:cNvCxnSpPr>
          <p:nvPr/>
        </p:nvCxnSpPr>
        <p:spPr>
          <a:xfrm rot="10800000">
            <a:off x="5508625" y="4365625"/>
            <a:ext cx="935038" cy="1016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9" name="Straight Arrow Connector 48"/>
          <p:cNvCxnSpPr>
            <a:stCxn id="2056" idx="1"/>
          </p:cNvCxnSpPr>
          <p:nvPr/>
        </p:nvCxnSpPr>
        <p:spPr>
          <a:xfrm rot="10800000">
            <a:off x="5435600" y="5013325"/>
            <a:ext cx="1081088" cy="47625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54" name="Straight Arrow Connector 53"/>
          <p:cNvCxnSpPr/>
          <p:nvPr/>
        </p:nvCxnSpPr>
        <p:spPr>
          <a:xfrm rot="16200000" flipV="1">
            <a:off x="4283870" y="5517356"/>
            <a:ext cx="1008062" cy="14287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56" name="Straight Arrow Connector 55"/>
          <p:cNvCxnSpPr>
            <a:stCxn id="2058" idx="3"/>
          </p:cNvCxnSpPr>
          <p:nvPr/>
        </p:nvCxnSpPr>
        <p:spPr>
          <a:xfrm flipV="1">
            <a:off x="3189288" y="4941888"/>
            <a:ext cx="735012" cy="78105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58" name="Straight Arrow Connector 57"/>
          <p:cNvCxnSpPr>
            <a:stCxn id="2059" idx="3"/>
          </p:cNvCxnSpPr>
          <p:nvPr/>
        </p:nvCxnSpPr>
        <p:spPr>
          <a:xfrm flipV="1">
            <a:off x="2936875" y="4149725"/>
            <a:ext cx="914400" cy="46672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60" name="Straight Arrow Connector 59"/>
          <p:cNvCxnSpPr>
            <a:stCxn id="2060" idx="3"/>
          </p:cNvCxnSpPr>
          <p:nvPr/>
        </p:nvCxnSpPr>
        <p:spPr>
          <a:xfrm flipV="1">
            <a:off x="2778125" y="3429000"/>
            <a:ext cx="1073150" cy="269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62" name="Straight Arrow Connector 61"/>
          <p:cNvCxnSpPr>
            <a:stCxn id="2061" idx="3"/>
          </p:cNvCxnSpPr>
          <p:nvPr/>
        </p:nvCxnSpPr>
        <p:spPr>
          <a:xfrm>
            <a:off x="2960688" y="2420938"/>
            <a:ext cx="890587" cy="28733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64" name="Straight Arrow Connector 63"/>
          <p:cNvCxnSpPr/>
          <p:nvPr/>
        </p:nvCxnSpPr>
        <p:spPr>
          <a:xfrm>
            <a:off x="3708400" y="1341438"/>
            <a:ext cx="792163" cy="71913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1000" fill="hold"/>
                                        <p:tgtEl>
                                          <p:spTgt spid="3075"/>
                                        </p:tgtEl>
                                        <p:attrNameLst>
                                          <p:attrName>ppt_w</p:attrName>
                                        </p:attrNameLst>
                                      </p:cBhvr>
                                      <p:tavLst>
                                        <p:tav tm="0">
                                          <p:val>
                                            <p:fltVal val="0"/>
                                          </p:val>
                                        </p:tav>
                                        <p:tav tm="100000">
                                          <p:val>
                                            <p:strVal val="#ppt_w"/>
                                          </p:val>
                                        </p:tav>
                                      </p:tavLst>
                                    </p:anim>
                                    <p:anim calcmode="lin" valueType="num">
                                      <p:cBhvr>
                                        <p:cTn id="8" dur="1000" fill="hold"/>
                                        <p:tgtEl>
                                          <p:spTgt spid="3075"/>
                                        </p:tgtEl>
                                        <p:attrNameLst>
                                          <p:attrName>ppt_h</p:attrName>
                                        </p:attrNameLst>
                                      </p:cBhvr>
                                      <p:tavLst>
                                        <p:tav tm="0">
                                          <p:val>
                                            <p:fltVal val="0"/>
                                          </p:val>
                                        </p:tav>
                                        <p:tav tm="100000">
                                          <p:val>
                                            <p:strVal val="#ppt_h"/>
                                          </p:val>
                                        </p:tav>
                                      </p:tavLst>
                                    </p:anim>
                                    <p:animEffect transition="in" filter="fade">
                                      <p:cBhvr>
                                        <p:cTn id="9" dur="1000"/>
                                        <p:tgtEl>
                                          <p:spTgt spid="307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1000"/>
                                        <p:tgtEl>
                                          <p:spTgt spid="5"/>
                                        </p:tgtEl>
                                      </p:cBhvr>
                                    </p:animEffect>
                                  </p:childTnLst>
                                </p:cTn>
                              </p:par>
                              <p:par>
                                <p:cTn id="15" presetID="22" presetClass="entr" presetSubtype="2"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right)">
                                      <p:cBhvr>
                                        <p:cTn id="17" dur="10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1000"/>
                                        <p:tgtEl>
                                          <p:spTgt spid="6"/>
                                        </p:tgtEl>
                                      </p:cBhvr>
                                    </p:animEffect>
                                  </p:childTnLst>
                                </p:cTn>
                              </p:par>
                              <p:par>
                                <p:cTn id="23" presetID="22" presetClass="entr" presetSubtype="2"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ipe(right)">
                                      <p:cBhvr>
                                        <p:cTn id="25" dur="1000"/>
                                        <p:tgtEl>
                                          <p:spTgt spid="4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1000"/>
                                        <p:tgtEl>
                                          <p:spTgt spid="7"/>
                                        </p:tgtEl>
                                      </p:cBhvr>
                                    </p:animEffect>
                                  </p:childTnLst>
                                </p:cTn>
                              </p:par>
                              <p:par>
                                <p:cTn id="31" presetID="22" presetClass="entr" presetSubtype="2" fill="hold" nodeType="with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1000"/>
                                        <p:tgtEl>
                                          <p:spTgt spid="4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1000"/>
                                        <p:tgtEl>
                                          <p:spTgt spid="8"/>
                                        </p:tgtEl>
                                      </p:cBhvr>
                                    </p:animEffect>
                                  </p:childTnLst>
                                </p:cTn>
                              </p:par>
                              <p:par>
                                <p:cTn id="39" presetID="22" presetClass="entr" presetSubtype="2" fill="hold"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10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1000"/>
                                        <p:tgtEl>
                                          <p:spTgt spid="11"/>
                                        </p:tgtEl>
                                      </p:cBhvr>
                                    </p:animEffect>
                                  </p:childTnLst>
                                </p:cTn>
                              </p:par>
                              <p:par>
                                <p:cTn id="47" presetID="22" presetClass="entr" presetSubtype="2" fill="hold" nodeType="with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1000"/>
                                        <p:tgtEl>
                                          <p:spTgt spid="4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1000"/>
                                        <p:tgtEl>
                                          <p:spTgt spid="12"/>
                                        </p:tgtEl>
                                      </p:cBhvr>
                                    </p:animEffect>
                                  </p:childTnLst>
                                </p:cTn>
                              </p:par>
                              <p:par>
                                <p:cTn id="55" presetID="22" presetClass="entr" presetSubtype="8" fill="hold"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left)">
                                      <p:cBhvr>
                                        <p:cTn id="57" dur="1000"/>
                                        <p:tgtEl>
                                          <p:spTgt spid="5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right)">
                                      <p:cBhvr>
                                        <p:cTn id="62" dur="1000"/>
                                        <p:tgtEl>
                                          <p:spTgt spid="13"/>
                                        </p:tgtEl>
                                      </p:cBhvr>
                                    </p:animEffect>
                                  </p:childTnLst>
                                </p:cTn>
                              </p:par>
                              <p:par>
                                <p:cTn id="63" presetID="22" presetClass="entr" presetSubtype="8" fill="hold" nodeType="with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wipe(left)">
                                      <p:cBhvr>
                                        <p:cTn id="65" dur="1000"/>
                                        <p:tgtEl>
                                          <p:spTgt spid="5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right)">
                                      <p:cBhvr>
                                        <p:cTn id="70" dur="1000"/>
                                        <p:tgtEl>
                                          <p:spTgt spid="14"/>
                                        </p:tgtEl>
                                      </p:cBhvr>
                                    </p:animEffect>
                                  </p:childTnLst>
                                </p:cTn>
                              </p:par>
                              <p:par>
                                <p:cTn id="71" presetID="22" presetClass="entr" presetSubtype="8"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left)">
                                      <p:cBhvr>
                                        <p:cTn id="73" dur="1000"/>
                                        <p:tgtEl>
                                          <p:spTgt spid="58"/>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2" fill="hold" grpId="0" nodeType="click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wipe(right)">
                                      <p:cBhvr>
                                        <p:cTn id="78" dur="1000"/>
                                        <p:tgtEl>
                                          <p:spTgt spid="15"/>
                                        </p:tgtEl>
                                      </p:cBhvr>
                                    </p:animEffect>
                                  </p:childTnLst>
                                </p:cTn>
                              </p:par>
                              <p:par>
                                <p:cTn id="79" presetID="22" presetClass="entr" presetSubtype="8" fill="hold" nodeType="withEffect">
                                  <p:stCondLst>
                                    <p:cond delay="0"/>
                                  </p:stCondLst>
                                  <p:childTnLst>
                                    <p:set>
                                      <p:cBhvr>
                                        <p:cTn id="80" dur="1" fill="hold">
                                          <p:stCondLst>
                                            <p:cond delay="0"/>
                                          </p:stCondLst>
                                        </p:cTn>
                                        <p:tgtEl>
                                          <p:spTgt spid="60"/>
                                        </p:tgtEl>
                                        <p:attrNameLst>
                                          <p:attrName>style.visibility</p:attrName>
                                        </p:attrNameLst>
                                      </p:cBhvr>
                                      <p:to>
                                        <p:strVal val="visible"/>
                                      </p:to>
                                    </p:set>
                                    <p:animEffect transition="in" filter="wipe(left)">
                                      <p:cBhvr>
                                        <p:cTn id="81" dur="1000"/>
                                        <p:tgtEl>
                                          <p:spTgt spid="60"/>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2" fill="hold" grpId="0" nodeType="click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wipe(right)">
                                      <p:cBhvr>
                                        <p:cTn id="86" dur="1000"/>
                                        <p:tgtEl>
                                          <p:spTgt spid="16"/>
                                        </p:tgtEl>
                                      </p:cBhvr>
                                    </p:animEffect>
                                  </p:childTnLst>
                                </p:cTn>
                              </p:par>
                              <p:par>
                                <p:cTn id="87" presetID="22" presetClass="entr" presetSubtype="8" fill="hold" nodeType="with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wipe(left)">
                                      <p:cBhvr>
                                        <p:cTn id="89" dur="1000"/>
                                        <p:tgtEl>
                                          <p:spTgt spid="62"/>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2" fill="hold" grpId="0" nodeType="clickEffect">
                                  <p:stCondLst>
                                    <p:cond delay="0"/>
                                  </p:stCondLst>
                                  <p:childTnLst>
                                    <p:set>
                                      <p:cBhvr>
                                        <p:cTn id="93" dur="1" fill="hold">
                                          <p:stCondLst>
                                            <p:cond delay="0"/>
                                          </p:stCondLst>
                                        </p:cTn>
                                        <p:tgtEl>
                                          <p:spTgt spid="17"/>
                                        </p:tgtEl>
                                        <p:attrNameLst>
                                          <p:attrName>style.visibility</p:attrName>
                                        </p:attrNameLst>
                                      </p:cBhvr>
                                      <p:to>
                                        <p:strVal val="visible"/>
                                      </p:to>
                                    </p:set>
                                    <p:animEffect transition="in" filter="wipe(right)">
                                      <p:cBhvr>
                                        <p:cTn id="94" dur="1000"/>
                                        <p:tgtEl>
                                          <p:spTgt spid="17"/>
                                        </p:tgtEl>
                                      </p:cBhvr>
                                    </p:animEffect>
                                  </p:childTnLst>
                                </p:cTn>
                              </p:par>
                              <p:par>
                                <p:cTn id="95" presetID="22" presetClass="entr" presetSubtype="8" fill="hold"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wipe(left)">
                                      <p:cBhvr>
                                        <p:cTn id="9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P spid="6" grpId="0"/>
      <p:bldP spid="7" grpId="0"/>
      <p:bldP spid="8" grpId="0"/>
      <p:bldP spid="11" grpId="0"/>
      <p:bldP spid="12" grpId="0"/>
      <p:bldP spid="13" grpId="0"/>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4951616"/>
          <p:cNvPicPr>
            <a:picLocks noChangeAspect="1" noChangeArrowheads="1" noCrop="1"/>
          </p:cNvPicPr>
          <p:nvPr/>
        </p:nvPicPr>
        <p:blipFill>
          <a:blip r:embed="rId2" cstate="print"/>
          <a:srcRect/>
          <a:stretch>
            <a:fillRect/>
          </a:stretch>
        </p:blipFill>
        <p:spPr bwMode="auto">
          <a:xfrm>
            <a:off x="1333500" y="4292600"/>
            <a:ext cx="1295400" cy="1295400"/>
          </a:xfrm>
          <a:prstGeom prst="rect">
            <a:avLst/>
          </a:prstGeom>
          <a:noFill/>
          <a:ln w="9525">
            <a:noFill/>
            <a:miter lim="800000"/>
            <a:headEnd/>
            <a:tailEnd/>
          </a:ln>
        </p:spPr>
      </p:pic>
      <p:pic>
        <p:nvPicPr>
          <p:cNvPr id="6147" name="Picture 3" descr="email"/>
          <p:cNvPicPr>
            <a:picLocks noChangeAspect="1" noChangeArrowheads="1" noCrop="1"/>
          </p:cNvPicPr>
          <p:nvPr/>
        </p:nvPicPr>
        <p:blipFill>
          <a:blip r:embed="rId3" cstate="print"/>
          <a:srcRect/>
          <a:stretch>
            <a:fillRect/>
          </a:stretch>
        </p:blipFill>
        <p:spPr bwMode="auto">
          <a:xfrm>
            <a:off x="5364163" y="5324475"/>
            <a:ext cx="1370012" cy="1370013"/>
          </a:xfrm>
          <a:prstGeom prst="rect">
            <a:avLst/>
          </a:prstGeom>
          <a:noFill/>
          <a:ln w="9525">
            <a:noFill/>
            <a:miter lim="800000"/>
            <a:headEnd/>
            <a:tailEnd/>
          </a:ln>
        </p:spPr>
      </p:pic>
      <p:pic>
        <p:nvPicPr>
          <p:cNvPr id="6148" name="Picture 4" descr="free tv"/>
          <p:cNvPicPr>
            <a:picLocks noChangeAspect="1" noChangeArrowheads="1" noCrop="1"/>
          </p:cNvPicPr>
          <p:nvPr/>
        </p:nvPicPr>
        <p:blipFill>
          <a:blip r:embed="rId4" cstate="print"/>
          <a:srcRect/>
          <a:stretch>
            <a:fillRect/>
          </a:stretch>
        </p:blipFill>
        <p:spPr bwMode="auto">
          <a:xfrm>
            <a:off x="2200275" y="1196975"/>
            <a:ext cx="1439863" cy="1439863"/>
          </a:xfrm>
          <a:prstGeom prst="rect">
            <a:avLst/>
          </a:prstGeom>
          <a:noFill/>
          <a:ln w="9525">
            <a:noFill/>
            <a:miter lim="800000"/>
            <a:headEnd/>
            <a:tailEnd/>
          </a:ln>
        </p:spPr>
      </p:pic>
      <p:pic>
        <p:nvPicPr>
          <p:cNvPr id="6149" name="Picture 5" descr="4951211"/>
          <p:cNvPicPr>
            <a:picLocks noChangeAspect="1" noChangeArrowheads="1" noCrop="1"/>
          </p:cNvPicPr>
          <p:nvPr/>
        </p:nvPicPr>
        <p:blipFill>
          <a:blip r:embed="rId5" cstate="print"/>
          <a:srcRect/>
          <a:stretch>
            <a:fillRect/>
          </a:stretch>
        </p:blipFill>
        <p:spPr bwMode="auto">
          <a:xfrm>
            <a:off x="1258888" y="3236913"/>
            <a:ext cx="857250" cy="857250"/>
          </a:xfrm>
          <a:prstGeom prst="rect">
            <a:avLst/>
          </a:prstGeom>
          <a:noFill/>
          <a:ln w="9525">
            <a:noFill/>
            <a:miter lim="800000"/>
            <a:headEnd/>
            <a:tailEnd/>
          </a:ln>
        </p:spPr>
      </p:pic>
      <p:pic>
        <p:nvPicPr>
          <p:cNvPr id="4102" name="Picture 6" descr="MC910217021[2]"/>
          <p:cNvPicPr>
            <a:picLocks noChangeAspect="1" noChangeArrowheads="1"/>
          </p:cNvPicPr>
          <p:nvPr/>
        </p:nvPicPr>
        <p:blipFill>
          <a:blip r:embed="rId6" cstate="print"/>
          <a:srcRect/>
          <a:stretch>
            <a:fillRect/>
          </a:stretch>
        </p:blipFill>
        <p:spPr bwMode="auto">
          <a:xfrm>
            <a:off x="3786188" y="3429000"/>
            <a:ext cx="1579562" cy="1655763"/>
          </a:xfrm>
          <a:prstGeom prst="rect">
            <a:avLst/>
          </a:prstGeom>
          <a:noFill/>
          <a:ln w="9525">
            <a:noFill/>
            <a:miter lim="800000"/>
            <a:headEnd/>
            <a:tailEnd/>
          </a:ln>
        </p:spPr>
      </p:pic>
      <p:pic>
        <p:nvPicPr>
          <p:cNvPr id="6155" name="Picture 11" descr="TelephoneRingingAnimated"/>
          <p:cNvPicPr>
            <a:picLocks noChangeAspect="1" noChangeArrowheads="1" noCrop="1"/>
          </p:cNvPicPr>
          <p:nvPr/>
        </p:nvPicPr>
        <p:blipFill>
          <a:blip r:embed="rId7" cstate="print"/>
          <a:srcRect/>
          <a:stretch>
            <a:fillRect/>
          </a:stretch>
        </p:blipFill>
        <p:spPr bwMode="auto">
          <a:xfrm>
            <a:off x="2122488" y="5757863"/>
            <a:ext cx="1295400" cy="863600"/>
          </a:xfrm>
          <a:prstGeom prst="rect">
            <a:avLst/>
          </a:prstGeom>
          <a:noFill/>
          <a:ln w="9525">
            <a:noFill/>
            <a:miter lim="800000"/>
            <a:headEnd/>
            <a:tailEnd/>
          </a:ln>
        </p:spPr>
      </p:pic>
      <p:sp>
        <p:nvSpPr>
          <p:cNvPr id="6156" name="Text Box 12"/>
          <p:cNvSpPr txBox="1">
            <a:spLocks noChangeArrowheads="1"/>
          </p:cNvSpPr>
          <p:nvPr/>
        </p:nvSpPr>
        <p:spPr bwMode="auto">
          <a:xfrm>
            <a:off x="2268538" y="6548438"/>
            <a:ext cx="1944687" cy="336550"/>
          </a:xfrm>
          <a:prstGeom prst="rect">
            <a:avLst/>
          </a:prstGeom>
          <a:noFill/>
          <a:ln w="9525">
            <a:noFill/>
            <a:miter lim="800000"/>
            <a:headEnd/>
            <a:tailEnd/>
          </a:ln>
        </p:spPr>
        <p:txBody>
          <a:bodyPr>
            <a:spAutoFit/>
          </a:bodyPr>
          <a:lstStyle/>
          <a:p>
            <a:pPr algn="ctr">
              <a:spcBef>
                <a:spcPct val="50000"/>
              </a:spcBef>
            </a:pPr>
            <a:r>
              <a:rPr lang="en-GB" sz="1600" b="1">
                <a:solidFill>
                  <a:srgbClr val="CC3399"/>
                </a:solidFill>
                <a:latin typeface="Times New Roman" pitchFamily="18" charset="0"/>
              </a:rPr>
              <a:t>Land Phone</a:t>
            </a:r>
            <a:endParaRPr lang="en-US" sz="1600" b="1">
              <a:solidFill>
                <a:srgbClr val="CC3399"/>
              </a:solidFill>
              <a:latin typeface="Times New Roman" pitchFamily="18" charset="0"/>
            </a:endParaRPr>
          </a:p>
        </p:txBody>
      </p:sp>
      <p:sp>
        <p:nvSpPr>
          <p:cNvPr id="6157" name="Text Box 13"/>
          <p:cNvSpPr txBox="1">
            <a:spLocks noChangeArrowheads="1"/>
          </p:cNvSpPr>
          <p:nvPr/>
        </p:nvSpPr>
        <p:spPr bwMode="auto">
          <a:xfrm>
            <a:off x="1619250" y="3884613"/>
            <a:ext cx="863600" cy="336550"/>
          </a:xfrm>
          <a:prstGeom prst="rect">
            <a:avLst/>
          </a:prstGeom>
          <a:noFill/>
          <a:ln w="9525">
            <a:noFill/>
            <a:miter lim="800000"/>
            <a:headEnd/>
            <a:tailEnd/>
          </a:ln>
        </p:spPr>
        <p:txBody>
          <a:bodyPr>
            <a:spAutoFit/>
          </a:bodyPr>
          <a:lstStyle/>
          <a:p>
            <a:pPr>
              <a:spcBef>
                <a:spcPct val="50000"/>
              </a:spcBef>
            </a:pPr>
            <a:r>
              <a:rPr lang="en-GB" sz="1600" b="1">
                <a:solidFill>
                  <a:srgbClr val="CC3399"/>
                </a:solidFill>
                <a:latin typeface="Times New Roman" pitchFamily="18" charset="0"/>
              </a:rPr>
              <a:t>Mobile</a:t>
            </a:r>
            <a:endParaRPr lang="en-US" sz="1600" b="1">
              <a:solidFill>
                <a:srgbClr val="CC3399"/>
              </a:solidFill>
              <a:latin typeface="Times New Roman" pitchFamily="18" charset="0"/>
            </a:endParaRPr>
          </a:p>
        </p:txBody>
      </p:sp>
      <p:sp>
        <p:nvSpPr>
          <p:cNvPr id="6158" name="Text Box 14"/>
          <p:cNvSpPr txBox="1">
            <a:spLocks noChangeArrowheads="1"/>
          </p:cNvSpPr>
          <p:nvPr/>
        </p:nvSpPr>
        <p:spPr bwMode="auto">
          <a:xfrm>
            <a:off x="2125663" y="2347913"/>
            <a:ext cx="1873250" cy="336550"/>
          </a:xfrm>
          <a:prstGeom prst="rect">
            <a:avLst/>
          </a:prstGeom>
          <a:noFill/>
          <a:ln w="9525">
            <a:noFill/>
            <a:miter lim="800000"/>
            <a:headEnd/>
            <a:tailEnd/>
          </a:ln>
        </p:spPr>
        <p:txBody>
          <a:bodyPr>
            <a:spAutoFit/>
          </a:bodyPr>
          <a:lstStyle/>
          <a:p>
            <a:pPr>
              <a:spcBef>
                <a:spcPct val="50000"/>
              </a:spcBef>
            </a:pPr>
            <a:r>
              <a:rPr lang="en-GB" sz="1600" b="1">
                <a:solidFill>
                  <a:srgbClr val="0000FF"/>
                </a:solidFill>
                <a:latin typeface="Times New Roman" pitchFamily="18" charset="0"/>
              </a:rPr>
              <a:t>Free TV (Antenna)</a:t>
            </a:r>
            <a:endParaRPr lang="en-US" sz="1600" b="1">
              <a:solidFill>
                <a:srgbClr val="0000FF"/>
              </a:solidFill>
              <a:latin typeface="Times New Roman" pitchFamily="18" charset="0"/>
            </a:endParaRPr>
          </a:p>
        </p:txBody>
      </p:sp>
      <p:pic>
        <p:nvPicPr>
          <p:cNvPr id="6159" name="Picture 15" descr="cable tv"/>
          <p:cNvPicPr>
            <a:picLocks noChangeAspect="1" noChangeArrowheads="1" noCrop="1"/>
          </p:cNvPicPr>
          <p:nvPr/>
        </p:nvPicPr>
        <p:blipFill>
          <a:blip r:embed="rId8" cstate="print"/>
          <a:srcRect/>
          <a:stretch>
            <a:fillRect/>
          </a:stretch>
        </p:blipFill>
        <p:spPr bwMode="auto">
          <a:xfrm>
            <a:off x="3997325" y="908050"/>
            <a:ext cx="1223963" cy="1223963"/>
          </a:xfrm>
          <a:prstGeom prst="rect">
            <a:avLst/>
          </a:prstGeom>
          <a:noFill/>
          <a:ln w="9525">
            <a:noFill/>
            <a:miter lim="800000"/>
            <a:headEnd/>
            <a:tailEnd/>
          </a:ln>
        </p:spPr>
      </p:pic>
      <p:sp>
        <p:nvSpPr>
          <p:cNvPr id="6160" name="Text Box 16"/>
          <p:cNvSpPr txBox="1">
            <a:spLocks noChangeArrowheads="1"/>
          </p:cNvSpPr>
          <p:nvPr/>
        </p:nvSpPr>
        <p:spPr bwMode="auto">
          <a:xfrm>
            <a:off x="4067175" y="2132013"/>
            <a:ext cx="1081088" cy="336550"/>
          </a:xfrm>
          <a:prstGeom prst="rect">
            <a:avLst/>
          </a:prstGeom>
          <a:noFill/>
          <a:ln w="9525">
            <a:noFill/>
            <a:miter lim="800000"/>
            <a:headEnd/>
            <a:tailEnd/>
          </a:ln>
        </p:spPr>
        <p:txBody>
          <a:bodyPr>
            <a:spAutoFit/>
          </a:bodyPr>
          <a:lstStyle/>
          <a:p>
            <a:pPr algn="ctr">
              <a:spcBef>
                <a:spcPct val="50000"/>
              </a:spcBef>
            </a:pPr>
            <a:r>
              <a:rPr lang="en-GB" sz="1600" b="1">
                <a:solidFill>
                  <a:srgbClr val="0000FF"/>
                </a:solidFill>
                <a:latin typeface="Times New Roman" pitchFamily="18" charset="0"/>
              </a:rPr>
              <a:t>Cable TV</a:t>
            </a:r>
            <a:endParaRPr lang="en-US" sz="1600" b="1">
              <a:solidFill>
                <a:srgbClr val="0000FF"/>
              </a:solidFill>
              <a:latin typeface="Times New Roman" pitchFamily="18" charset="0"/>
            </a:endParaRPr>
          </a:p>
        </p:txBody>
      </p:sp>
      <p:pic>
        <p:nvPicPr>
          <p:cNvPr id="6161" name="Picture 17" descr="satelite"/>
          <p:cNvPicPr>
            <a:picLocks noChangeAspect="1" noChangeArrowheads="1" noCrop="1"/>
          </p:cNvPicPr>
          <p:nvPr/>
        </p:nvPicPr>
        <p:blipFill>
          <a:blip r:embed="rId9" cstate="print"/>
          <a:srcRect/>
          <a:stretch>
            <a:fillRect/>
          </a:stretch>
        </p:blipFill>
        <p:spPr bwMode="auto">
          <a:xfrm>
            <a:off x="6877050" y="2349500"/>
            <a:ext cx="1257300" cy="1257300"/>
          </a:xfrm>
          <a:prstGeom prst="rect">
            <a:avLst/>
          </a:prstGeom>
          <a:noFill/>
          <a:ln w="9525">
            <a:noFill/>
            <a:miter lim="800000"/>
            <a:headEnd/>
            <a:tailEnd/>
          </a:ln>
        </p:spPr>
      </p:pic>
      <p:sp>
        <p:nvSpPr>
          <p:cNvPr id="6162" name="Text Box 18"/>
          <p:cNvSpPr txBox="1">
            <a:spLocks noChangeArrowheads="1"/>
          </p:cNvSpPr>
          <p:nvPr/>
        </p:nvSpPr>
        <p:spPr bwMode="auto">
          <a:xfrm>
            <a:off x="6516688" y="3429000"/>
            <a:ext cx="1295400" cy="336550"/>
          </a:xfrm>
          <a:prstGeom prst="rect">
            <a:avLst/>
          </a:prstGeom>
          <a:noFill/>
          <a:ln w="9525">
            <a:noFill/>
            <a:miter lim="800000"/>
            <a:headEnd/>
            <a:tailEnd/>
          </a:ln>
        </p:spPr>
        <p:txBody>
          <a:bodyPr>
            <a:spAutoFit/>
          </a:bodyPr>
          <a:lstStyle/>
          <a:p>
            <a:pPr algn="ctr">
              <a:spcBef>
                <a:spcPct val="50000"/>
              </a:spcBef>
            </a:pPr>
            <a:r>
              <a:rPr lang="en-GB" sz="1600" b="1">
                <a:solidFill>
                  <a:srgbClr val="0000FF"/>
                </a:solidFill>
                <a:latin typeface="Times New Roman" pitchFamily="18" charset="0"/>
              </a:rPr>
              <a:t>Satellite TV</a:t>
            </a:r>
            <a:endParaRPr lang="en-US" sz="1600" b="1">
              <a:solidFill>
                <a:srgbClr val="0000FF"/>
              </a:solidFill>
              <a:latin typeface="Times New Roman" pitchFamily="18" charset="0"/>
            </a:endParaRPr>
          </a:p>
        </p:txBody>
      </p:sp>
      <p:pic>
        <p:nvPicPr>
          <p:cNvPr id="6163" name="Picture 19" descr="internet"/>
          <p:cNvPicPr>
            <a:picLocks noChangeAspect="1" noChangeArrowheads="1" noCrop="1"/>
          </p:cNvPicPr>
          <p:nvPr/>
        </p:nvPicPr>
        <p:blipFill>
          <a:blip r:embed="rId10" cstate="print"/>
          <a:srcRect/>
          <a:stretch>
            <a:fillRect/>
          </a:stretch>
        </p:blipFill>
        <p:spPr bwMode="auto">
          <a:xfrm>
            <a:off x="6804025" y="4818063"/>
            <a:ext cx="1225550" cy="1225550"/>
          </a:xfrm>
          <a:prstGeom prst="rect">
            <a:avLst/>
          </a:prstGeom>
          <a:noFill/>
          <a:ln w="9525">
            <a:noFill/>
            <a:miter lim="800000"/>
            <a:headEnd/>
            <a:tailEnd/>
          </a:ln>
        </p:spPr>
      </p:pic>
      <p:sp>
        <p:nvSpPr>
          <p:cNvPr id="6164" name="Text Box 20"/>
          <p:cNvSpPr txBox="1">
            <a:spLocks noChangeArrowheads="1"/>
          </p:cNvSpPr>
          <p:nvPr/>
        </p:nvSpPr>
        <p:spPr bwMode="auto">
          <a:xfrm>
            <a:off x="6443663" y="5635625"/>
            <a:ext cx="2089150" cy="336550"/>
          </a:xfrm>
          <a:prstGeom prst="rect">
            <a:avLst/>
          </a:prstGeom>
          <a:noFill/>
          <a:ln w="9525">
            <a:noFill/>
            <a:miter lim="800000"/>
            <a:headEnd/>
            <a:tailEnd/>
          </a:ln>
        </p:spPr>
        <p:txBody>
          <a:bodyPr>
            <a:spAutoFit/>
          </a:bodyPr>
          <a:lstStyle/>
          <a:p>
            <a:pPr algn="ctr">
              <a:spcBef>
                <a:spcPct val="50000"/>
              </a:spcBef>
            </a:pPr>
            <a:r>
              <a:rPr lang="en-GB" sz="1600" b="1">
                <a:solidFill>
                  <a:srgbClr val="009900"/>
                </a:solidFill>
                <a:latin typeface="Times New Roman" pitchFamily="18" charset="0"/>
              </a:rPr>
              <a:t>Internet</a:t>
            </a:r>
            <a:endParaRPr lang="en-US" sz="1600" b="1">
              <a:solidFill>
                <a:srgbClr val="009900"/>
              </a:solidFill>
              <a:latin typeface="Times New Roman" pitchFamily="18" charset="0"/>
            </a:endParaRPr>
          </a:p>
        </p:txBody>
      </p:sp>
      <p:sp>
        <p:nvSpPr>
          <p:cNvPr id="6165" name="Text Box 21"/>
          <p:cNvSpPr txBox="1">
            <a:spLocks noChangeArrowheads="1"/>
          </p:cNvSpPr>
          <p:nvPr/>
        </p:nvSpPr>
        <p:spPr bwMode="auto">
          <a:xfrm>
            <a:off x="5868988" y="6332538"/>
            <a:ext cx="1333500" cy="336550"/>
          </a:xfrm>
          <a:prstGeom prst="rect">
            <a:avLst/>
          </a:prstGeom>
          <a:noFill/>
          <a:ln w="9525">
            <a:noFill/>
            <a:miter lim="800000"/>
            <a:headEnd/>
            <a:tailEnd/>
          </a:ln>
        </p:spPr>
        <p:txBody>
          <a:bodyPr>
            <a:spAutoFit/>
          </a:bodyPr>
          <a:lstStyle/>
          <a:p>
            <a:pPr algn="ctr">
              <a:spcBef>
                <a:spcPct val="50000"/>
              </a:spcBef>
            </a:pPr>
            <a:r>
              <a:rPr lang="en-GB" sz="1600" b="1">
                <a:solidFill>
                  <a:srgbClr val="009900"/>
                </a:solidFill>
                <a:latin typeface="Times New Roman" pitchFamily="18" charset="0"/>
              </a:rPr>
              <a:t>E-mail</a:t>
            </a:r>
            <a:endParaRPr lang="en-US" sz="1600" b="1">
              <a:solidFill>
                <a:srgbClr val="009900"/>
              </a:solidFill>
              <a:latin typeface="Times New Roman" pitchFamily="18" charset="0"/>
            </a:endParaRPr>
          </a:p>
        </p:txBody>
      </p:sp>
      <p:sp>
        <p:nvSpPr>
          <p:cNvPr id="6166" name="Line 22"/>
          <p:cNvSpPr>
            <a:spLocks noChangeShapeType="1"/>
          </p:cNvSpPr>
          <p:nvPr/>
        </p:nvSpPr>
        <p:spPr bwMode="auto">
          <a:xfrm>
            <a:off x="3565525" y="2611438"/>
            <a:ext cx="647700" cy="817562"/>
          </a:xfrm>
          <a:prstGeom prst="line">
            <a:avLst/>
          </a:prstGeom>
          <a:noFill/>
          <a:ln w="12700">
            <a:solidFill>
              <a:srgbClr val="0000FF"/>
            </a:solidFill>
            <a:round/>
            <a:headEnd type="triangle" w="med" len="med"/>
            <a:tailEnd type="triangle" w="med" len="med"/>
          </a:ln>
        </p:spPr>
        <p:txBody>
          <a:bodyPr/>
          <a:lstStyle/>
          <a:p>
            <a:endParaRPr lang="en-GB"/>
          </a:p>
        </p:txBody>
      </p:sp>
      <p:sp>
        <p:nvSpPr>
          <p:cNvPr id="6167" name="Line 23"/>
          <p:cNvSpPr>
            <a:spLocks noChangeShapeType="1"/>
          </p:cNvSpPr>
          <p:nvPr/>
        </p:nvSpPr>
        <p:spPr bwMode="auto">
          <a:xfrm flipV="1">
            <a:off x="2557463" y="4652963"/>
            <a:ext cx="1008062" cy="288925"/>
          </a:xfrm>
          <a:prstGeom prst="line">
            <a:avLst/>
          </a:prstGeom>
          <a:noFill/>
          <a:ln w="12700">
            <a:solidFill>
              <a:srgbClr val="CC3399"/>
            </a:solidFill>
            <a:round/>
            <a:headEnd type="triangle" w="med" len="med"/>
            <a:tailEnd type="triangle" w="med" len="med"/>
          </a:ln>
        </p:spPr>
        <p:txBody>
          <a:bodyPr/>
          <a:lstStyle/>
          <a:p>
            <a:endParaRPr lang="en-GB"/>
          </a:p>
        </p:txBody>
      </p:sp>
      <p:sp>
        <p:nvSpPr>
          <p:cNvPr id="6168" name="Line 24"/>
          <p:cNvSpPr>
            <a:spLocks noChangeShapeType="1"/>
          </p:cNvSpPr>
          <p:nvPr/>
        </p:nvSpPr>
        <p:spPr bwMode="auto">
          <a:xfrm flipH="1" flipV="1">
            <a:off x="4718050" y="2493963"/>
            <a:ext cx="71438" cy="647700"/>
          </a:xfrm>
          <a:prstGeom prst="line">
            <a:avLst/>
          </a:prstGeom>
          <a:noFill/>
          <a:ln w="12700">
            <a:solidFill>
              <a:srgbClr val="0000FF"/>
            </a:solidFill>
            <a:round/>
            <a:headEnd type="triangle" w="med" len="med"/>
            <a:tailEnd type="triangle" w="med" len="med"/>
          </a:ln>
        </p:spPr>
        <p:txBody>
          <a:bodyPr/>
          <a:lstStyle/>
          <a:p>
            <a:endParaRPr lang="en-GB"/>
          </a:p>
        </p:txBody>
      </p:sp>
      <p:sp>
        <p:nvSpPr>
          <p:cNvPr id="6169" name="Line 25"/>
          <p:cNvSpPr>
            <a:spLocks noChangeShapeType="1"/>
          </p:cNvSpPr>
          <p:nvPr/>
        </p:nvSpPr>
        <p:spPr bwMode="auto">
          <a:xfrm flipV="1">
            <a:off x="5581650" y="3070225"/>
            <a:ext cx="1079500" cy="358775"/>
          </a:xfrm>
          <a:prstGeom prst="line">
            <a:avLst/>
          </a:prstGeom>
          <a:noFill/>
          <a:ln w="12700">
            <a:solidFill>
              <a:srgbClr val="0000FF"/>
            </a:solidFill>
            <a:round/>
            <a:headEnd type="triangle" w="med" len="med"/>
            <a:tailEnd type="triangle" w="med" len="med"/>
          </a:ln>
        </p:spPr>
        <p:txBody>
          <a:bodyPr/>
          <a:lstStyle/>
          <a:p>
            <a:endParaRPr lang="en-GB"/>
          </a:p>
        </p:txBody>
      </p:sp>
      <p:sp>
        <p:nvSpPr>
          <p:cNvPr id="6170" name="Line 26"/>
          <p:cNvSpPr>
            <a:spLocks noChangeShapeType="1"/>
          </p:cNvSpPr>
          <p:nvPr/>
        </p:nvSpPr>
        <p:spPr bwMode="auto">
          <a:xfrm>
            <a:off x="5580063" y="4510088"/>
            <a:ext cx="1008062" cy="503237"/>
          </a:xfrm>
          <a:prstGeom prst="line">
            <a:avLst/>
          </a:prstGeom>
          <a:noFill/>
          <a:ln w="12700">
            <a:solidFill>
              <a:srgbClr val="009900"/>
            </a:solidFill>
            <a:round/>
            <a:headEnd type="triangle" w="med" len="med"/>
            <a:tailEnd type="triangle" w="med" len="med"/>
          </a:ln>
        </p:spPr>
        <p:txBody>
          <a:bodyPr/>
          <a:lstStyle/>
          <a:p>
            <a:endParaRPr lang="en-GB"/>
          </a:p>
        </p:txBody>
      </p:sp>
      <p:sp>
        <p:nvSpPr>
          <p:cNvPr id="6171" name="Line 27"/>
          <p:cNvSpPr>
            <a:spLocks noChangeShapeType="1"/>
          </p:cNvSpPr>
          <p:nvPr/>
        </p:nvSpPr>
        <p:spPr bwMode="auto">
          <a:xfrm>
            <a:off x="5580063" y="5013325"/>
            <a:ext cx="288925" cy="288925"/>
          </a:xfrm>
          <a:prstGeom prst="line">
            <a:avLst/>
          </a:prstGeom>
          <a:noFill/>
          <a:ln w="12700">
            <a:solidFill>
              <a:srgbClr val="009900"/>
            </a:solidFill>
            <a:round/>
            <a:headEnd type="triangle" w="med" len="med"/>
            <a:tailEnd type="triangle" w="med" len="med"/>
          </a:ln>
        </p:spPr>
        <p:txBody>
          <a:bodyPr/>
          <a:lstStyle/>
          <a:p>
            <a:endParaRPr lang="en-GB"/>
          </a:p>
        </p:txBody>
      </p:sp>
      <p:sp>
        <p:nvSpPr>
          <p:cNvPr id="6173" name="Line 29"/>
          <p:cNvSpPr>
            <a:spLocks noChangeShapeType="1"/>
          </p:cNvSpPr>
          <p:nvPr/>
        </p:nvSpPr>
        <p:spPr bwMode="auto">
          <a:xfrm flipV="1">
            <a:off x="3351213" y="5229225"/>
            <a:ext cx="574675" cy="431800"/>
          </a:xfrm>
          <a:prstGeom prst="line">
            <a:avLst/>
          </a:prstGeom>
          <a:noFill/>
          <a:ln w="12700">
            <a:solidFill>
              <a:srgbClr val="CC3399"/>
            </a:solidFill>
            <a:round/>
            <a:headEnd type="triangle" w="med" len="med"/>
            <a:tailEnd type="triangle" w="med" len="med"/>
          </a:ln>
        </p:spPr>
        <p:txBody>
          <a:bodyPr/>
          <a:lstStyle/>
          <a:p>
            <a:endParaRPr lang="en-GB"/>
          </a:p>
        </p:txBody>
      </p:sp>
      <p:pic>
        <p:nvPicPr>
          <p:cNvPr id="4121" name="Picture 30" descr="mobile base station"/>
          <p:cNvPicPr>
            <a:picLocks noChangeAspect="1" noChangeArrowheads="1"/>
          </p:cNvPicPr>
          <p:nvPr/>
        </p:nvPicPr>
        <p:blipFill>
          <a:blip r:embed="rId11"/>
          <a:srcRect/>
          <a:stretch>
            <a:fillRect/>
          </a:stretch>
        </p:blipFill>
        <p:spPr bwMode="auto">
          <a:xfrm>
            <a:off x="8496300" y="2925763"/>
            <a:ext cx="69850" cy="69850"/>
          </a:xfrm>
          <a:prstGeom prst="rect">
            <a:avLst/>
          </a:prstGeom>
          <a:noFill/>
          <a:ln w="9525">
            <a:noFill/>
            <a:miter lim="800000"/>
            <a:headEnd/>
            <a:tailEnd/>
          </a:ln>
        </p:spPr>
      </p:pic>
      <p:pic>
        <p:nvPicPr>
          <p:cNvPr id="4122" name="Picture 31" descr="mobile base station"/>
          <p:cNvPicPr>
            <a:picLocks noChangeAspect="1" noChangeArrowheads="1"/>
          </p:cNvPicPr>
          <p:nvPr/>
        </p:nvPicPr>
        <p:blipFill>
          <a:blip r:embed="rId11"/>
          <a:srcRect/>
          <a:stretch>
            <a:fillRect/>
          </a:stretch>
        </p:blipFill>
        <p:spPr bwMode="auto">
          <a:xfrm>
            <a:off x="4495800" y="3568700"/>
            <a:ext cx="9525" cy="9525"/>
          </a:xfrm>
          <a:prstGeom prst="rect">
            <a:avLst/>
          </a:prstGeom>
          <a:noFill/>
          <a:ln w="9525">
            <a:noFill/>
            <a:miter lim="800000"/>
            <a:headEnd/>
            <a:tailEnd/>
          </a:ln>
        </p:spPr>
      </p:pic>
      <p:sp>
        <p:nvSpPr>
          <p:cNvPr id="6176" name="Text Box 32"/>
          <p:cNvSpPr txBox="1">
            <a:spLocks noChangeArrowheads="1"/>
          </p:cNvSpPr>
          <p:nvPr/>
        </p:nvSpPr>
        <p:spPr bwMode="auto">
          <a:xfrm>
            <a:off x="1476375" y="5397500"/>
            <a:ext cx="1944688" cy="336550"/>
          </a:xfrm>
          <a:prstGeom prst="rect">
            <a:avLst/>
          </a:prstGeom>
          <a:noFill/>
          <a:ln w="9525">
            <a:noFill/>
            <a:miter lim="800000"/>
            <a:headEnd/>
            <a:tailEnd/>
          </a:ln>
        </p:spPr>
        <p:txBody>
          <a:bodyPr>
            <a:spAutoFit/>
          </a:bodyPr>
          <a:lstStyle/>
          <a:p>
            <a:pPr algn="ctr">
              <a:spcBef>
                <a:spcPct val="50000"/>
              </a:spcBef>
            </a:pPr>
            <a:r>
              <a:rPr lang="en-GB" sz="1600" b="1">
                <a:solidFill>
                  <a:srgbClr val="CC3399"/>
                </a:solidFill>
                <a:latin typeface="Times New Roman" pitchFamily="18" charset="0"/>
              </a:rPr>
              <a:t>Radio</a:t>
            </a:r>
            <a:endParaRPr lang="en-US" sz="1600" b="1">
              <a:solidFill>
                <a:srgbClr val="CC3399"/>
              </a:solidFill>
              <a:latin typeface="Times New Roman" pitchFamily="18" charset="0"/>
            </a:endParaRPr>
          </a:p>
        </p:txBody>
      </p:sp>
      <p:sp>
        <p:nvSpPr>
          <p:cNvPr id="6177" name="Line 33"/>
          <p:cNvSpPr>
            <a:spLocks noChangeShapeType="1"/>
          </p:cNvSpPr>
          <p:nvPr/>
        </p:nvSpPr>
        <p:spPr bwMode="auto">
          <a:xfrm>
            <a:off x="2268538" y="3789363"/>
            <a:ext cx="1368425" cy="215900"/>
          </a:xfrm>
          <a:prstGeom prst="line">
            <a:avLst/>
          </a:prstGeom>
          <a:noFill/>
          <a:ln w="12700">
            <a:solidFill>
              <a:srgbClr val="CC3399"/>
            </a:solidFill>
            <a:round/>
            <a:headEnd type="triangle" w="med" len="med"/>
            <a:tailEnd type="triangle" w="med" len="med"/>
          </a:ln>
        </p:spPr>
        <p:txBody>
          <a:bodyPr/>
          <a:lstStyle/>
          <a:p>
            <a:endParaRPr lang="en-GB"/>
          </a:p>
        </p:txBody>
      </p:sp>
      <p:sp>
        <p:nvSpPr>
          <p:cNvPr id="6180" name="Line 36"/>
          <p:cNvSpPr>
            <a:spLocks noChangeShapeType="1"/>
          </p:cNvSpPr>
          <p:nvPr/>
        </p:nvSpPr>
        <p:spPr bwMode="auto">
          <a:xfrm flipV="1">
            <a:off x="5364163" y="2565400"/>
            <a:ext cx="433387" cy="576263"/>
          </a:xfrm>
          <a:prstGeom prst="line">
            <a:avLst/>
          </a:prstGeom>
          <a:noFill/>
          <a:ln w="12700">
            <a:solidFill>
              <a:srgbClr val="0000FF"/>
            </a:solidFill>
            <a:round/>
            <a:headEnd type="triangle" w="med" len="med"/>
            <a:tailEnd type="triangle" w="med" len="med"/>
          </a:ln>
        </p:spPr>
        <p:txBody>
          <a:bodyPr/>
          <a:lstStyle/>
          <a:p>
            <a:endParaRPr lang="en-GB"/>
          </a:p>
        </p:txBody>
      </p:sp>
      <p:sp>
        <p:nvSpPr>
          <p:cNvPr id="6181" name="Rectangle 37"/>
          <p:cNvSpPr>
            <a:spLocks noGrp="1" noChangeArrowheads="1"/>
          </p:cNvSpPr>
          <p:nvPr>
            <p:ph type="ctrTitle"/>
          </p:nvPr>
        </p:nvSpPr>
        <p:spPr>
          <a:xfrm>
            <a:off x="0" y="-387350"/>
            <a:ext cx="9144000" cy="1470025"/>
          </a:xfrm>
        </p:spPr>
        <p:txBody>
          <a:bodyPr/>
          <a:lstStyle/>
          <a:p>
            <a:pPr eaLnBrk="1" hangingPunct="1"/>
            <a:r>
              <a:rPr lang="en-GB" sz="3600" smtClean="0">
                <a:solidFill>
                  <a:srgbClr val="FF3300"/>
                </a:solidFill>
              </a:rPr>
              <a:t>Who are the service providers in Sri Lanka?</a:t>
            </a:r>
            <a:endParaRPr lang="en-US" sz="3600" smtClean="0">
              <a:solidFill>
                <a:srgbClr val="FF3300"/>
              </a:solidFill>
            </a:endParaRPr>
          </a:p>
        </p:txBody>
      </p:sp>
      <p:pic>
        <p:nvPicPr>
          <p:cNvPr id="6182" name="Picture 38" descr="4950419"/>
          <p:cNvPicPr>
            <a:picLocks noChangeAspect="1" noChangeArrowheads="1" noCrop="1"/>
          </p:cNvPicPr>
          <p:nvPr/>
        </p:nvPicPr>
        <p:blipFill>
          <a:blip r:embed="rId12" cstate="print"/>
          <a:srcRect/>
          <a:stretch>
            <a:fillRect/>
          </a:stretch>
        </p:blipFill>
        <p:spPr bwMode="auto">
          <a:xfrm>
            <a:off x="5726113" y="1196975"/>
            <a:ext cx="1257300" cy="1257300"/>
          </a:xfrm>
          <a:prstGeom prst="rect">
            <a:avLst/>
          </a:prstGeom>
          <a:noFill/>
          <a:ln w="9525">
            <a:noFill/>
            <a:miter lim="800000"/>
            <a:headEnd/>
            <a:tailEnd/>
          </a:ln>
        </p:spPr>
      </p:pic>
      <p:sp>
        <p:nvSpPr>
          <p:cNvPr id="6183" name="Text Box 39"/>
          <p:cNvSpPr txBox="1">
            <a:spLocks noChangeArrowheads="1"/>
          </p:cNvSpPr>
          <p:nvPr/>
        </p:nvSpPr>
        <p:spPr bwMode="auto">
          <a:xfrm>
            <a:off x="5797550" y="2300288"/>
            <a:ext cx="1295400" cy="336550"/>
          </a:xfrm>
          <a:prstGeom prst="rect">
            <a:avLst/>
          </a:prstGeom>
          <a:noFill/>
          <a:ln w="9525">
            <a:noFill/>
            <a:miter lim="800000"/>
            <a:headEnd/>
            <a:tailEnd/>
          </a:ln>
        </p:spPr>
        <p:txBody>
          <a:bodyPr>
            <a:spAutoFit/>
          </a:bodyPr>
          <a:lstStyle/>
          <a:p>
            <a:pPr algn="ctr">
              <a:spcBef>
                <a:spcPct val="50000"/>
              </a:spcBef>
            </a:pPr>
            <a:r>
              <a:rPr lang="en-GB" sz="1600" b="1">
                <a:solidFill>
                  <a:srgbClr val="0000FF"/>
                </a:solidFill>
                <a:latin typeface="Times New Roman" pitchFamily="18" charset="0"/>
              </a:rPr>
              <a:t>IP/TV</a:t>
            </a:r>
            <a:endParaRPr lang="en-US" sz="1600" b="1">
              <a:solidFill>
                <a:srgbClr val="0000FF"/>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173"/>
                                        </p:tgtEl>
                                        <p:attrNameLst>
                                          <p:attrName>style.visibility</p:attrName>
                                        </p:attrNameLst>
                                      </p:cBhvr>
                                      <p:to>
                                        <p:strVal val="visible"/>
                                      </p:to>
                                    </p:set>
                                    <p:anim calcmode="lin" valueType="num">
                                      <p:cBhvr>
                                        <p:cTn id="7" dur="500" fill="hold"/>
                                        <p:tgtEl>
                                          <p:spTgt spid="6173"/>
                                        </p:tgtEl>
                                        <p:attrNameLst>
                                          <p:attrName>ppt_w</p:attrName>
                                        </p:attrNameLst>
                                      </p:cBhvr>
                                      <p:tavLst>
                                        <p:tav tm="0">
                                          <p:val>
                                            <p:fltVal val="0"/>
                                          </p:val>
                                        </p:tav>
                                        <p:tav tm="100000">
                                          <p:val>
                                            <p:strVal val="#ppt_w"/>
                                          </p:val>
                                        </p:tav>
                                      </p:tavLst>
                                    </p:anim>
                                    <p:anim calcmode="lin" valueType="num">
                                      <p:cBhvr>
                                        <p:cTn id="8" dur="500" fill="hold"/>
                                        <p:tgtEl>
                                          <p:spTgt spid="6173"/>
                                        </p:tgtEl>
                                        <p:attrNameLst>
                                          <p:attrName>ppt_h</p:attrName>
                                        </p:attrNameLst>
                                      </p:cBhvr>
                                      <p:tavLst>
                                        <p:tav tm="0">
                                          <p:val>
                                            <p:fltVal val="0"/>
                                          </p:val>
                                        </p:tav>
                                        <p:tav tm="100000">
                                          <p:val>
                                            <p:strVal val="#ppt_h"/>
                                          </p:val>
                                        </p:tav>
                                      </p:tavLst>
                                    </p:anim>
                                    <p:animEffect transition="in" filter="fade">
                                      <p:cBhvr>
                                        <p:cTn id="9" dur="500"/>
                                        <p:tgtEl>
                                          <p:spTgt spid="6173"/>
                                        </p:tgtEl>
                                      </p:cBhvr>
                                    </p:animEffect>
                                  </p:childTnLst>
                                </p:cTn>
                              </p:par>
                              <p:par>
                                <p:cTn id="10" presetID="53" presetClass="entr" presetSubtype="0" fill="hold" nodeType="withEffect">
                                  <p:stCondLst>
                                    <p:cond delay="0"/>
                                  </p:stCondLst>
                                  <p:childTnLst>
                                    <p:set>
                                      <p:cBhvr>
                                        <p:cTn id="11" dur="1" fill="hold">
                                          <p:stCondLst>
                                            <p:cond delay="0"/>
                                          </p:stCondLst>
                                        </p:cTn>
                                        <p:tgtEl>
                                          <p:spTgt spid="6155"/>
                                        </p:tgtEl>
                                        <p:attrNameLst>
                                          <p:attrName>style.visibility</p:attrName>
                                        </p:attrNameLst>
                                      </p:cBhvr>
                                      <p:to>
                                        <p:strVal val="visible"/>
                                      </p:to>
                                    </p:set>
                                    <p:anim calcmode="lin" valueType="num">
                                      <p:cBhvr>
                                        <p:cTn id="12" dur="500" fill="hold"/>
                                        <p:tgtEl>
                                          <p:spTgt spid="6155"/>
                                        </p:tgtEl>
                                        <p:attrNameLst>
                                          <p:attrName>ppt_w</p:attrName>
                                        </p:attrNameLst>
                                      </p:cBhvr>
                                      <p:tavLst>
                                        <p:tav tm="0">
                                          <p:val>
                                            <p:fltVal val="0"/>
                                          </p:val>
                                        </p:tav>
                                        <p:tav tm="100000">
                                          <p:val>
                                            <p:strVal val="#ppt_w"/>
                                          </p:val>
                                        </p:tav>
                                      </p:tavLst>
                                    </p:anim>
                                    <p:anim calcmode="lin" valueType="num">
                                      <p:cBhvr>
                                        <p:cTn id="13" dur="500" fill="hold"/>
                                        <p:tgtEl>
                                          <p:spTgt spid="6155"/>
                                        </p:tgtEl>
                                        <p:attrNameLst>
                                          <p:attrName>ppt_h</p:attrName>
                                        </p:attrNameLst>
                                      </p:cBhvr>
                                      <p:tavLst>
                                        <p:tav tm="0">
                                          <p:val>
                                            <p:fltVal val="0"/>
                                          </p:val>
                                        </p:tav>
                                        <p:tav tm="100000">
                                          <p:val>
                                            <p:strVal val="#ppt_h"/>
                                          </p:val>
                                        </p:tav>
                                      </p:tavLst>
                                    </p:anim>
                                    <p:animEffect transition="in" filter="fade">
                                      <p:cBhvr>
                                        <p:cTn id="14" dur="500"/>
                                        <p:tgtEl>
                                          <p:spTgt spid="6155"/>
                                        </p:tgtEl>
                                      </p:cBhvr>
                                    </p:animEffect>
                                  </p:childTnLst>
                                </p:cTn>
                              </p:par>
                              <p:par>
                                <p:cTn id="15" presetID="53" presetClass="entr" presetSubtype="0" fill="hold" grpId="0" nodeType="withEffect">
                                  <p:stCondLst>
                                    <p:cond delay="0"/>
                                  </p:stCondLst>
                                  <p:iterate type="lt">
                                    <p:tmPct val="0"/>
                                  </p:iterate>
                                  <p:childTnLst>
                                    <p:set>
                                      <p:cBhvr>
                                        <p:cTn id="16" dur="1" fill="hold">
                                          <p:stCondLst>
                                            <p:cond delay="0"/>
                                          </p:stCondLst>
                                        </p:cTn>
                                        <p:tgtEl>
                                          <p:spTgt spid="6156"/>
                                        </p:tgtEl>
                                        <p:attrNameLst>
                                          <p:attrName>style.visibility</p:attrName>
                                        </p:attrNameLst>
                                      </p:cBhvr>
                                      <p:to>
                                        <p:strVal val="visible"/>
                                      </p:to>
                                    </p:set>
                                    <p:anim calcmode="lin" valueType="num">
                                      <p:cBhvr>
                                        <p:cTn id="17" dur="500" fill="hold"/>
                                        <p:tgtEl>
                                          <p:spTgt spid="6156"/>
                                        </p:tgtEl>
                                        <p:attrNameLst>
                                          <p:attrName>ppt_w</p:attrName>
                                        </p:attrNameLst>
                                      </p:cBhvr>
                                      <p:tavLst>
                                        <p:tav tm="0">
                                          <p:val>
                                            <p:fltVal val="0"/>
                                          </p:val>
                                        </p:tav>
                                        <p:tav tm="100000">
                                          <p:val>
                                            <p:strVal val="#ppt_w"/>
                                          </p:val>
                                        </p:tav>
                                      </p:tavLst>
                                    </p:anim>
                                    <p:anim calcmode="lin" valueType="num">
                                      <p:cBhvr>
                                        <p:cTn id="18" dur="500" fill="hold"/>
                                        <p:tgtEl>
                                          <p:spTgt spid="6156"/>
                                        </p:tgtEl>
                                        <p:attrNameLst>
                                          <p:attrName>ppt_h</p:attrName>
                                        </p:attrNameLst>
                                      </p:cBhvr>
                                      <p:tavLst>
                                        <p:tav tm="0">
                                          <p:val>
                                            <p:fltVal val="0"/>
                                          </p:val>
                                        </p:tav>
                                        <p:tav tm="100000">
                                          <p:val>
                                            <p:strVal val="#ppt_h"/>
                                          </p:val>
                                        </p:tav>
                                      </p:tavLst>
                                    </p:anim>
                                    <p:animEffect transition="in" filter="fade">
                                      <p:cBhvr>
                                        <p:cTn id="19" dur="500"/>
                                        <p:tgtEl>
                                          <p:spTgt spid="6156"/>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6176"/>
                                        </p:tgtEl>
                                        <p:attrNameLst>
                                          <p:attrName>style.visibility</p:attrName>
                                        </p:attrNameLst>
                                      </p:cBhvr>
                                      <p:to>
                                        <p:strVal val="visible"/>
                                      </p:to>
                                    </p:set>
                                    <p:anim calcmode="lin" valueType="num">
                                      <p:cBhvr>
                                        <p:cTn id="22" dur="500" fill="hold"/>
                                        <p:tgtEl>
                                          <p:spTgt spid="6176"/>
                                        </p:tgtEl>
                                        <p:attrNameLst>
                                          <p:attrName>ppt_w</p:attrName>
                                        </p:attrNameLst>
                                      </p:cBhvr>
                                      <p:tavLst>
                                        <p:tav tm="0">
                                          <p:val>
                                            <p:fltVal val="0"/>
                                          </p:val>
                                        </p:tav>
                                        <p:tav tm="100000">
                                          <p:val>
                                            <p:strVal val="#ppt_w"/>
                                          </p:val>
                                        </p:tav>
                                      </p:tavLst>
                                    </p:anim>
                                    <p:anim calcmode="lin" valueType="num">
                                      <p:cBhvr>
                                        <p:cTn id="23" dur="500" fill="hold"/>
                                        <p:tgtEl>
                                          <p:spTgt spid="6176"/>
                                        </p:tgtEl>
                                        <p:attrNameLst>
                                          <p:attrName>ppt_h</p:attrName>
                                        </p:attrNameLst>
                                      </p:cBhvr>
                                      <p:tavLst>
                                        <p:tav tm="0">
                                          <p:val>
                                            <p:fltVal val="0"/>
                                          </p:val>
                                        </p:tav>
                                        <p:tav tm="100000">
                                          <p:val>
                                            <p:strVal val="#ppt_h"/>
                                          </p:val>
                                        </p:tav>
                                      </p:tavLst>
                                    </p:anim>
                                    <p:animEffect transition="in" filter="fade">
                                      <p:cBhvr>
                                        <p:cTn id="24" dur="500"/>
                                        <p:tgtEl>
                                          <p:spTgt spid="6176"/>
                                        </p:tgtEl>
                                      </p:cBhvr>
                                    </p:animEffect>
                                  </p:childTnLst>
                                </p:cTn>
                              </p:par>
                              <p:par>
                                <p:cTn id="25" presetID="53" presetClass="entr" presetSubtype="0" fill="hold" nodeType="withEffect">
                                  <p:stCondLst>
                                    <p:cond delay="0"/>
                                  </p:stCondLst>
                                  <p:childTnLst>
                                    <p:set>
                                      <p:cBhvr>
                                        <p:cTn id="26" dur="1" fill="hold">
                                          <p:stCondLst>
                                            <p:cond delay="0"/>
                                          </p:stCondLst>
                                        </p:cTn>
                                        <p:tgtEl>
                                          <p:spTgt spid="6146"/>
                                        </p:tgtEl>
                                        <p:attrNameLst>
                                          <p:attrName>style.visibility</p:attrName>
                                        </p:attrNameLst>
                                      </p:cBhvr>
                                      <p:to>
                                        <p:strVal val="visible"/>
                                      </p:to>
                                    </p:set>
                                    <p:anim calcmode="lin" valueType="num">
                                      <p:cBhvr>
                                        <p:cTn id="27" dur="500" fill="hold"/>
                                        <p:tgtEl>
                                          <p:spTgt spid="6146"/>
                                        </p:tgtEl>
                                        <p:attrNameLst>
                                          <p:attrName>ppt_w</p:attrName>
                                        </p:attrNameLst>
                                      </p:cBhvr>
                                      <p:tavLst>
                                        <p:tav tm="0">
                                          <p:val>
                                            <p:fltVal val="0"/>
                                          </p:val>
                                        </p:tav>
                                        <p:tav tm="100000">
                                          <p:val>
                                            <p:strVal val="#ppt_w"/>
                                          </p:val>
                                        </p:tav>
                                      </p:tavLst>
                                    </p:anim>
                                    <p:anim calcmode="lin" valueType="num">
                                      <p:cBhvr>
                                        <p:cTn id="28" dur="500" fill="hold"/>
                                        <p:tgtEl>
                                          <p:spTgt spid="6146"/>
                                        </p:tgtEl>
                                        <p:attrNameLst>
                                          <p:attrName>ppt_h</p:attrName>
                                        </p:attrNameLst>
                                      </p:cBhvr>
                                      <p:tavLst>
                                        <p:tav tm="0">
                                          <p:val>
                                            <p:fltVal val="0"/>
                                          </p:val>
                                        </p:tav>
                                        <p:tav tm="100000">
                                          <p:val>
                                            <p:strVal val="#ppt_h"/>
                                          </p:val>
                                        </p:tav>
                                      </p:tavLst>
                                    </p:anim>
                                    <p:animEffect transition="in" filter="fade">
                                      <p:cBhvr>
                                        <p:cTn id="29" dur="500"/>
                                        <p:tgtEl>
                                          <p:spTgt spid="6146"/>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6167"/>
                                        </p:tgtEl>
                                        <p:attrNameLst>
                                          <p:attrName>style.visibility</p:attrName>
                                        </p:attrNameLst>
                                      </p:cBhvr>
                                      <p:to>
                                        <p:strVal val="visible"/>
                                      </p:to>
                                    </p:set>
                                    <p:anim calcmode="lin" valueType="num">
                                      <p:cBhvr>
                                        <p:cTn id="32" dur="500" fill="hold"/>
                                        <p:tgtEl>
                                          <p:spTgt spid="6167"/>
                                        </p:tgtEl>
                                        <p:attrNameLst>
                                          <p:attrName>ppt_w</p:attrName>
                                        </p:attrNameLst>
                                      </p:cBhvr>
                                      <p:tavLst>
                                        <p:tav tm="0">
                                          <p:val>
                                            <p:fltVal val="0"/>
                                          </p:val>
                                        </p:tav>
                                        <p:tav tm="100000">
                                          <p:val>
                                            <p:strVal val="#ppt_w"/>
                                          </p:val>
                                        </p:tav>
                                      </p:tavLst>
                                    </p:anim>
                                    <p:anim calcmode="lin" valueType="num">
                                      <p:cBhvr>
                                        <p:cTn id="33" dur="500" fill="hold"/>
                                        <p:tgtEl>
                                          <p:spTgt spid="6167"/>
                                        </p:tgtEl>
                                        <p:attrNameLst>
                                          <p:attrName>ppt_h</p:attrName>
                                        </p:attrNameLst>
                                      </p:cBhvr>
                                      <p:tavLst>
                                        <p:tav tm="0">
                                          <p:val>
                                            <p:fltVal val="0"/>
                                          </p:val>
                                        </p:tav>
                                        <p:tav tm="100000">
                                          <p:val>
                                            <p:strVal val="#ppt_h"/>
                                          </p:val>
                                        </p:tav>
                                      </p:tavLst>
                                    </p:anim>
                                    <p:animEffect transition="in" filter="fade">
                                      <p:cBhvr>
                                        <p:cTn id="34" dur="500"/>
                                        <p:tgtEl>
                                          <p:spTgt spid="6167"/>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6177"/>
                                        </p:tgtEl>
                                        <p:attrNameLst>
                                          <p:attrName>style.visibility</p:attrName>
                                        </p:attrNameLst>
                                      </p:cBhvr>
                                      <p:to>
                                        <p:strVal val="visible"/>
                                      </p:to>
                                    </p:set>
                                    <p:anim calcmode="lin" valueType="num">
                                      <p:cBhvr>
                                        <p:cTn id="37" dur="500" fill="hold"/>
                                        <p:tgtEl>
                                          <p:spTgt spid="6177"/>
                                        </p:tgtEl>
                                        <p:attrNameLst>
                                          <p:attrName>ppt_w</p:attrName>
                                        </p:attrNameLst>
                                      </p:cBhvr>
                                      <p:tavLst>
                                        <p:tav tm="0">
                                          <p:val>
                                            <p:fltVal val="0"/>
                                          </p:val>
                                        </p:tav>
                                        <p:tav tm="100000">
                                          <p:val>
                                            <p:strVal val="#ppt_w"/>
                                          </p:val>
                                        </p:tav>
                                      </p:tavLst>
                                    </p:anim>
                                    <p:anim calcmode="lin" valueType="num">
                                      <p:cBhvr>
                                        <p:cTn id="38" dur="500" fill="hold"/>
                                        <p:tgtEl>
                                          <p:spTgt spid="6177"/>
                                        </p:tgtEl>
                                        <p:attrNameLst>
                                          <p:attrName>ppt_h</p:attrName>
                                        </p:attrNameLst>
                                      </p:cBhvr>
                                      <p:tavLst>
                                        <p:tav tm="0">
                                          <p:val>
                                            <p:fltVal val="0"/>
                                          </p:val>
                                        </p:tav>
                                        <p:tav tm="100000">
                                          <p:val>
                                            <p:strVal val="#ppt_h"/>
                                          </p:val>
                                        </p:tav>
                                      </p:tavLst>
                                    </p:anim>
                                    <p:animEffect transition="in" filter="fade">
                                      <p:cBhvr>
                                        <p:cTn id="39" dur="500"/>
                                        <p:tgtEl>
                                          <p:spTgt spid="6177"/>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6157"/>
                                        </p:tgtEl>
                                        <p:attrNameLst>
                                          <p:attrName>style.visibility</p:attrName>
                                        </p:attrNameLst>
                                      </p:cBhvr>
                                      <p:to>
                                        <p:strVal val="visible"/>
                                      </p:to>
                                    </p:set>
                                    <p:anim calcmode="lin" valueType="num">
                                      <p:cBhvr>
                                        <p:cTn id="42" dur="500" fill="hold"/>
                                        <p:tgtEl>
                                          <p:spTgt spid="6157"/>
                                        </p:tgtEl>
                                        <p:attrNameLst>
                                          <p:attrName>ppt_w</p:attrName>
                                        </p:attrNameLst>
                                      </p:cBhvr>
                                      <p:tavLst>
                                        <p:tav tm="0">
                                          <p:val>
                                            <p:fltVal val="0"/>
                                          </p:val>
                                        </p:tav>
                                        <p:tav tm="100000">
                                          <p:val>
                                            <p:strVal val="#ppt_w"/>
                                          </p:val>
                                        </p:tav>
                                      </p:tavLst>
                                    </p:anim>
                                    <p:anim calcmode="lin" valueType="num">
                                      <p:cBhvr>
                                        <p:cTn id="43" dur="500" fill="hold"/>
                                        <p:tgtEl>
                                          <p:spTgt spid="6157"/>
                                        </p:tgtEl>
                                        <p:attrNameLst>
                                          <p:attrName>ppt_h</p:attrName>
                                        </p:attrNameLst>
                                      </p:cBhvr>
                                      <p:tavLst>
                                        <p:tav tm="0">
                                          <p:val>
                                            <p:fltVal val="0"/>
                                          </p:val>
                                        </p:tav>
                                        <p:tav tm="100000">
                                          <p:val>
                                            <p:strVal val="#ppt_h"/>
                                          </p:val>
                                        </p:tav>
                                      </p:tavLst>
                                    </p:anim>
                                    <p:animEffect transition="in" filter="fade">
                                      <p:cBhvr>
                                        <p:cTn id="44" dur="500"/>
                                        <p:tgtEl>
                                          <p:spTgt spid="6157"/>
                                        </p:tgtEl>
                                      </p:cBhvr>
                                    </p:animEffect>
                                  </p:childTnLst>
                                </p:cTn>
                              </p:par>
                              <p:par>
                                <p:cTn id="45" presetID="53" presetClass="entr" presetSubtype="0" fill="hold" nodeType="withEffect">
                                  <p:stCondLst>
                                    <p:cond delay="0"/>
                                  </p:stCondLst>
                                  <p:childTnLst>
                                    <p:set>
                                      <p:cBhvr>
                                        <p:cTn id="46" dur="1" fill="hold">
                                          <p:stCondLst>
                                            <p:cond delay="0"/>
                                          </p:stCondLst>
                                        </p:cTn>
                                        <p:tgtEl>
                                          <p:spTgt spid="6149"/>
                                        </p:tgtEl>
                                        <p:attrNameLst>
                                          <p:attrName>style.visibility</p:attrName>
                                        </p:attrNameLst>
                                      </p:cBhvr>
                                      <p:to>
                                        <p:strVal val="visible"/>
                                      </p:to>
                                    </p:set>
                                    <p:anim calcmode="lin" valueType="num">
                                      <p:cBhvr>
                                        <p:cTn id="47" dur="500" fill="hold"/>
                                        <p:tgtEl>
                                          <p:spTgt spid="6149"/>
                                        </p:tgtEl>
                                        <p:attrNameLst>
                                          <p:attrName>ppt_w</p:attrName>
                                        </p:attrNameLst>
                                      </p:cBhvr>
                                      <p:tavLst>
                                        <p:tav tm="0">
                                          <p:val>
                                            <p:fltVal val="0"/>
                                          </p:val>
                                        </p:tav>
                                        <p:tav tm="100000">
                                          <p:val>
                                            <p:strVal val="#ppt_w"/>
                                          </p:val>
                                        </p:tav>
                                      </p:tavLst>
                                    </p:anim>
                                    <p:anim calcmode="lin" valueType="num">
                                      <p:cBhvr>
                                        <p:cTn id="48" dur="500" fill="hold"/>
                                        <p:tgtEl>
                                          <p:spTgt spid="6149"/>
                                        </p:tgtEl>
                                        <p:attrNameLst>
                                          <p:attrName>ppt_h</p:attrName>
                                        </p:attrNameLst>
                                      </p:cBhvr>
                                      <p:tavLst>
                                        <p:tav tm="0">
                                          <p:val>
                                            <p:fltVal val="0"/>
                                          </p:val>
                                        </p:tav>
                                        <p:tav tm="100000">
                                          <p:val>
                                            <p:strVal val="#ppt_h"/>
                                          </p:val>
                                        </p:tav>
                                      </p:tavLst>
                                    </p:anim>
                                    <p:animEffect transition="in" filter="fade">
                                      <p:cBhvr>
                                        <p:cTn id="49" dur="500"/>
                                        <p:tgtEl>
                                          <p:spTgt spid="6149"/>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0" fill="hold" nodeType="clickEffect">
                                  <p:stCondLst>
                                    <p:cond delay="0"/>
                                  </p:stCondLst>
                                  <p:childTnLst>
                                    <p:set>
                                      <p:cBhvr>
                                        <p:cTn id="53" dur="1" fill="hold">
                                          <p:stCondLst>
                                            <p:cond delay="0"/>
                                          </p:stCondLst>
                                        </p:cTn>
                                        <p:tgtEl>
                                          <p:spTgt spid="6148"/>
                                        </p:tgtEl>
                                        <p:attrNameLst>
                                          <p:attrName>style.visibility</p:attrName>
                                        </p:attrNameLst>
                                      </p:cBhvr>
                                      <p:to>
                                        <p:strVal val="visible"/>
                                      </p:to>
                                    </p:set>
                                    <p:anim calcmode="lin" valueType="num">
                                      <p:cBhvr>
                                        <p:cTn id="54" dur="500" fill="hold"/>
                                        <p:tgtEl>
                                          <p:spTgt spid="6148"/>
                                        </p:tgtEl>
                                        <p:attrNameLst>
                                          <p:attrName>ppt_w</p:attrName>
                                        </p:attrNameLst>
                                      </p:cBhvr>
                                      <p:tavLst>
                                        <p:tav tm="0">
                                          <p:val>
                                            <p:fltVal val="0"/>
                                          </p:val>
                                        </p:tav>
                                        <p:tav tm="100000">
                                          <p:val>
                                            <p:strVal val="#ppt_w"/>
                                          </p:val>
                                        </p:tav>
                                      </p:tavLst>
                                    </p:anim>
                                    <p:anim calcmode="lin" valueType="num">
                                      <p:cBhvr>
                                        <p:cTn id="55" dur="500" fill="hold"/>
                                        <p:tgtEl>
                                          <p:spTgt spid="6148"/>
                                        </p:tgtEl>
                                        <p:attrNameLst>
                                          <p:attrName>ppt_h</p:attrName>
                                        </p:attrNameLst>
                                      </p:cBhvr>
                                      <p:tavLst>
                                        <p:tav tm="0">
                                          <p:val>
                                            <p:fltVal val="0"/>
                                          </p:val>
                                        </p:tav>
                                        <p:tav tm="100000">
                                          <p:val>
                                            <p:strVal val="#ppt_h"/>
                                          </p:val>
                                        </p:tav>
                                      </p:tavLst>
                                    </p:anim>
                                    <p:animEffect transition="in" filter="fade">
                                      <p:cBhvr>
                                        <p:cTn id="56" dur="500"/>
                                        <p:tgtEl>
                                          <p:spTgt spid="6148"/>
                                        </p:tgtEl>
                                      </p:cBhvr>
                                    </p:animEffect>
                                  </p:childTnLst>
                                </p:cTn>
                              </p:par>
                              <p:par>
                                <p:cTn id="57" presetID="53" presetClass="entr" presetSubtype="0" fill="hold" grpId="0" nodeType="withEffect">
                                  <p:stCondLst>
                                    <p:cond delay="0"/>
                                  </p:stCondLst>
                                  <p:childTnLst>
                                    <p:set>
                                      <p:cBhvr>
                                        <p:cTn id="58" dur="1" fill="hold">
                                          <p:stCondLst>
                                            <p:cond delay="0"/>
                                          </p:stCondLst>
                                        </p:cTn>
                                        <p:tgtEl>
                                          <p:spTgt spid="6158"/>
                                        </p:tgtEl>
                                        <p:attrNameLst>
                                          <p:attrName>style.visibility</p:attrName>
                                        </p:attrNameLst>
                                      </p:cBhvr>
                                      <p:to>
                                        <p:strVal val="visible"/>
                                      </p:to>
                                    </p:set>
                                    <p:anim calcmode="lin" valueType="num">
                                      <p:cBhvr>
                                        <p:cTn id="59" dur="500" fill="hold"/>
                                        <p:tgtEl>
                                          <p:spTgt spid="6158"/>
                                        </p:tgtEl>
                                        <p:attrNameLst>
                                          <p:attrName>ppt_w</p:attrName>
                                        </p:attrNameLst>
                                      </p:cBhvr>
                                      <p:tavLst>
                                        <p:tav tm="0">
                                          <p:val>
                                            <p:fltVal val="0"/>
                                          </p:val>
                                        </p:tav>
                                        <p:tav tm="100000">
                                          <p:val>
                                            <p:strVal val="#ppt_w"/>
                                          </p:val>
                                        </p:tav>
                                      </p:tavLst>
                                    </p:anim>
                                    <p:anim calcmode="lin" valueType="num">
                                      <p:cBhvr>
                                        <p:cTn id="60" dur="500" fill="hold"/>
                                        <p:tgtEl>
                                          <p:spTgt spid="6158"/>
                                        </p:tgtEl>
                                        <p:attrNameLst>
                                          <p:attrName>ppt_h</p:attrName>
                                        </p:attrNameLst>
                                      </p:cBhvr>
                                      <p:tavLst>
                                        <p:tav tm="0">
                                          <p:val>
                                            <p:fltVal val="0"/>
                                          </p:val>
                                        </p:tav>
                                        <p:tav tm="100000">
                                          <p:val>
                                            <p:strVal val="#ppt_h"/>
                                          </p:val>
                                        </p:tav>
                                      </p:tavLst>
                                    </p:anim>
                                    <p:animEffect transition="in" filter="fade">
                                      <p:cBhvr>
                                        <p:cTn id="61" dur="500"/>
                                        <p:tgtEl>
                                          <p:spTgt spid="6158"/>
                                        </p:tgtEl>
                                      </p:cBhvr>
                                    </p:animEffect>
                                  </p:childTnLst>
                                </p:cTn>
                              </p:par>
                              <p:par>
                                <p:cTn id="62" presetID="53" presetClass="entr" presetSubtype="0" fill="hold" grpId="0" nodeType="withEffect">
                                  <p:stCondLst>
                                    <p:cond delay="0"/>
                                  </p:stCondLst>
                                  <p:childTnLst>
                                    <p:set>
                                      <p:cBhvr>
                                        <p:cTn id="63" dur="1" fill="hold">
                                          <p:stCondLst>
                                            <p:cond delay="0"/>
                                          </p:stCondLst>
                                        </p:cTn>
                                        <p:tgtEl>
                                          <p:spTgt spid="6166"/>
                                        </p:tgtEl>
                                        <p:attrNameLst>
                                          <p:attrName>style.visibility</p:attrName>
                                        </p:attrNameLst>
                                      </p:cBhvr>
                                      <p:to>
                                        <p:strVal val="visible"/>
                                      </p:to>
                                    </p:set>
                                    <p:anim calcmode="lin" valueType="num">
                                      <p:cBhvr>
                                        <p:cTn id="64" dur="500" fill="hold"/>
                                        <p:tgtEl>
                                          <p:spTgt spid="6166"/>
                                        </p:tgtEl>
                                        <p:attrNameLst>
                                          <p:attrName>ppt_w</p:attrName>
                                        </p:attrNameLst>
                                      </p:cBhvr>
                                      <p:tavLst>
                                        <p:tav tm="0">
                                          <p:val>
                                            <p:fltVal val="0"/>
                                          </p:val>
                                        </p:tav>
                                        <p:tav tm="100000">
                                          <p:val>
                                            <p:strVal val="#ppt_w"/>
                                          </p:val>
                                        </p:tav>
                                      </p:tavLst>
                                    </p:anim>
                                    <p:anim calcmode="lin" valueType="num">
                                      <p:cBhvr>
                                        <p:cTn id="65" dur="500" fill="hold"/>
                                        <p:tgtEl>
                                          <p:spTgt spid="6166"/>
                                        </p:tgtEl>
                                        <p:attrNameLst>
                                          <p:attrName>ppt_h</p:attrName>
                                        </p:attrNameLst>
                                      </p:cBhvr>
                                      <p:tavLst>
                                        <p:tav tm="0">
                                          <p:val>
                                            <p:fltVal val="0"/>
                                          </p:val>
                                        </p:tav>
                                        <p:tav tm="100000">
                                          <p:val>
                                            <p:strVal val="#ppt_h"/>
                                          </p:val>
                                        </p:tav>
                                      </p:tavLst>
                                    </p:anim>
                                    <p:animEffect transition="in" filter="fade">
                                      <p:cBhvr>
                                        <p:cTn id="66" dur="500"/>
                                        <p:tgtEl>
                                          <p:spTgt spid="6166"/>
                                        </p:tgtEl>
                                      </p:cBhvr>
                                    </p:animEffect>
                                  </p:childTnLst>
                                </p:cTn>
                              </p:par>
                              <p:par>
                                <p:cTn id="67" presetID="53" presetClass="entr" presetSubtype="0" fill="hold" grpId="0" nodeType="withEffect">
                                  <p:stCondLst>
                                    <p:cond delay="0"/>
                                  </p:stCondLst>
                                  <p:childTnLst>
                                    <p:set>
                                      <p:cBhvr>
                                        <p:cTn id="68" dur="1" fill="hold">
                                          <p:stCondLst>
                                            <p:cond delay="0"/>
                                          </p:stCondLst>
                                        </p:cTn>
                                        <p:tgtEl>
                                          <p:spTgt spid="6168"/>
                                        </p:tgtEl>
                                        <p:attrNameLst>
                                          <p:attrName>style.visibility</p:attrName>
                                        </p:attrNameLst>
                                      </p:cBhvr>
                                      <p:to>
                                        <p:strVal val="visible"/>
                                      </p:to>
                                    </p:set>
                                    <p:anim calcmode="lin" valueType="num">
                                      <p:cBhvr>
                                        <p:cTn id="69" dur="500" fill="hold"/>
                                        <p:tgtEl>
                                          <p:spTgt spid="6168"/>
                                        </p:tgtEl>
                                        <p:attrNameLst>
                                          <p:attrName>ppt_w</p:attrName>
                                        </p:attrNameLst>
                                      </p:cBhvr>
                                      <p:tavLst>
                                        <p:tav tm="0">
                                          <p:val>
                                            <p:fltVal val="0"/>
                                          </p:val>
                                        </p:tav>
                                        <p:tav tm="100000">
                                          <p:val>
                                            <p:strVal val="#ppt_w"/>
                                          </p:val>
                                        </p:tav>
                                      </p:tavLst>
                                    </p:anim>
                                    <p:anim calcmode="lin" valueType="num">
                                      <p:cBhvr>
                                        <p:cTn id="70" dur="500" fill="hold"/>
                                        <p:tgtEl>
                                          <p:spTgt spid="6168"/>
                                        </p:tgtEl>
                                        <p:attrNameLst>
                                          <p:attrName>ppt_h</p:attrName>
                                        </p:attrNameLst>
                                      </p:cBhvr>
                                      <p:tavLst>
                                        <p:tav tm="0">
                                          <p:val>
                                            <p:fltVal val="0"/>
                                          </p:val>
                                        </p:tav>
                                        <p:tav tm="100000">
                                          <p:val>
                                            <p:strVal val="#ppt_h"/>
                                          </p:val>
                                        </p:tav>
                                      </p:tavLst>
                                    </p:anim>
                                    <p:animEffect transition="in" filter="fade">
                                      <p:cBhvr>
                                        <p:cTn id="71" dur="500"/>
                                        <p:tgtEl>
                                          <p:spTgt spid="6168"/>
                                        </p:tgtEl>
                                      </p:cBhvr>
                                    </p:animEffect>
                                  </p:childTnLst>
                                </p:cTn>
                              </p:par>
                              <p:par>
                                <p:cTn id="72" presetID="53" presetClass="entr" presetSubtype="0" fill="hold" grpId="0" nodeType="withEffect">
                                  <p:stCondLst>
                                    <p:cond delay="0"/>
                                  </p:stCondLst>
                                  <p:childTnLst>
                                    <p:set>
                                      <p:cBhvr>
                                        <p:cTn id="73" dur="1" fill="hold">
                                          <p:stCondLst>
                                            <p:cond delay="0"/>
                                          </p:stCondLst>
                                        </p:cTn>
                                        <p:tgtEl>
                                          <p:spTgt spid="6160"/>
                                        </p:tgtEl>
                                        <p:attrNameLst>
                                          <p:attrName>style.visibility</p:attrName>
                                        </p:attrNameLst>
                                      </p:cBhvr>
                                      <p:to>
                                        <p:strVal val="visible"/>
                                      </p:to>
                                    </p:set>
                                    <p:anim calcmode="lin" valueType="num">
                                      <p:cBhvr>
                                        <p:cTn id="74" dur="500" fill="hold"/>
                                        <p:tgtEl>
                                          <p:spTgt spid="6160"/>
                                        </p:tgtEl>
                                        <p:attrNameLst>
                                          <p:attrName>ppt_w</p:attrName>
                                        </p:attrNameLst>
                                      </p:cBhvr>
                                      <p:tavLst>
                                        <p:tav tm="0">
                                          <p:val>
                                            <p:fltVal val="0"/>
                                          </p:val>
                                        </p:tav>
                                        <p:tav tm="100000">
                                          <p:val>
                                            <p:strVal val="#ppt_w"/>
                                          </p:val>
                                        </p:tav>
                                      </p:tavLst>
                                    </p:anim>
                                    <p:anim calcmode="lin" valueType="num">
                                      <p:cBhvr>
                                        <p:cTn id="75" dur="500" fill="hold"/>
                                        <p:tgtEl>
                                          <p:spTgt spid="6160"/>
                                        </p:tgtEl>
                                        <p:attrNameLst>
                                          <p:attrName>ppt_h</p:attrName>
                                        </p:attrNameLst>
                                      </p:cBhvr>
                                      <p:tavLst>
                                        <p:tav tm="0">
                                          <p:val>
                                            <p:fltVal val="0"/>
                                          </p:val>
                                        </p:tav>
                                        <p:tav tm="100000">
                                          <p:val>
                                            <p:strVal val="#ppt_h"/>
                                          </p:val>
                                        </p:tav>
                                      </p:tavLst>
                                    </p:anim>
                                    <p:animEffect transition="in" filter="fade">
                                      <p:cBhvr>
                                        <p:cTn id="76" dur="500"/>
                                        <p:tgtEl>
                                          <p:spTgt spid="6160"/>
                                        </p:tgtEl>
                                      </p:cBhvr>
                                    </p:animEffect>
                                  </p:childTnLst>
                                </p:cTn>
                              </p:par>
                              <p:par>
                                <p:cTn id="77" presetID="53" presetClass="entr" presetSubtype="0" fill="hold" nodeType="withEffect">
                                  <p:stCondLst>
                                    <p:cond delay="0"/>
                                  </p:stCondLst>
                                  <p:childTnLst>
                                    <p:set>
                                      <p:cBhvr>
                                        <p:cTn id="78" dur="1" fill="hold">
                                          <p:stCondLst>
                                            <p:cond delay="0"/>
                                          </p:stCondLst>
                                        </p:cTn>
                                        <p:tgtEl>
                                          <p:spTgt spid="6159"/>
                                        </p:tgtEl>
                                        <p:attrNameLst>
                                          <p:attrName>style.visibility</p:attrName>
                                        </p:attrNameLst>
                                      </p:cBhvr>
                                      <p:to>
                                        <p:strVal val="visible"/>
                                      </p:to>
                                    </p:set>
                                    <p:anim calcmode="lin" valueType="num">
                                      <p:cBhvr>
                                        <p:cTn id="79" dur="500" fill="hold"/>
                                        <p:tgtEl>
                                          <p:spTgt spid="6159"/>
                                        </p:tgtEl>
                                        <p:attrNameLst>
                                          <p:attrName>ppt_w</p:attrName>
                                        </p:attrNameLst>
                                      </p:cBhvr>
                                      <p:tavLst>
                                        <p:tav tm="0">
                                          <p:val>
                                            <p:fltVal val="0"/>
                                          </p:val>
                                        </p:tav>
                                        <p:tav tm="100000">
                                          <p:val>
                                            <p:strVal val="#ppt_w"/>
                                          </p:val>
                                        </p:tav>
                                      </p:tavLst>
                                    </p:anim>
                                    <p:anim calcmode="lin" valueType="num">
                                      <p:cBhvr>
                                        <p:cTn id="80" dur="500" fill="hold"/>
                                        <p:tgtEl>
                                          <p:spTgt spid="6159"/>
                                        </p:tgtEl>
                                        <p:attrNameLst>
                                          <p:attrName>ppt_h</p:attrName>
                                        </p:attrNameLst>
                                      </p:cBhvr>
                                      <p:tavLst>
                                        <p:tav tm="0">
                                          <p:val>
                                            <p:fltVal val="0"/>
                                          </p:val>
                                        </p:tav>
                                        <p:tav tm="100000">
                                          <p:val>
                                            <p:strVal val="#ppt_h"/>
                                          </p:val>
                                        </p:tav>
                                      </p:tavLst>
                                    </p:anim>
                                    <p:animEffect transition="in" filter="fade">
                                      <p:cBhvr>
                                        <p:cTn id="81" dur="500"/>
                                        <p:tgtEl>
                                          <p:spTgt spid="6159"/>
                                        </p:tgtEl>
                                      </p:cBhvr>
                                    </p:animEffect>
                                  </p:childTnLst>
                                </p:cTn>
                              </p:par>
                              <p:par>
                                <p:cTn id="82" presetID="53" presetClass="entr" presetSubtype="0" fill="hold" nodeType="withEffect">
                                  <p:stCondLst>
                                    <p:cond delay="0"/>
                                  </p:stCondLst>
                                  <p:childTnLst>
                                    <p:set>
                                      <p:cBhvr>
                                        <p:cTn id="83" dur="1" fill="hold">
                                          <p:stCondLst>
                                            <p:cond delay="0"/>
                                          </p:stCondLst>
                                        </p:cTn>
                                        <p:tgtEl>
                                          <p:spTgt spid="6182"/>
                                        </p:tgtEl>
                                        <p:attrNameLst>
                                          <p:attrName>style.visibility</p:attrName>
                                        </p:attrNameLst>
                                      </p:cBhvr>
                                      <p:to>
                                        <p:strVal val="visible"/>
                                      </p:to>
                                    </p:set>
                                    <p:anim calcmode="lin" valueType="num">
                                      <p:cBhvr>
                                        <p:cTn id="84" dur="500" fill="hold"/>
                                        <p:tgtEl>
                                          <p:spTgt spid="6182"/>
                                        </p:tgtEl>
                                        <p:attrNameLst>
                                          <p:attrName>ppt_w</p:attrName>
                                        </p:attrNameLst>
                                      </p:cBhvr>
                                      <p:tavLst>
                                        <p:tav tm="0">
                                          <p:val>
                                            <p:fltVal val="0"/>
                                          </p:val>
                                        </p:tav>
                                        <p:tav tm="100000">
                                          <p:val>
                                            <p:strVal val="#ppt_w"/>
                                          </p:val>
                                        </p:tav>
                                      </p:tavLst>
                                    </p:anim>
                                    <p:anim calcmode="lin" valueType="num">
                                      <p:cBhvr>
                                        <p:cTn id="85" dur="500" fill="hold"/>
                                        <p:tgtEl>
                                          <p:spTgt spid="6182"/>
                                        </p:tgtEl>
                                        <p:attrNameLst>
                                          <p:attrName>ppt_h</p:attrName>
                                        </p:attrNameLst>
                                      </p:cBhvr>
                                      <p:tavLst>
                                        <p:tav tm="0">
                                          <p:val>
                                            <p:fltVal val="0"/>
                                          </p:val>
                                        </p:tav>
                                        <p:tav tm="100000">
                                          <p:val>
                                            <p:strVal val="#ppt_h"/>
                                          </p:val>
                                        </p:tav>
                                      </p:tavLst>
                                    </p:anim>
                                    <p:animEffect transition="in" filter="fade">
                                      <p:cBhvr>
                                        <p:cTn id="86" dur="500"/>
                                        <p:tgtEl>
                                          <p:spTgt spid="6182"/>
                                        </p:tgtEl>
                                      </p:cBhvr>
                                    </p:animEffect>
                                  </p:childTnLst>
                                </p:cTn>
                              </p:par>
                              <p:par>
                                <p:cTn id="87" presetID="53" presetClass="entr" presetSubtype="0" fill="hold" grpId="0" nodeType="withEffect">
                                  <p:stCondLst>
                                    <p:cond delay="0"/>
                                  </p:stCondLst>
                                  <p:childTnLst>
                                    <p:set>
                                      <p:cBhvr>
                                        <p:cTn id="88" dur="1" fill="hold">
                                          <p:stCondLst>
                                            <p:cond delay="0"/>
                                          </p:stCondLst>
                                        </p:cTn>
                                        <p:tgtEl>
                                          <p:spTgt spid="6183"/>
                                        </p:tgtEl>
                                        <p:attrNameLst>
                                          <p:attrName>style.visibility</p:attrName>
                                        </p:attrNameLst>
                                      </p:cBhvr>
                                      <p:to>
                                        <p:strVal val="visible"/>
                                      </p:to>
                                    </p:set>
                                    <p:anim calcmode="lin" valueType="num">
                                      <p:cBhvr>
                                        <p:cTn id="89" dur="500" fill="hold"/>
                                        <p:tgtEl>
                                          <p:spTgt spid="6183"/>
                                        </p:tgtEl>
                                        <p:attrNameLst>
                                          <p:attrName>ppt_w</p:attrName>
                                        </p:attrNameLst>
                                      </p:cBhvr>
                                      <p:tavLst>
                                        <p:tav tm="0">
                                          <p:val>
                                            <p:fltVal val="0"/>
                                          </p:val>
                                        </p:tav>
                                        <p:tav tm="100000">
                                          <p:val>
                                            <p:strVal val="#ppt_w"/>
                                          </p:val>
                                        </p:tav>
                                      </p:tavLst>
                                    </p:anim>
                                    <p:anim calcmode="lin" valueType="num">
                                      <p:cBhvr>
                                        <p:cTn id="90" dur="500" fill="hold"/>
                                        <p:tgtEl>
                                          <p:spTgt spid="6183"/>
                                        </p:tgtEl>
                                        <p:attrNameLst>
                                          <p:attrName>ppt_h</p:attrName>
                                        </p:attrNameLst>
                                      </p:cBhvr>
                                      <p:tavLst>
                                        <p:tav tm="0">
                                          <p:val>
                                            <p:fltVal val="0"/>
                                          </p:val>
                                        </p:tav>
                                        <p:tav tm="100000">
                                          <p:val>
                                            <p:strVal val="#ppt_h"/>
                                          </p:val>
                                        </p:tav>
                                      </p:tavLst>
                                    </p:anim>
                                    <p:animEffect transition="in" filter="fade">
                                      <p:cBhvr>
                                        <p:cTn id="91" dur="500"/>
                                        <p:tgtEl>
                                          <p:spTgt spid="6183"/>
                                        </p:tgtEl>
                                      </p:cBhvr>
                                    </p:animEffect>
                                  </p:childTnLst>
                                </p:cTn>
                              </p:par>
                              <p:par>
                                <p:cTn id="92" presetID="53" presetClass="entr" presetSubtype="0" fill="hold" grpId="0" nodeType="withEffect">
                                  <p:stCondLst>
                                    <p:cond delay="0"/>
                                  </p:stCondLst>
                                  <p:childTnLst>
                                    <p:set>
                                      <p:cBhvr>
                                        <p:cTn id="93" dur="1" fill="hold">
                                          <p:stCondLst>
                                            <p:cond delay="0"/>
                                          </p:stCondLst>
                                        </p:cTn>
                                        <p:tgtEl>
                                          <p:spTgt spid="6180"/>
                                        </p:tgtEl>
                                        <p:attrNameLst>
                                          <p:attrName>style.visibility</p:attrName>
                                        </p:attrNameLst>
                                      </p:cBhvr>
                                      <p:to>
                                        <p:strVal val="visible"/>
                                      </p:to>
                                    </p:set>
                                    <p:anim calcmode="lin" valueType="num">
                                      <p:cBhvr>
                                        <p:cTn id="94" dur="500" fill="hold"/>
                                        <p:tgtEl>
                                          <p:spTgt spid="6180"/>
                                        </p:tgtEl>
                                        <p:attrNameLst>
                                          <p:attrName>ppt_w</p:attrName>
                                        </p:attrNameLst>
                                      </p:cBhvr>
                                      <p:tavLst>
                                        <p:tav tm="0">
                                          <p:val>
                                            <p:fltVal val="0"/>
                                          </p:val>
                                        </p:tav>
                                        <p:tav tm="100000">
                                          <p:val>
                                            <p:strVal val="#ppt_w"/>
                                          </p:val>
                                        </p:tav>
                                      </p:tavLst>
                                    </p:anim>
                                    <p:anim calcmode="lin" valueType="num">
                                      <p:cBhvr>
                                        <p:cTn id="95" dur="500" fill="hold"/>
                                        <p:tgtEl>
                                          <p:spTgt spid="6180"/>
                                        </p:tgtEl>
                                        <p:attrNameLst>
                                          <p:attrName>ppt_h</p:attrName>
                                        </p:attrNameLst>
                                      </p:cBhvr>
                                      <p:tavLst>
                                        <p:tav tm="0">
                                          <p:val>
                                            <p:fltVal val="0"/>
                                          </p:val>
                                        </p:tav>
                                        <p:tav tm="100000">
                                          <p:val>
                                            <p:strVal val="#ppt_h"/>
                                          </p:val>
                                        </p:tav>
                                      </p:tavLst>
                                    </p:anim>
                                    <p:animEffect transition="in" filter="fade">
                                      <p:cBhvr>
                                        <p:cTn id="96" dur="500"/>
                                        <p:tgtEl>
                                          <p:spTgt spid="6180"/>
                                        </p:tgtEl>
                                      </p:cBhvr>
                                    </p:animEffect>
                                  </p:childTnLst>
                                </p:cTn>
                              </p:par>
                              <p:par>
                                <p:cTn id="97" presetID="53" presetClass="entr" presetSubtype="0" fill="hold" grpId="0" nodeType="withEffect">
                                  <p:stCondLst>
                                    <p:cond delay="0"/>
                                  </p:stCondLst>
                                  <p:childTnLst>
                                    <p:set>
                                      <p:cBhvr>
                                        <p:cTn id="98" dur="1" fill="hold">
                                          <p:stCondLst>
                                            <p:cond delay="0"/>
                                          </p:stCondLst>
                                        </p:cTn>
                                        <p:tgtEl>
                                          <p:spTgt spid="6169"/>
                                        </p:tgtEl>
                                        <p:attrNameLst>
                                          <p:attrName>style.visibility</p:attrName>
                                        </p:attrNameLst>
                                      </p:cBhvr>
                                      <p:to>
                                        <p:strVal val="visible"/>
                                      </p:to>
                                    </p:set>
                                    <p:anim calcmode="lin" valueType="num">
                                      <p:cBhvr>
                                        <p:cTn id="99" dur="500" fill="hold"/>
                                        <p:tgtEl>
                                          <p:spTgt spid="6169"/>
                                        </p:tgtEl>
                                        <p:attrNameLst>
                                          <p:attrName>ppt_w</p:attrName>
                                        </p:attrNameLst>
                                      </p:cBhvr>
                                      <p:tavLst>
                                        <p:tav tm="0">
                                          <p:val>
                                            <p:fltVal val="0"/>
                                          </p:val>
                                        </p:tav>
                                        <p:tav tm="100000">
                                          <p:val>
                                            <p:strVal val="#ppt_w"/>
                                          </p:val>
                                        </p:tav>
                                      </p:tavLst>
                                    </p:anim>
                                    <p:anim calcmode="lin" valueType="num">
                                      <p:cBhvr>
                                        <p:cTn id="100" dur="500" fill="hold"/>
                                        <p:tgtEl>
                                          <p:spTgt spid="6169"/>
                                        </p:tgtEl>
                                        <p:attrNameLst>
                                          <p:attrName>ppt_h</p:attrName>
                                        </p:attrNameLst>
                                      </p:cBhvr>
                                      <p:tavLst>
                                        <p:tav tm="0">
                                          <p:val>
                                            <p:fltVal val="0"/>
                                          </p:val>
                                        </p:tav>
                                        <p:tav tm="100000">
                                          <p:val>
                                            <p:strVal val="#ppt_h"/>
                                          </p:val>
                                        </p:tav>
                                      </p:tavLst>
                                    </p:anim>
                                    <p:animEffect transition="in" filter="fade">
                                      <p:cBhvr>
                                        <p:cTn id="101" dur="500"/>
                                        <p:tgtEl>
                                          <p:spTgt spid="6169"/>
                                        </p:tgtEl>
                                      </p:cBhvr>
                                    </p:animEffect>
                                  </p:childTnLst>
                                </p:cTn>
                              </p:par>
                              <p:par>
                                <p:cTn id="102" presetID="53" presetClass="entr" presetSubtype="0" fill="hold" grpId="0" nodeType="withEffect">
                                  <p:stCondLst>
                                    <p:cond delay="0"/>
                                  </p:stCondLst>
                                  <p:childTnLst>
                                    <p:set>
                                      <p:cBhvr>
                                        <p:cTn id="103" dur="1" fill="hold">
                                          <p:stCondLst>
                                            <p:cond delay="0"/>
                                          </p:stCondLst>
                                        </p:cTn>
                                        <p:tgtEl>
                                          <p:spTgt spid="6162"/>
                                        </p:tgtEl>
                                        <p:attrNameLst>
                                          <p:attrName>style.visibility</p:attrName>
                                        </p:attrNameLst>
                                      </p:cBhvr>
                                      <p:to>
                                        <p:strVal val="visible"/>
                                      </p:to>
                                    </p:set>
                                    <p:anim calcmode="lin" valueType="num">
                                      <p:cBhvr>
                                        <p:cTn id="104" dur="500" fill="hold"/>
                                        <p:tgtEl>
                                          <p:spTgt spid="6162"/>
                                        </p:tgtEl>
                                        <p:attrNameLst>
                                          <p:attrName>ppt_w</p:attrName>
                                        </p:attrNameLst>
                                      </p:cBhvr>
                                      <p:tavLst>
                                        <p:tav tm="0">
                                          <p:val>
                                            <p:fltVal val="0"/>
                                          </p:val>
                                        </p:tav>
                                        <p:tav tm="100000">
                                          <p:val>
                                            <p:strVal val="#ppt_w"/>
                                          </p:val>
                                        </p:tav>
                                      </p:tavLst>
                                    </p:anim>
                                    <p:anim calcmode="lin" valueType="num">
                                      <p:cBhvr>
                                        <p:cTn id="105" dur="500" fill="hold"/>
                                        <p:tgtEl>
                                          <p:spTgt spid="6162"/>
                                        </p:tgtEl>
                                        <p:attrNameLst>
                                          <p:attrName>ppt_h</p:attrName>
                                        </p:attrNameLst>
                                      </p:cBhvr>
                                      <p:tavLst>
                                        <p:tav tm="0">
                                          <p:val>
                                            <p:fltVal val="0"/>
                                          </p:val>
                                        </p:tav>
                                        <p:tav tm="100000">
                                          <p:val>
                                            <p:strVal val="#ppt_h"/>
                                          </p:val>
                                        </p:tav>
                                      </p:tavLst>
                                    </p:anim>
                                    <p:animEffect transition="in" filter="fade">
                                      <p:cBhvr>
                                        <p:cTn id="106" dur="500"/>
                                        <p:tgtEl>
                                          <p:spTgt spid="6162"/>
                                        </p:tgtEl>
                                      </p:cBhvr>
                                    </p:animEffect>
                                  </p:childTnLst>
                                </p:cTn>
                              </p:par>
                              <p:par>
                                <p:cTn id="107" presetID="53" presetClass="entr" presetSubtype="0" fill="hold" nodeType="withEffect">
                                  <p:stCondLst>
                                    <p:cond delay="0"/>
                                  </p:stCondLst>
                                  <p:childTnLst>
                                    <p:set>
                                      <p:cBhvr>
                                        <p:cTn id="108" dur="1" fill="hold">
                                          <p:stCondLst>
                                            <p:cond delay="0"/>
                                          </p:stCondLst>
                                        </p:cTn>
                                        <p:tgtEl>
                                          <p:spTgt spid="6161"/>
                                        </p:tgtEl>
                                        <p:attrNameLst>
                                          <p:attrName>style.visibility</p:attrName>
                                        </p:attrNameLst>
                                      </p:cBhvr>
                                      <p:to>
                                        <p:strVal val="visible"/>
                                      </p:to>
                                    </p:set>
                                    <p:anim calcmode="lin" valueType="num">
                                      <p:cBhvr>
                                        <p:cTn id="109" dur="500" fill="hold"/>
                                        <p:tgtEl>
                                          <p:spTgt spid="6161"/>
                                        </p:tgtEl>
                                        <p:attrNameLst>
                                          <p:attrName>ppt_w</p:attrName>
                                        </p:attrNameLst>
                                      </p:cBhvr>
                                      <p:tavLst>
                                        <p:tav tm="0">
                                          <p:val>
                                            <p:fltVal val="0"/>
                                          </p:val>
                                        </p:tav>
                                        <p:tav tm="100000">
                                          <p:val>
                                            <p:strVal val="#ppt_w"/>
                                          </p:val>
                                        </p:tav>
                                      </p:tavLst>
                                    </p:anim>
                                    <p:anim calcmode="lin" valueType="num">
                                      <p:cBhvr>
                                        <p:cTn id="110" dur="500" fill="hold"/>
                                        <p:tgtEl>
                                          <p:spTgt spid="6161"/>
                                        </p:tgtEl>
                                        <p:attrNameLst>
                                          <p:attrName>ppt_h</p:attrName>
                                        </p:attrNameLst>
                                      </p:cBhvr>
                                      <p:tavLst>
                                        <p:tav tm="0">
                                          <p:val>
                                            <p:fltVal val="0"/>
                                          </p:val>
                                        </p:tav>
                                        <p:tav tm="100000">
                                          <p:val>
                                            <p:strVal val="#ppt_h"/>
                                          </p:val>
                                        </p:tav>
                                      </p:tavLst>
                                    </p:anim>
                                    <p:animEffect transition="in" filter="fade">
                                      <p:cBhvr>
                                        <p:cTn id="111" dur="500"/>
                                        <p:tgtEl>
                                          <p:spTgt spid="6161"/>
                                        </p:tgtEl>
                                      </p:cBhvr>
                                    </p:animEffect>
                                  </p:childTnLst>
                                </p:cTn>
                              </p:par>
                            </p:childTnLst>
                          </p:cTn>
                        </p:par>
                      </p:childTnLst>
                    </p:cTn>
                  </p:par>
                  <p:par>
                    <p:cTn id="112" fill="hold">
                      <p:stCondLst>
                        <p:cond delay="indefinite"/>
                      </p:stCondLst>
                      <p:childTnLst>
                        <p:par>
                          <p:cTn id="113" fill="hold">
                            <p:stCondLst>
                              <p:cond delay="0"/>
                            </p:stCondLst>
                            <p:childTnLst>
                              <p:par>
                                <p:cTn id="114" presetID="53" presetClass="entr" presetSubtype="0" fill="hold" nodeType="clickEffect">
                                  <p:stCondLst>
                                    <p:cond delay="0"/>
                                  </p:stCondLst>
                                  <p:childTnLst>
                                    <p:set>
                                      <p:cBhvr>
                                        <p:cTn id="115" dur="1" fill="hold">
                                          <p:stCondLst>
                                            <p:cond delay="0"/>
                                          </p:stCondLst>
                                        </p:cTn>
                                        <p:tgtEl>
                                          <p:spTgt spid="6163"/>
                                        </p:tgtEl>
                                        <p:attrNameLst>
                                          <p:attrName>style.visibility</p:attrName>
                                        </p:attrNameLst>
                                      </p:cBhvr>
                                      <p:to>
                                        <p:strVal val="visible"/>
                                      </p:to>
                                    </p:set>
                                    <p:anim calcmode="lin" valueType="num">
                                      <p:cBhvr>
                                        <p:cTn id="116" dur="500" fill="hold"/>
                                        <p:tgtEl>
                                          <p:spTgt spid="6163"/>
                                        </p:tgtEl>
                                        <p:attrNameLst>
                                          <p:attrName>ppt_w</p:attrName>
                                        </p:attrNameLst>
                                      </p:cBhvr>
                                      <p:tavLst>
                                        <p:tav tm="0">
                                          <p:val>
                                            <p:fltVal val="0"/>
                                          </p:val>
                                        </p:tav>
                                        <p:tav tm="100000">
                                          <p:val>
                                            <p:strVal val="#ppt_w"/>
                                          </p:val>
                                        </p:tav>
                                      </p:tavLst>
                                    </p:anim>
                                    <p:anim calcmode="lin" valueType="num">
                                      <p:cBhvr>
                                        <p:cTn id="117" dur="500" fill="hold"/>
                                        <p:tgtEl>
                                          <p:spTgt spid="6163"/>
                                        </p:tgtEl>
                                        <p:attrNameLst>
                                          <p:attrName>ppt_h</p:attrName>
                                        </p:attrNameLst>
                                      </p:cBhvr>
                                      <p:tavLst>
                                        <p:tav tm="0">
                                          <p:val>
                                            <p:fltVal val="0"/>
                                          </p:val>
                                        </p:tav>
                                        <p:tav tm="100000">
                                          <p:val>
                                            <p:strVal val="#ppt_h"/>
                                          </p:val>
                                        </p:tav>
                                      </p:tavLst>
                                    </p:anim>
                                    <p:animEffect transition="in" filter="fade">
                                      <p:cBhvr>
                                        <p:cTn id="118" dur="500"/>
                                        <p:tgtEl>
                                          <p:spTgt spid="6163"/>
                                        </p:tgtEl>
                                      </p:cBhvr>
                                    </p:animEffect>
                                  </p:childTnLst>
                                </p:cTn>
                              </p:par>
                              <p:par>
                                <p:cTn id="119" presetID="53" presetClass="entr" presetSubtype="0" fill="hold" grpId="0" nodeType="withEffect">
                                  <p:stCondLst>
                                    <p:cond delay="0"/>
                                  </p:stCondLst>
                                  <p:childTnLst>
                                    <p:set>
                                      <p:cBhvr>
                                        <p:cTn id="120" dur="1" fill="hold">
                                          <p:stCondLst>
                                            <p:cond delay="0"/>
                                          </p:stCondLst>
                                        </p:cTn>
                                        <p:tgtEl>
                                          <p:spTgt spid="6164"/>
                                        </p:tgtEl>
                                        <p:attrNameLst>
                                          <p:attrName>style.visibility</p:attrName>
                                        </p:attrNameLst>
                                      </p:cBhvr>
                                      <p:to>
                                        <p:strVal val="visible"/>
                                      </p:to>
                                    </p:set>
                                    <p:anim calcmode="lin" valueType="num">
                                      <p:cBhvr>
                                        <p:cTn id="121" dur="500" fill="hold"/>
                                        <p:tgtEl>
                                          <p:spTgt spid="6164"/>
                                        </p:tgtEl>
                                        <p:attrNameLst>
                                          <p:attrName>ppt_w</p:attrName>
                                        </p:attrNameLst>
                                      </p:cBhvr>
                                      <p:tavLst>
                                        <p:tav tm="0">
                                          <p:val>
                                            <p:fltVal val="0"/>
                                          </p:val>
                                        </p:tav>
                                        <p:tav tm="100000">
                                          <p:val>
                                            <p:strVal val="#ppt_w"/>
                                          </p:val>
                                        </p:tav>
                                      </p:tavLst>
                                    </p:anim>
                                    <p:anim calcmode="lin" valueType="num">
                                      <p:cBhvr>
                                        <p:cTn id="122" dur="500" fill="hold"/>
                                        <p:tgtEl>
                                          <p:spTgt spid="6164"/>
                                        </p:tgtEl>
                                        <p:attrNameLst>
                                          <p:attrName>ppt_h</p:attrName>
                                        </p:attrNameLst>
                                      </p:cBhvr>
                                      <p:tavLst>
                                        <p:tav tm="0">
                                          <p:val>
                                            <p:fltVal val="0"/>
                                          </p:val>
                                        </p:tav>
                                        <p:tav tm="100000">
                                          <p:val>
                                            <p:strVal val="#ppt_h"/>
                                          </p:val>
                                        </p:tav>
                                      </p:tavLst>
                                    </p:anim>
                                    <p:animEffect transition="in" filter="fade">
                                      <p:cBhvr>
                                        <p:cTn id="123" dur="500"/>
                                        <p:tgtEl>
                                          <p:spTgt spid="6164"/>
                                        </p:tgtEl>
                                      </p:cBhvr>
                                    </p:animEffect>
                                  </p:childTnLst>
                                </p:cTn>
                              </p:par>
                              <p:par>
                                <p:cTn id="124" presetID="53" presetClass="entr" presetSubtype="0" fill="hold" grpId="0" nodeType="withEffect">
                                  <p:stCondLst>
                                    <p:cond delay="0"/>
                                  </p:stCondLst>
                                  <p:childTnLst>
                                    <p:set>
                                      <p:cBhvr>
                                        <p:cTn id="125" dur="1" fill="hold">
                                          <p:stCondLst>
                                            <p:cond delay="0"/>
                                          </p:stCondLst>
                                        </p:cTn>
                                        <p:tgtEl>
                                          <p:spTgt spid="6165"/>
                                        </p:tgtEl>
                                        <p:attrNameLst>
                                          <p:attrName>style.visibility</p:attrName>
                                        </p:attrNameLst>
                                      </p:cBhvr>
                                      <p:to>
                                        <p:strVal val="visible"/>
                                      </p:to>
                                    </p:set>
                                    <p:anim calcmode="lin" valueType="num">
                                      <p:cBhvr>
                                        <p:cTn id="126" dur="500" fill="hold"/>
                                        <p:tgtEl>
                                          <p:spTgt spid="6165"/>
                                        </p:tgtEl>
                                        <p:attrNameLst>
                                          <p:attrName>ppt_w</p:attrName>
                                        </p:attrNameLst>
                                      </p:cBhvr>
                                      <p:tavLst>
                                        <p:tav tm="0">
                                          <p:val>
                                            <p:fltVal val="0"/>
                                          </p:val>
                                        </p:tav>
                                        <p:tav tm="100000">
                                          <p:val>
                                            <p:strVal val="#ppt_w"/>
                                          </p:val>
                                        </p:tav>
                                      </p:tavLst>
                                    </p:anim>
                                    <p:anim calcmode="lin" valueType="num">
                                      <p:cBhvr>
                                        <p:cTn id="127" dur="500" fill="hold"/>
                                        <p:tgtEl>
                                          <p:spTgt spid="6165"/>
                                        </p:tgtEl>
                                        <p:attrNameLst>
                                          <p:attrName>ppt_h</p:attrName>
                                        </p:attrNameLst>
                                      </p:cBhvr>
                                      <p:tavLst>
                                        <p:tav tm="0">
                                          <p:val>
                                            <p:fltVal val="0"/>
                                          </p:val>
                                        </p:tav>
                                        <p:tav tm="100000">
                                          <p:val>
                                            <p:strVal val="#ppt_h"/>
                                          </p:val>
                                        </p:tav>
                                      </p:tavLst>
                                    </p:anim>
                                    <p:animEffect transition="in" filter="fade">
                                      <p:cBhvr>
                                        <p:cTn id="128" dur="500"/>
                                        <p:tgtEl>
                                          <p:spTgt spid="6165"/>
                                        </p:tgtEl>
                                      </p:cBhvr>
                                    </p:animEffect>
                                  </p:childTnLst>
                                </p:cTn>
                              </p:par>
                              <p:par>
                                <p:cTn id="129" presetID="53" presetClass="entr" presetSubtype="0" fill="hold" nodeType="withEffect">
                                  <p:stCondLst>
                                    <p:cond delay="0"/>
                                  </p:stCondLst>
                                  <p:childTnLst>
                                    <p:set>
                                      <p:cBhvr>
                                        <p:cTn id="130" dur="1" fill="hold">
                                          <p:stCondLst>
                                            <p:cond delay="0"/>
                                          </p:stCondLst>
                                        </p:cTn>
                                        <p:tgtEl>
                                          <p:spTgt spid="6147"/>
                                        </p:tgtEl>
                                        <p:attrNameLst>
                                          <p:attrName>style.visibility</p:attrName>
                                        </p:attrNameLst>
                                      </p:cBhvr>
                                      <p:to>
                                        <p:strVal val="visible"/>
                                      </p:to>
                                    </p:set>
                                    <p:anim calcmode="lin" valueType="num">
                                      <p:cBhvr>
                                        <p:cTn id="131" dur="500" fill="hold"/>
                                        <p:tgtEl>
                                          <p:spTgt spid="6147"/>
                                        </p:tgtEl>
                                        <p:attrNameLst>
                                          <p:attrName>ppt_w</p:attrName>
                                        </p:attrNameLst>
                                      </p:cBhvr>
                                      <p:tavLst>
                                        <p:tav tm="0">
                                          <p:val>
                                            <p:fltVal val="0"/>
                                          </p:val>
                                        </p:tav>
                                        <p:tav tm="100000">
                                          <p:val>
                                            <p:strVal val="#ppt_w"/>
                                          </p:val>
                                        </p:tav>
                                      </p:tavLst>
                                    </p:anim>
                                    <p:anim calcmode="lin" valueType="num">
                                      <p:cBhvr>
                                        <p:cTn id="132" dur="500" fill="hold"/>
                                        <p:tgtEl>
                                          <p:spTgt spid="6147"/>
                                        </p:tgtEl>
                                        <p:attrNameLst>
                                          <p:attrName>ppt_h</p:attrName>
                                        </p:attrNameLst>
                                      </p:cBhvr>
                                      <p:tavLst>
                                        <p:tav tm="0">
                                          <p:val>
                                            <p:fltVal val="0"/>
                                          </p:val>
                                        </p:tav>
                                        <p:tav tm="100000">
                                          <p:val>
                                            <p:strVal val="#ppt_h"/>
                                          </p:val>
                                        </p:tav>
                                      </p:tavLst>
                                    </p:anim>
                                    <p:animEffect transition="in" filter="fade">
                                      <p:cBhvr>
                                        <p:cTn id="133" dur="500"/>
                                        <p:tgtEl>
                                          <p:spTgt spid="6147"/>
                                        </p:tgtEl>
                                      </p:cBhvr>
                                    </p:animEffect>
                                  </p:childTnLst>
                                </p:cTn>
                              </p:par>
                              <p:par>
                                <p:cTn id="134" presetID="53" presetClass="entr" presetSubtype="0" fill="hold" grpId="0" nodeType="withEffect">
                                  <p:stCondLst>
                                    <p:cond delay="0"/>
                                  </p:stCondLst>
                                  <p:childTnLst>
                                    <p:set>
                                      <p:cBhvr>
                                        <p:cTn id="135" dur="1" fill="hold">
                                          <p:stCondLst>
                                            <p:cond delay="0"/>
                                          </p:stCondLst>
                                        </p:cTn>
                                        <p:tgtEl>
                                          <p:spTgt spid="6171"/>
                                        </p:tgtEl>
                                        <p:attrNameLst>
                                          <p:attrName>style.visibility</p:attrName>
                                        </p:attrNameLst>
                                      </p:cBhvr>
                                      <p:to>
                                        <p:strVal val="visible"/>
                                      </p:to>
                                    </p:set>
                                    <p:anim calcmode="lin" valueType="num">
                                      <p:cBhvr>
                                        <p:cTn id="136" dur="500" fill="hold"/>
                                        <p:tgtEl>
                                          <p:spTgt spid="6171"/>
                                        </p:tgtEl>
                                        <p:attrNameLst>
                                          <p:attrName>ppt_w</p:attrName>
                                        </p:attrNameLst>
                                      </p:cBhvr>
                                      <p:tavLst>
                                        <p:tav tm="0">
                                          <p:val>
                                            <p:fltVal val="0"/>
                                          </p:val>
                                        </p:tav>
                                        <p:tav tm="100000">
                                          <p:val>
                                            <p:strVal val="#ppt_w"/>
                                          </p:val>
                                        </p:tav>
                                      </p:tavLst>
                                    </p:anim>
                                    <p:anim calcmode="lin" valueType="num">
                                      <p:cBhvr>
                                        <p:cTn id="137" dur="500" fill="hold"/>
                                        <p:tgtEl>
                                          <p:spTgt spid="6171"/>
                                        </p:tgtEl>
                                        <p:attrNameLst>
                                          <p:attrName>ppt_h</p:attrName>
                                        </p:attrNameLst>
                                      </p:cBhvr>
                                      <p:tavLst>
                                        <p:tav tm="0">
                                          <p:val>
                                            <p:fltVal val="0"/>
                                          </p:val>
                                        </p:tav>
                                        <p:tav tm="100000">
                                          <p:val>
                                            <p:strVal val="#ppt_h"/>
                                          </p:val>
                                        </p:tav>
                                      </p:tavLst>
                                    </p:anim>
                                    <p:animEffect transition="in" filter="fade">
                                      <p:cBhvr>
                                        <p:cTn id="138" dur="500"/>
                                        <p:tgtEl>
                                          <p:spTgt spid="6171"/>
                                        </p:tgtEl>
                                      </p:cBhvr>
                                    </p:animEffect>
                                  </p:childTnLst>
                                </p:cTn>
                              </p:par>
                              <p:par>
                                <p:cTn id="139" presetID="53" presetClass="entr" presetSubtype="0" fill="hold" grpId="0" nodeType="withEffect">
                                  <p:stCondLst>
                                    <p:cond delay="0"/>
                                  </p:stCondLst>
                                  <p:childTnLst>
                                    <p:set>
                                      <p:cBhvr>
                                        <p:cTn id="140" dur="1" fill="hold">
                                          <p:stCondLst>
                                            <p:cond delay="0"/>
                                          </p:stCondLst>
                                        </p:cTn>
                                        <p:tgtEl>
                                          <p:spTgt spid="6170"/>
                                        </p:tgtEl>
                                        <p:attrNameLst>
                                          <p:attrName>style.visibility</p:attrName>
                                        </p:attrNameLst>
                                      </p:cBhvr>
                                      <p:to>
                                        <p:strVal val="visible"/>
                                      </p:to>
                                    </p:set>
                                    <p:anim calcmode="lin" valueType="num">
                                      <p:cBhvr>
                                        <p:cTn id="141" dur="500" fill="hold"/>
                                        <p:tgtEl>
                                          <p:spTgt spid="6170"/>
                                        </p:tgtEl>
                                        <p:attrNameLst>
                                          <p:attrName>ppt_w</p:attrName>
                                        </p:attrNameLst>
                                      </p:cBhvr>
                                      <p:tavLst>
                                        <p:tav tm="0">
                                          <p:val>
                                            <p:fltVal val="0"/>
                                          </p:val>
                                        </p:tav>
                                        <p:tav tm="100000">
                                          <p:val>
                                            <p:strVal val="#ppt_w"/>
                                          </p:val>
                                        </p:tav>
                                      </p:tavLst>
                                    </p:anim>
                                    <p:anim calcmode="lin" valueType="num">
                                      <p:cBhvr>
                                        <p:cTn id="142" dur="500" fill="hold"/>
                                        <p:tgtEl>
                                          <p:spTgt spid="6170"/>
                                        </p:tgtEl>
                                        <p:attrNameLst>
                                          <p:attrName>ppt_h</p:attrName>
                                        </p:attrNameLst>
                                      </p:cBhvr>
                                      <p:tavLst>
                                        <p:tav tm="0">
                                          <p:val>
                                            <p:fltVal val="0"/>
                                          </p:val>
                                        </p:tav>
                                        <p:tav tm="100000">
                                          <p:val>
                                            <p:strVal val="#ppt_h"/>
                                          </p:val>
                                        </p:tav>
                                      </p:tavLst>
                                    </p:anim>
                                    <p:animEffect transition="in" filter="fade">
                                      <p:cBhvr>
                                        <p:cTn id="143" dur="500"/>
                                        <p:tgtEl>
                                          <p:spTgt spid="6170"/>
                                        </p:tgtEl>
                                      </p:cBhvr>
                                    </p:animEffect>
                                  </p:childTnLst>
                                </p:cTn>
                              </p:par>
                            </p:childTnLst>
                          </p:cTn>
                        </p:par>
                      </p:childTnLst>
                    </p:cTn>
                  </p:par>
                  <p:par>
                    <p:cTn id="144" fill="hold">
                      <p:stCondLst>
                        <p:cond delay="indefinite"/>
                      </p:stCondLst>
                      <p:childTnLst>
                        <p:par>
                          <p:cTn id="145" fill="hold">
                            <p:stCondLst>
                              <p:cond delay="0"/>
                            </p:stCondLst>
                            <p:childTnLst>
                              <p:par>
                                <p:cTn id="146" presetID="53" presetClass="entr" presetSubtype="0" fill="hold" grpId="0" nodeType="clickEffect">
                                  <p:stCondLst>
                                    <p:cond delay="0"/>
                                  </p:stCondLst>
                                  <p:childTnLst>
                                    <p:set>
                                      <p:cBhvr>
                                        <p:cTn id="147" dur="1" fill="hold">
                                          <p:stCondLst>
                                            <p:cond delay="0"/>
                                          </p:stCondLst>
                                        </p:cTn>
                                        <p:tgtEl>
                                          <p:spTgt spid="6181"/>
                                        </p:tgtEl>
                                        <p:attrNameLst>
                                          <p:attrName>style.visibility</p:attrName>
                                        </p:attrNameLst>
                                      </p:cBhvr>
                                      <p:to>
                                        <p:strVal val="visible"/>
                                      </p:to>
                                    </p:set>
                                    <p:anim calcmode="lin" valueType="num">
                                      <p:cBhvr>
                                        <p:cTn id="148" dur="2000" fill="hold"/>
                                        <p:tgtEl>
                                          <p:spTgt spid="6181"/>
                                        </p:tgtEl>
                                        <p:attrNameLst>
                                          <p:attrName>ppt_w</p:attrName>
                                        </p:attrNameLst>
                                      </p:cBhvr>
                                      <p:tavLst>
                                        <p:tav tm="0">
                                          <p:val>
                                            <p:fltVal val="0"/>
                                          </p:val>
                                        </p:tav>
                                        <p:tav tm="100000">
                                          <p:val>
                                            <p:strVal val="#ppt_w"/>
                                          </p:val>
                                        </p:tav>
                                      </p:tavLst>
                                    </p:anim>
                                    <p:anim calcmode="lin" valueType="num">
                                      <p:cBhvr>
                                        <p:cTn id="149" dur="2000" fill="hold"/>
                                        <p:tgtEl>
                                          <p:spTgt spid="6181"/>
                                        </p:tgtEl>
                                        <p:attrNameLst>
                                          <p:attrName>ppt_h</p:attrName>
                                        </p:attrNameLst>
                                      </p:cBhvr>
                                      <p:tavLst>
                                        <p:tav tm="0">
                                          <p:val>
                                            <p:fltVal val="0"/>
                                          </p:val>
                                        </p:tav>
                                        <p:tav tm="100000">
                                          <p:val>
                                            <p:strVal val="#ppt_h"/>
                                          </p:val>
                                        </p:tav>
                                      </p:tavLst>
                                    </p:anim>
                                    <p:animEffect transition="in" filter="fade">
                                      <p:cBhvr>
                                        <p:cTn id="150" dur="2000"/>
                                        <p:tgtEl>
                                          <p:spTgt spid="6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6" grpId="0"/>
      <p:bldP spid="6157" grpId="0"/>
      <p:bldP spid="6158" grpId="0"/>
      <p:bldP spid="6160" grpId="0"/>
      <p:bldP spid="6162" grpId="0"/>
      <p:bldP spid="6164" grpId="0"/>
      <p:bldP spid="6165" grpId="0"/>
      <p:bldP spid="6166" grpId="0" animBg="1"/>
      <p:bldP spid="6167" grpId="0" animBg="1"/>
      <p:bldP spid="6168" grpId="0" animBg="1"/>
      <p:bldP spid="6169" grpId="0" animBg="1"/>
      <p:bldP spid="6170" grpId="0" animBg="1"/>
      <p:bldP spid="6171" grpId="0" animBg="1"/>
      <p:bldP spid="6173" grpId="0" animBg="1"/>
      <p:bldP spid="6176" grpId="0"/>
      <p:bldP spid="6177" grpId="0" animBg="1"/>
      <p:bldP spid="6180" grpId="0" animBg="1"/>
      <p:bldP spid="6181" grpId="0"/>
      <p:bldP spid="618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2" name="Rectangle 40" descr="Divot"/>
          <p:cNvSpPr>
            <a:spLocks noChangeArrowheads="1"/>
          </p:cNvSpPr>
          <p:nvPr/>
        </p:nvSpPr>
        <p:spPr bwMode="auto">
          <a:xfrm>
            <a:off x="0" y="2852738"/>
            <a:ext cx="9144000" cy="1728787"/>
          </a:xfrm>
          <a:prstGeom prst="rect">
            <a:avLst/>
          </a:prstGeom>
          <a:pattFill prst="divot">
            <a:fgClr>
              <a:srgbClr val="CC00FF"/>
            </a:fgClr>
            <a:bgClr>
              <a:srgbClr val="CC99FF"/>
            </a:bgClr>
          </a:pattFill>
          <a:ln w="9525">
            <a:noFill/>
            <a:miter lim="800000"/>
            <a:headEnd/>
            <a:tailEnd/>
          </a:ln>
        </p:spPr>
        <p:txBody>
          <a:bodyPr wrap="none" anchor="ctr"/>
          <a:lstStyle/>
          <a:p>
            <a:endParaRPr lang="en-GB"/>
          </a:p>
        </p:txBody>
      </p:sp>
      <p:sp>
        <p:nvSpPr>
          <p:cNvPr id="8233" name="Rectangle 41" descr="Shingle"/>
          <p:cNvSpPr>
            <a:spLocks noChangeArrowheads="1"/>
          </p:cNvSpPr>
          <p:nvPr/>
        </p:nvSpPr>
        <p:spPr bwMode="auto">
          <a:xfrm>
            <a:off x="0" y="4868863"/>
            <a:ext cx="9144000" cy="1728787"/>
          </a:xfrm>
          <a:prstGeom prst="rect">
            <a:avLst/>
          </a:prstGeom>
          <a:pattFill prst="shingle">
            <a:fgClr>
              <a:srgbClr val="CC00FF"/>
            </a:fgClr>
            <a:bgClr>
              <a:srgbClr val="CC99FF"/>
            </a:bgClr>
          </a:pattFill>
          <a:ln w="9525">
            <a:noFill/>
            <a:miter lim="800000"/>
            <a:headEnd/>
            <a:tailEnd/>
          </a:ln>
        </p:spPr>
        <p:txBody>
          <a:bodyPr wrap="none" anchor="ctr"/>
          <a:lstStyle/>
          <a:p>
            <a:endParaRPr lang="en-GB"/>
          </a:p>
        </p:txBody>
      </p:sp>
      <p:sp>
        <p:nvSpPr>
          <p:cNvPr id="8230" name="Rectangle 38"/>
          <p:cNvSpPr>
            <a:spLocks noChangeArrowheads="1"/>
          </p:cNvSpPr>
          <p:nvPr/>
        </p:nvSpPr>
        <p:spPr bwMode="auto">
          <a:xfrm>
            <a:off x="0" y="836613"/>
            <a:ext cx="9144000" cy="1728787"/>
          </a:xfrm>
          <a:prstGeom prst="rect">
            <a:avLst/>
          </a:prstGeom>
          <a:pattFill prst="diagBrick">
            <a:fgClr>
              <a:srgbClr val="CC00FF"/>
            </a:fgClr>
            <a:bgClr>
              <a:srgbClr val="CC99FF"/>
            </a:bgClr>
          </a:pattFill>
          <a:ln w="9525">
            <a:noFill/>
            <a:miter lim="800000"/>
            <a:headEnd/>
            <a:tailEnd/>
          </a:ln>
        </p:spPr>
        <p:txBody>
          <a:bodyPr wrap="none" anchor="ctr"/>
          <a:lstStyle/>
          <a:p>
            <a:endParaRPr lang="en-GB"/>
          </a:p>
        </p:txBody>
      </p:sp>
      <p:pic>
        <p:nvPicPr>
          <p:cNvPr id="8194" name="Picture 2" descr="4951616"/>
          <p:cNvPicPr>
            <a:picLocks noChangeAspect="1" noChangeArrowheads="1" noCrop="1"/>
          </p:cNvPicPr>
          <p:nvPr/>
        </p:nvPicPr>
        <p:blipFill>
          <a:blip r:embed="rId2" cstate="print"/>
          <a:srcRect/>
          <a:stretch>
            <a:fillRect/>
          </a:stretch>
        </p:blipFill>
        <p:spPr bwMode="auto">
          <a:xfrm>
            <a:off x="1331913" y="4292600"/>
            <a:ext cx="1295400" cy="1295400"/>
          </a:xfrm>
          <a:prstGeom prst="rect">
            <a:avLst/>
          </a:prstGeom>
          <a:noFill/>
          <a:ln w="9525">
            <a:noFill/>
            <a:miter lim="800000"/>
            <a:headEnd/>
            <a:tailEnd/>
          </a:ln>
        </p:spPr>
      </p:pic>
      <p:pic>
        <p:nvPicPr>
          <p:cNvPr id="8195" name="Picture 3" descr="email"/>
          <p:cNvPicPr>
            <a:picLocks noChangeAspect="1" noChangeArrowheads="1" noCrop="1"/>
          </p:cNvPicPr>
          <p:nvPr/>
        </p:nvPicPr>
        <p:blipFill>
          <a:blip r:embed="rId3" cstate="print"/>
          <a:srcRect/>
          <a:stretch>
            <a:fillRect/>
          </a:stretch>
        </p:blipFill>
        <p:spPr bwMode="auto">
          <a:xfrm>
            <a:off x="5362575" y="5324475"/>
            <a:ext cx="1370013" cy="1370013"/>
          </a:xfrm>
          <a:prstGeom prst="rect">
            <a:avLst/>
          </a:prstGeom>
          <a:noFill/>
          <a:ln w="9525">
            <a:noFill/>
            <a:miter lim="800000"/>
            <a:headEnd/>
            <a:tailEnd/>
          </a:ln>
        </p:spPr>
      </p:pic>
      <p:pic>
        <p:nvPicPr>
          <p:cNvPr id="8196" name="Picture 4" descr="free tv"/>
          <p:cNvPicPr>
            <a:picLocks noChangeAspect="1" noChangeArrowheads="1" noCrop="1"/>
          </p:cNvPicPr>
          <p:nvPr/>
        </p:nvPicPr>
        <p:blipFill>
          <a:blip r:embed="rId4" cstate="print"/>
          <a:srcRect/>
          <a:stretch>
            <a:fillRect/>
          </a:stretch>
        </p:blipFill>
        <p:spPr bwMode="auto">
          <a:xfrm>
            <a:off x="2197100" y="1196975"/>
            <a:ext cx="1439863" cy="1439863"/>
          </a:xfrm>
          <a:prstGeom prst="rect">
            <a:avLst/>
          </a:prstGeom>
          <a:noFill/>
          <a:ln w="9525">
            <a:noFill/>
            <a:miter lim="800000"/>
            <a:headEnd/>
            <a:tailEnd/>
          </a:ln>
        </p:spPr>
      </p:pic>
      <p:pic>
        <p:nvPicPr>
          <p:cNvPr id="8197" name="Picture 5" descr="4951211"/>
          <p:cNvPicPr>
            <a:picLocks noChangeAspect="1" noChangeArrowheads="1" noCrop="1"/>
          </p:cNvPicPr>
          <p:nvPr/>
        </p:nvPicPr>
        <p:blipFill>
          <a:blip r:embed="rId5" cstate="print"/>
          <a:srcRect/>
          <a:stretch>
            <a:fillRect/>
          </a:stretch>
        </p:blipFill>
        <p:spPr bwMode="auto">
          <a:xfrm>
            <a:off x="1257300" y="3236913"/>
            <a:ext cx="857250" cy="857250"/>
          </a:xfrm>
          <a:prstGeom prst="rect">
            <a:avLst/>
          </a:prstGeom>
          <a:noFill/>
          <a:ln w="9525">
            <a:noFill/>
            <a:miter lim="800000"/>
            <a:headEnd/>
            <a:tailEnd/>
          </a:ln>
        </p:spPr>
      </p:pic>
      <p:pic>
        <p:nvPicPr>
          <p:cNvPr id="8198" name="Picture 6" descr="MC910217021[2]"/>
          <p:cNvPicPr>
            <a:picLocks noChangeAspect="1" noChangeArrowheads="1"/>
          </p:cNvPicPr>
          <p:nvPr/>
        </p:nvPicPr>
        <p:blipFill>
          <a:blip r:embed="rId6" cstate="print"/>
          <a:srcRect/>
          <a:stretch>
            <a:fillRect/>
          </a:stretch>
        </p:blipFill>
        <p:spPr bwMode="auto">
          <a:xfrm>
            <a:off x="3784600" y="3429000"/>
            <a:ext cx="1579563" cy="1655763"/>
          </a:xfrm>
          <a:prstGeom prst="rect">
            <a:avLst/>
          </a:prstGeom>
          <a:noFill/>
          <a:ln w="9525">
            <a:noFill/>
            <a:miter lim="800000"/>
            <a:headEnd/>
            <a:tailEnd/>
          </a:ln>
        </p:spPr>
      </p:pic>
      <p:pic>
        <p:nvPicPr>
          <p:cNvPr id="8199" name="Picture 7" descr="TelephoneRingingAnimated"/>
          <p:cNvPicPr>
            <a:picLocks noChangeAspect="1" noChangeArrowheads="1" noCrop="1"/>
          </p:cNvPicPr>
          <p:nvPr/>
        </p:nvPicPr>
        <p:blipFill>
          <a:blip r:embed="rId7" cstate="print"/>
          <a:srcRect/>
          <a:stretch>
            <a:fillRect/>
          </a:stretch>
        </p:blipFill>
        <p:spPr bwMode="auto">
          <a:xfrm>
            <a:off x="2120900" y="5757863"/>
            <a:ext cx="1295400" cy="863600"/>
          </a:xfrm>
          <a:prstGeom prst="rect">
            <a:avLst/>
          </a:prstGeom>
          <a:noFill/>
          <a:ln w="9525">
            <a:noFill/>
            <a:miter lim="800000"/>
            <a:headEnd/>
            <a:tailEnd/>
          </a:ln>
        </p:spPr>
      </p:pic>
      <p:sp>
        <p:nvSpPr>
          <p:cNvPr id="8200" name="Text Box 8"/>
          <p:cNvSpPr txBox="1">
            <a:spLocks noChangeArrowheads="1"/>
          </p:cNvSpPr>
          <p:nvPr/>
        </p:nvSpPr>
        <p:spPr bwMode="auto">
          <a:xfrm>
            <a:off x="2266950" y="6548438"/>
            <a:ext cx="1944688" cy="336550"/>
          </a:xfrm>
          <a:prstGeom prst="rect">
            <a:avLst/>
          </a:prstGeom>
          <a:noFill/>
          <a:ln w="9525">
            <a:noFill/>
            <a:miter lim="800000"/>
            <a:headEnd/>
            <a:tailEnd/>
          </a:ln>
        </p:spPr>
        <p:txBody>
          <a:bodyPr>
            <a:spAutoFit/>
          </a:bodyPr>
          <a:lstStyle/>
          <a:p>
            <a:pPr algn="ctr">
              <a:spcBef>
                <a:spcPct val="50000"/>
              </a:spcBef>
            </a:pPr>
            <a:r>
              <a:rPr lang="en-GB" sz="1600" b="1">
                <a:solidFill>
                  <a:srgbClr val="CC3399"/>
                </a:solidFill>
                <a:latin typeface="Times New Roman" pitchFamily="18" charset="0"/>
              </a:rPr>
              <a:t>Land Phone</a:t>
            </a:r>
            <a:endParaRPr lang="en-US" sz="1600" b="1">
              <a:solidFill>
                <a:srgbClr val="CC3399"/>
              </a:solidFill>
              <a:latin typeface="Times New Roman" pitchFamily="18" charset="0"/>
            </a:endParaRPr>
          </a:p>
        </p:txBody>
      </p:sp>
      <p:sp>
        <p:nvSpPr>
          <p:cNvPr id="8201" name="Text Box 9"/>
          <p:cNvSpPr txBox="1">
            <a:spLocks noChangeArrowheads="1"/>
          </p:cNvSpPr>
          <p:nvPr/>
        </p:nvSpPr>
        <p:spPr bwMode="auto">
          <a:xfrm>
            <a:off x="1617663" y="3884613"/>
            <a:ext cx="863600" cy="336550"/>
          </a:xfrm>
          <a:prstGeom prst="rect">
            <a:avLst/>
          </a:prstGeom>
          <a:noFill/>
          <a:ln w="9525">
            <a:noFill/>
            <a:miter lim="800000"/>
            <a:headEnd/>
            <a:tailEnd/>
          </a:ln>
        </p:spPr>
        <p:txBody>
          <a:bodyPr>
            <a:spAutoFit/>
          </a:bodyPr>
          <a:lstStyle/>
          <a:p>
            <a:pPr>
              <a:spcBef>
                <a:spcPct val="50000"/>
              </a:spcBef>
            </a:pPr>
            <a:r>
              <a:rPr lang="en-GB" sz="1600" b="1">
                <a:solidFill>
                  <a:srgbClr val="CC3399"/>
                </a:solidFill>
                <a:latin typeface="Times New Roman" pitchFamily="18" charset="0"/>
              </a:rPr>
              <a:t>Mobile</a:t>
            </a:r>
            <a:endParaRPr lang="en-US" sz="1600" b="1">
              <a:solidFill>
                <a:srgbClr val="CC3399"/>
              </a:solidFill>
              <a:latin typeface="Times New Roman" pitchFamily="18" charset="0"/>
            </a:endParaRPr>
          </a:p>
        </p:txBody>
      </p:sp>
      <p:sp>
        <p:nvSpPr>
          <p:cNvPr id="8202" name="Text Box 10"/>
          <p:cNvSpPr txBox="1">
            <a:spLocks noChangeArrowheads="1"/>
          </p:cNvSpPr>
          <p:nvPr/>
        </p:nvSpPr>
        <p:spPr bwMode="auto">
          <a:xfrm>
            <a:off x="2124075" y="2347913"/>
            <a:ext cx="1873250" cy="336550"/>
          </a:xfrm>
          <a:prstGeom prst="rect">
            <a:avLst/>
          </a:prstGeom>
          <a:noFill/>
          <a:ln w="9525">
            <a:noFill/>
            <a:miter lim="800000"/>
            <a:headEnd/>
            <a:tailEnd/>
          </a:ln>
        </p:spPr>
        <p:txBody>
          <a:bodyPr>
            <a:spAutoFit/>
          </a:bodyPr>
          <a:lstStyle/>
          <a:p>
            <a:pPr>
              <a:spcBef>
                <a:spcPct val="50000"/>
              </a:spcBef>
            </a:pPr>
            <a:r>
              <a:rPr lang="en-GB" sz="1600" b="1">
                <a:solidFill>
                  <a:srgbClr val="0000FF"/>
                </a:solidFill>
                <a:latin typeface="Times New Roman" pitchFamily="18" charset="0"/>
              </a:rPr>
              <a:t>Free TV (Antenna)</a:t>
            </a:r>
            <a:endParaRPr lang="en-US" sz="1600" b="1">
              <a:solidFill>
                <a:srgbClr val="0000FF"/>
              </a:solidFill>
              <a:latin typeface="Times New Roman" pitchFamily="18" charset="0"/>
            </a:endParaRPr>
          </a:p>
        </p:txBody>
      </p:sp>
      <p:pic>
        <p:nvPicPr>
          <p:cNvPr id="8203" name="Picture 11" descr="cable tv"/>
          <p:cNvPicPr>
            <a:picLocks noChangeAspect="1" noChangeArrowheads="1" noCrop="1"/>
          </p:cNvPicPr>
          <p:nvPr/>
        </p:nvPicPr>
        <p:blipFill>
          <a:blip r:embed="rId8" cstate="print"/>
          <a:srcRect/>
          <a:stretch>
            <a:fillRect/>
          </a:stretch>
        </p:blipFill>
        <p:spPr bwMode="auto">
          <a:xfrm>
            <a:off x="3994150" y="908050"/>
            <a:ext cx="1223963" cy="1223963"/>
          </a:xfrm>
          <a:prstGeom prst="rect">
            <a:avLst/>
          </a:prstGeom>
          <a:noFill/>
          <a:ln w="9525">
            <a:noFill/>
            <a:miter lim="800000"/>
            <a:headEnd/>
            <a:tailEnd/>
          </a:ln>
        </p:spPr>
      </p:pic>
      <p:sp>
        <p:nvSpPr>
          <p:cNvPr id="8204" name="Text Box 12"/>
          <p:cNvSpPr txBox="1">
            <a:spLocks noChangeArrowheads="1"/>
          </p:cNvSpPr>
          <p:nvPr/>
        </p:nvSpPr>
        <p:spPr bwMode="auto">
          <a:xfrm>
            <a:off x="4065588" y="2132013"/>
            <a:ext cx="1081087" cy="336550"/>
          </a:xfrm>
          <a:prstGeom prst="rect">
            <a:avLst/>
          </a:prstGeom>
          <a:noFill/>
          <a:ln w="9525">
            <a:noFill/>
            <a:miter lim="800000"/>
            <a:headEnd/>
            <a:tailEnd/>
          </a:ln>
        </p:spPr>
        <p:txBody>
          <a:bodyPr>
            <a:spAutoFit/>
          </a:bodyPr>
          <a:lstStyle/>
          <a:p>
            <a:pPr algn="ctr">
              <a:spcBef>
                <a:spcPct val="50000"/>
              </a:spcBef>
            </a:pPr>
            <a:r>
              <a:rPr lang="en-GB" sz="1600" b="1">
                <a:solidFill>
                  <a:srgbClr val="0000FF"/>
                </a:solidFill>
                <a:latin typeface="Times New Roman" pitchFamily="18" charset="0"/>
              </a:rPr>
              <a:t>Cable TV</a:t>
            </a:r>
            <a:endParaRPr lang="en-US" sz="1600" b="1">
              <a:solidFill>
                <a:srgbClr val="0000FF"/>
              </a:solidFill>
              <a:latin typeface="Times New Roman" pitchFamily="18" charset="0"/>
            </a:endParaRPr>
          </a:p>
        </p:txBody>
      </p:sp>
      <p:pic>
        <p:nvPicPr>
          <p:cNvPr id="8205" name="Picture 13" descr="satelite"/>
          <p:cNvPicPr>
            <a:picLocks noChangeAspect="1" noChangeArrowheads="1" noCrop="1"/>
          </p:cNvPicPr>
          <p:nvPr/>
        </p:nvPicPr>
        <p:blipFill>
          <a:blip r:embed="rId9" cstate="print"/>
          <a:srcRect/>
          <a:stretch>
            <a:fillRect/>
          </a:stretch>
        </p:blipFill>
        <p:spPr bwMode="auto">
          <a:xfrm>
            <a:off x="6875463" y="2349500"/>
            <a:ext cx="1257300" cy="1257300"/>
          </a:xfrm>
          <a:prstGeom prst="rect">
            <a:avLst/>
          </a:prstGeom>
          <a:noFill/>
          <a:ln w="9525">
            <a:noFill/>
            <a:miter lim="800000"/>
            <a:headEnd/>
            <a:tailEnd/>
          </a:ln>
        </p:spPr>
      </p:pic>
      <p:sp>
        <p:nvSpPr>
          <p:cNvPr id="8206" name="Text Box 14"/>
          <p:cNvSpPr txBox="1">
            <a:spLocks noChangeArrowheads="1"/>
          </p:cNvSpPr>
          <p:nvPr/>
        </p:nvSpPr>
        <p:spPr bwMode="auto">
          <a:xfrm>
            <a:off x="6515100" y="3429000"/>
            <a:ext cx="1295400" cy="336550"/>
          </a:xfrm>
          <a:prstGeom prst="rect">
            <a:avLst/>
          </a:prstGeom>
          <a:noFill/>
          <a:ln w="9525">
            <a:noFill/>
            <a:miter lim="800000"/>
            <a:headEnd/>
            <a:tailEnd/>
          </a:ln>
        </p:spPr>
        <p:txBody>
          <a:bodyPr>
            <a:spAutoFit/>
          </a:bodyPr>
          <a:lstStyle/>
          <a:p>
            <a:pPr algn="ctr">
              <a:spcBef>
                <a:spcPct val="50000"/>
              </a:spcBef>
            </a:pPr>
            <a:r>
              <a:rPr lang="en-GB" sz="1600" b="1">
                <a:solidFill>
                  <a:srgbClr val="0000FF"/>
                </a:solidFill>
                <a:latin typeface="Times New Roman" pitchFamily="18" charset="0"/>
              </a:rPr>
              <a:t>Satellite TV</a:t>
            </a:r>
            <a:endParaRPr lang="en-US" sz="1600" b="1">
              <a:solidFill>
                <a:srgbClr val="0000FF"/>
              </a:solidFill>
              <a:latin typeface="Times New Roman" pitchFamily="18" charset="0"/>
            </a:endParaRPr>
          </a:p>
        </p:txBody>
      </p:sp>
      <p:pic>
        <p:nvPicPr>
          <p:cNvPr id="8207" name="Picture 15" descr="internet"/>
          <p:cNvPicPr>
            <a:picLocks noChangeAspect="1" noChangeArrowheads="1" noCrop="1"/>
          </p:cNvPicPr>
          <p:nvPr/>
        </p:nvPicPr>
        <p:blipFill>
          <a:blip r:embed="rId10" cstate="print"/>
          <a:srcRect/>
          <a:stretch>
            <a:fillRect/>
          </a:stretch>
        </p:blipFill>
        <p:spPr bwMode="auto">
          <a:xfrm>
            <a:off x="6802438" y="4818063"/>
            <a:ext cx="1225550" cy="1225550"/>
          </a:xfrm>
          <a:prstGeom prst="rect">
            <a:avLst/>
          </a:prstGeom>
          <a:noFill/>
          <a:ln w="9525">
            <a:noFill/>
            <a:miter lim="800000"/>
            <a:headEnd/>
            <a:tailEnd/>
          </a:ln>
        </p:spPr>
      </p:pic>
      <p:sp>
        <p:nvSpPr>
          <p:cNvPr id="8208" name="Text Box 16"/>
          <p:cNvSpPr txBox="1">
            <a:spLocks noChangeArrowheads="1"/>
          </p:cNvSpPr>
          <p:nvPr/>
        </p:nvSpPr>
        <p:spPr bwMode="auto">
          <a:xfrm>
            <a:off x="7091363" y="5635625"/>
            <a:ext cx="2089150" cy="336550"/>
          </a:xfrm>
          <a:prstGeom prst="rect">
            <a:avLst/>
          </a:prstGeom>
          <a:noFill/>
          <a:ln w="9525">
            <a:noFill/>
            <a:miter lim="800000"/>
            <a:headEnd/>
            <a:tailEnd/>
          </a:ln>
        </p:spPr>
        <p:txBody>
          <a:bodyPr>
            <a:spAutoFit/>
          </a:bodyPr>
          <a:lstStyle/>
          <a:p>
            <a:pPr algn="ctr">
              <a:spcBef>
                <a:spcPct val="50000"/>
              </a:spcBef>
            </a:pPr>
            <a:r>
              <a:rPr lang="en-GB" sz="1600" b="1">
                <a:solidFill>
                  <a:srgbClr val="009900"/>
                </a:solidFill>
                <a:latin typeface="Times New Roman" pitchFamily="18" charset="0"/>
              </a:rPr>
              <a:t>Internet</a:t>
            </a:r>
            <a:endParaRPr lang="en-US" sz="1600" b="1">
              <a:solidFill>
                <a:srgbClr val="009900"/>
              </a:solidFill>
              <a:latin typeface="Times New Roman" pitchFamily="18" charset="0"/>
            </a:endParaRPr>
          </a:p>
        </p:txBody>
      </p:sp>
      <p:sp>
        <p:nvSpPr>
          <p:cNvPr id="8209" name="Text Box 17"/>
          <p:cNvSpPr txBox="1">
            <a:spLocks noChangeArrowheads="1"/>
          </p:cNvSpPr>
          <p:nvPr/>
        </p:nvSpPr>
        <p:spPr bwMode="auto">
          <a:xfrm>
            <a:off x="5867400" y="6332538"/>
            <a:ext cx="1333500" cy="336550"/>
          </a:xfrm>
          <a:prstGeom prst="rect">
            <a:avLst/>
          </a:prstGeom>
          <a:noFill/>
          <a:ln w="9525">
            <a:noFill/>
            <a:miter lim="800000"/>
            <a:headEnd/>
            <a:tailEnd/>
          </a:ln>
        </p:spPr>
        <p:txBody>
          <a:bodyPr>
            <a:spAutoFit/>
          </a:bodyPr>
          <a:lstStyle/>
          <a:p>
            <a:pPr algn="ctr">
              <a:spcBef>
                <a:spcPct val="50000"/>
              </a:spcBef>
            </a:pPr>
            <a:r>
              <a:rPr lang="en-GB" sz="1600" b="1">
                <a:solidFill>
                  <a:srgbClr val="009900"/>
                </a:solidFill>
                <a:latin typeface="Times New Roman" pitchFamily="18" charset="0"/>
              </a:rPr>
              <a:t>E-mail</a:t>
            </a:r>
            <a:endParaRPr lang="en-US" sz="1600" b="1">
              <a:solidFill>
                <a:srgbClr val="009900"/>
              </a:solidFill>
              <a:latin typeface="Times New Roman" pitchFamily="18" charset="0"/>
            </a:endParaRPr>
          </a:p>
        </p:txBody>
      </p:sp>
      <p:sp>
        <p:nvSpPr>
          <p:cNvPr id="8210" name="Line 18"/>
          <p:cNvSpPr>
            <a:spLocks noChangeShapeType="1"/>
          </p:cNvSpPr>
          <p:nvPr/>
        </p:nvSpPr>
        <p:spPr bwMode="auto">
          <a:xfrm>
            <a:off x="3563938" y="2611438"/>
            <a:ext cx="647700" cy="817562"/>
          </a:xfrm>
          <a:prstGeom prst="line">
            <a:avLst/>
          </a:prstGeom>
          <a:noFill/>
          <a:ln w="12700">
            <a:solidFill>
              <a:srgbClr val="0000FF"/>
            </a:solidFill>
            <a:round/>
            <a:headEnd type="triangle" w="med" len="med"/>
            <a:tailEnd type="triangle" w="med" len="med"/>
          </a:ln>
        </p:spPr>
        <p:txBody>
          <a:bodyPr/>
          <a:lstStyle/>
          <a:p>
            <a:endParaRPr lang="en-GB"/>
          </a:p>
        </p:txBody>
      </p:sp>
      <p:sp>
        <p:nvSpPr>
          <p:cNvPr id="8211" name="Line 19"/>
          <p:cNvSpPr>
            <a:spLocks noChangeShapeType="1"/>
          </p:cNvSpPr>
          <p:nvPr/>
        </p:nvSpPr>
        <p:spPr bwMode="auto">
          <a:xfrm flipV="1">
            <a:off x="2555875" y="4652963"/>
            <a:ext cx="1008063" cy="288925"/>
          </a:xfrm>
          <a:prstGeom prst="line">
            <a:avLst/>
          </a:prstGeom>
          <a:noFill/>
          <a:ln w="12700">
            <a:solidFill>
              <a:srgbClr val="CC3399"/>
            </a:solidFill>
            <a:round/>
            <a:headEnd type="triangle" w="med" len="med"/>
            <a:tailEnd type="triangle" w="med" len="med"/>
          </a:ln>
        </p:spPr>
        <p:txBody>
          <a:bodyPr/>
          <a:lstStyle/>
          <a:p>
            <a:endParaRPr lang="en-GB"/>
          </a:p>
        </p:txBody>
      </p:sp>
      <p:sp>
        <p:nvSpPr>
          <p:cNvPr id="8212" name="Line 20"/>
          <p:cNvSpPr>
            <a:spLocks noChangeShapeType="1"/>
          </p:cNvSpPr>
          <p:nvPr/>
        </p:nvSpPr>
        <p:spPr bwMode="auto">
          <a:xfrm flipH="1" flipV="1">
            <a:off x="4716463" y="2493963"/>
            <a:ext cx="71437" cy="647700"/>
          </a:xfrm>
          <a:prstGeom prst="line">
            <a:avLst/>
          </a:prstGeom>
          <a:noFill/>
          <a:ln w="12700">
            <a:solidFill>
              <a:srgbClr val="0000FF"/>
            </a:solidFill>
            <a:round/>
            <a:headEnd type="triangle" w="med" len="med"/>
            <a:tailEnd type="triangle" w="med" len="med"/>
          </a:ln>
        </p:spPr>
        <p:txBody>
          <a:bodyPr/>
          <a:lstStyle/>
          <a:p>
            <a:endParaRPr lang="en-GB"/>
          </a:p>
        </p:txBody>
      </p:sp>
      <p:sp>
        <p:nvSpPr>
          <p:cNvPr id="8213" name="Line 21"/>
          <p:cNvSpPr>
            <a:spLocks noChangeShapeType="1"/>
          </p:cNvSpPr>
          <p:nvPr/>
        </p:nvSpPr>
        <p:spPr bwMode="auto">
          <a:xfrm flipV="1">
            <a:off x="5580063" y="3070225"/>
            <a:ext cx="1079500" cy="358775"/>
          </a:xfrm>
          <a:prstGeom prst="line">
            <a:avLst/>
          </a:prstGeom>
          <a:noFill/>
          <a:ln w="12700">
            <a:solidFill>
              <a:srgbClr val="0000FF"/>
            </a:solidFill>
            <a:round/>
            <a:headEnd type="triangle" w="med" len="med"/>
            <a:tailEnd type="triangle" w="med" len="med"/>
          </a:ln>
        </p:spPr>
        <p:txBody>
          <a:bodyPr/>
          <a:lstStyle/>
          <a:p>
            <a:endParaRPr lang="en-GB"/>
          </a:p>
        </p:txBody>
      </p:sp>
      <p:sp>
        <p:nvSpPr>
          <p:cNvPr id="8214" name="Line 22"/>
          <p:cNvSpPr>
            <a:spLocks noChangeShapeType="1"/>
          </p:cNvSpPr>
          <p:nvPr/>
        </p:nvSpPr>
        <p:spPr bwMode="auto">
          <a:xfrm>
            <a:off x="5578475" y="4510088"/>
            <a:ext cx="1008063" cy="503237"/>
          </a:xfrm>
          <a:prstGeom prst="line">
            <a:avLst/>
          </a:prstGeom>
          <a:noFill/>
          <a:ln w="12700">
            <a:solidFill>
              <a:srgbClr val="009900"/>
            </a:solidFill>
            <a:round/>
            <a:headEnd type="triangle" w="med" len="med"/>
            <a:tailEnd type="triangle" w="med" len="med"/>
          </a:ln>
        </p:spPr>
        <p:txBody>
          <a:bodyPr/>
          <a:lstStyle/>
          <a:p>
            <a:endParaRPr lang="en-GB"/>
          </a:p>
        </p:txBody>
      </p:sp>
      <p:sp>
        <p:nvSpPr>
          <p:cNvPr id="8215" name="Line 23"/>
          <p:cNvSpPr>
            <a:spLocks noChangeShapeType="1"/>
          </p:cNvSpPr>
          <p:nvPr/>
        </p:nvSpPr>
        <p:spPr bwMode="auto">
          <a:xfrm>
            <a:off x="5578475" y="5013325"/>
            <a:ext cx="288925" cy="288925"/>
          </a:xfrm>
          <a:prstGeom prst="line">
            <a:avLst/>
          </a:prstGeom>
          <a:noFill/>
          <a:ln w="12700">
            <a:solidFill>
              <a:srgbClr val="009900"/>
            </a:solidFill>
            <a:round/>
            <a:headEnd type="triangle" w="med" len="med"/>
            <a:tailEnd type="triangle" w="med" len="med"/>
          </a:ln>
        </p:spPr>
        <p:txBody>
          <a:bodyPr/>
          <a:lstStyle/>
          <a:p>
            <a:endParaRPr lang="en-GB"/>
          </a:p>
        </p:txBody>
      </p:sp>
      <p:sp>
        <p:nvSpPr>
          <p:cNvPr id="5147" name="Line 24"/>
          <p:cNvSpPr>
            <a:spLocks noChangeShapeType="1"/>
          </p:cNvSpPr>
          <p:nvPr/>
        </p:nvSpPr>
        <p:spPr bwMode="auto">
          <a:xfrm>
            <a:off x="3851275" y="7172325"/>
            <a:ext cx="792163" cy="0"/>
          </a:xfrm>
          <a:prstGeom prst="line">
            <a:avLst/>
          </a:prstGeom>
          <a:noFill/>
          <a:ln w="12700">
            <a:solidFill>
              <a:srgbClr val="993366"/>
            </a:solidFill>
            <a:round/>
            <a:headEnd type="triangle" w="med" len="med"/>
            <a:tailEnd type="triangle" w="med" len="med"/>
          </a:ln>
        </p:spPr>
        <p:txBody>
          <a:bodyPr/>
          <a:lstStyle/>
          <a:p>
            <a:endParaRPr lang="en-GB"/>
          </a:p>
        </p:txBody>
      </p:sp>
      <p:sp>
        <p:nvSpPr>
          <p:cNvPr id="8217" name="Line 25"/>
          <p:cNvSpPr>
            <a:spLocks noChangeShapeType="1"/>
          </p:cNvSpPr>
          <p:nvPr/>
        </p:nvSpPr>
        <p:spPr bwMode="auto">
          <a:xfrm flipV="1">
            <a:off x="3349625" y="5229225"/>
            <a:ext cx="574675" cy="431800"/>
          </a:xfrm>
          <a:prstGeom prst="line">
            <a:avLst/>
          </a:prstGeom>
          <a:noFill/>
          <a:ln w="12700">
            <a:solidFill>
              <a:srgbClr val="CC3399"/>
            </a:solidFill>
            <a:round/>
            <a:headEnd type="triangle" w="med" len="med"/>
            <a:tailEnd type="triangle" w="med" len="med"/>
          </a:ln>
        </p:spPr>
        <p:txBody>
          <a:bodyPr/>
          <a:lstStyle/>
          <a:p>
            <a:endParaRPr lang="en-GB"/>
          </a:p>
        </p:txBody>
      </p:sp>
      <p:pic>
        <p:nvPicPr>
          <p:cNvPr id="5149" name="Picture 26" descr="mobile base station"/>
          <p:cNvPicPr>
            <a:picLocks noChangeAspect="1" noChangeArrowheads="1"/>
          </p:cNvPicPr>
          <p:nvPr/>
        </p:nvPicPr>
        <p:blipFill>
          <a:blip r:embed="rId11"/>
          <a:srcRect/>
          <a:stretch>
            <a:fillRect/>
          </a:stretch>
        </p:blipFill>
        <p:spPr bwMode="auto">
          <a:xfrm>
            <a:off x="9144000" y="2925763"/>
            <a:ext cx="69850" cy="69850"/>
          </a:xfrm>
          <a:prstGeom prst="rect">
            <a:avLst/>
          </a:prstGeom>
          <a:noFill/>
          <a:ln w="9525">
            <a:noFill/>
            <a:miter lim="800000"/>
            <a:headEnd/>
            <a:tailEnd/>
          </a:ln>
        </p:spPr>
      </p:pic>
      <p:pic>
        <p:nvPicPr>
          <p:cNvPr id="5150" name="Picture 27" descr="mobile base station"/>
          <p:cNvPicPr>
            <a:picLocks noChangeAspect="1" noChangeArrowheads="1"/>
          </p:cNvPicPr>
          <p:nvPr/>
        </p:nvPicPr>
        <p:blipFill>
          <a:blip r:embed="rId11"/>
          <a:srcRect/>
          <a:stretch>
            <a:fillRect/>
          </a:stretch>
        </p:blipFill>
        <p:spPr bwMode="auto">
          <a:xfrm>
            <a:off x="4494213" y="3568700"/>
            <a:ext cx="9525" cy="9525"/>
          </a:xfrm>
          <a:prstGeom prst="rect">
            <a:avLst/>
          </a:prstGeom>
          <a:noFill/>
          <a:ln w="9525">
            <a:noFill/>
            <a:miter lim="800000"/>
            <a:headEnd/>
            <a:tailEnd/>
          </a:ln>
        </p:spPr>
      </p:pic>
      <p:sp>
        <p:nvSpPr>
          <p:cNvPr id="8220" name="Text Box 28"/>
          <p:cNvSpPr txBox="1">
            <a:spLocks noChangeArrowheads="1"/>
          </p:cNvSpPr>
          <p:nvPr/>
        </p:nvSpPr>
        <p:spPr bwMode="auto">
          <a:xfrm>
            <a:off x="1474788" y="5397500"/>
            <a:ext cx="1944687" cy="336550"/>
          </a:xfrm>
          <a:prstGeom prst="rect">
            <a:avLst/>
          </a:prstGeom>
          <a:noFill/>
          <a:ln w="9525">
            <a:noFill/>
            <a:miter lim="800000"/>
            <a:headEnd/>
            <a:tailEnd/>
          </a:ln>
        </p:spPr>
        <p:txBody>
          <a:bodyPr>
            <a:spAutoFit/>
          </a:bodyPr>
          <a:lstStyle/>
          <a:p>
            <a:pPr algn="ctr">
              <a:spcBef>
                <a:spcPct val="50000"/>
              </a:spcBef>
            </a:pPr>
            <a:r>
              <a:rPr lang="en-GB" sz="1600" b="1">
                <a:solidFill>
                  <a:srgbClr val="CC3399"/>
                </a:solidFill>
                <a:latin typeface="Times New Roman" pitchFamily="18" charset="0"/>
              </a:rPr>
              <a:t>Radio</a:t>
            </a:r>
            <a:endParaRPr lang="en-US" sz="1600" b="1">
              <a:solidFill>
                <a:srgbClr val="CC3399"/>
              </a:solidFill>
              <a:latin typeface="Times New Roman" pitchFamily="18" charset="0"/>
            </a:endParaRPr>
          </a:p>
        </p:txBody>
      </p:sp>
      <p:sp>
        <p:nvSpPr>
          <p:cNvPr id="8221" name="Line 29"/>
          <p:cNvSpPr>
            <a:spLocks noChangeShapeType="1"/>
          </p:cNvSpPr>
          <p:nvPr/>
        </p:nvSpPr>
        <p:spPr bwMode="auto">
          <a:xfrm>
            <a:off x="2266950" y="3789363"/>
            <a:ext cx="1368425" cy="215900"/>
          </a:xfrm>
          <a:prstGeom prst="line">
            <a:avLst/>
          </a:prstGeom>
          <a:noFill/>
          <a:ln w="12700">
            <a:solidFill>
              <a:srgbClr val="CC3399"/>
            </a:solidFill>
            <a:round/>
            <a:headEnd type="triangle" w="med" len="med"/>
            <a:tailEnd type="triangle" w="med" len="med"/>
          </a:ln>
        </p:spPr>
        <p:txBody>
          <a:bodyPr/>
          <a:lstStyle/>
          <a:p>
            <a:endParaRPr lang="en-GB"/>
          </a:p>
        </p:txBody>
      </p:sp>
      <p:sp>
        <p:nvSpPr>
          <p:cNvPr id="8222" name="Line 30"/>
          <p:cNvSpPr>
            <a:spLocks noChangeShapeType="1"/>
          </p:cNvSpPr>
          <p:nvPr/>
        </p:nvSpPr>
        <p:spPr bwMode="auto">
          <a:xfrm flipV="1">
            <a:off x="5362575" y="2565400"/>
            <a:ext cx="433388" cy="576263"/>
          </a:xfrm>
          <a:prstGeom prst="line">
            <a:avLst/>
          </a:prstGeom>
          <a:noFill/>
          <a:ln w="12700">
            <a:solidFill>
              <a:srgbClr val="0000FF"/>
            </a:solidFill>
            <a:round/>
            <a:headEnd type="triangle" w="med" len="med"/>
            <a:tailEnd type="triangle" w="med" len="med"/>
          </a:ln>
        </p:spPr>
        <p:txBody>
          <a:bodyPr/>
          <a:lstStyle/>
          <a:p>
            <a:endParaRPr lang="en-GB"/>
          </a:p>
        </p:txBody>
      </p:sp>
      <p:sp>
        <p:nvSpPr>
          <p:cNvPr id="5154" name="Rectangle 31"/>
          <p:cNvSpPr>
            <a:spLocks noGrp="1" noChangeArrowheads="1"/>
          </p:cNvSpPr>
          <p:nvPr>
            <p:ph type="ctrTitle"/>
          </p:nvPr>
        </p:nvSpPr>
        <p:spPr>
          <a:xfrm>
            <a:off x="0" y="-387350"/>
            <a:ext cx="9144000" cy="1470025"/>
          </a:xfrm>
        </p:spPr>
        <p:txBody>
          <a:bodyPr/>
          <a:lstStyle/>
          <a:p>
            <a:pPr eaLnBrk="1" hangingPunct="1"/>
            <a:r>
              <a:rPr lang="en-GB" sz="3600" smtClean="0">
                <a:solidFill>
                  <a:srgbClr val="FF3300"/>
                </a:solidFill>
              </a:rPr>
              <a:t>Who are the service providers in Sri Lanka?</a:t>
            </a:r>
            <a:endParaRPr lang="en-US" sz="3600" smtClean="0">
              <a:solidFill>
                <a:srgbClr val="FF3300"/>
              </a:solidFill>
            </a:endParaRPr>
          </a:p>
        </p:txBody>
      </p:sp>
      <p:pic>
        <p:nvPicPr>
          <p:cNvPr id="8224" name="Picture 32" descr="4950419"/>
          <p:cNvPicPr>
            <a:picLocks noChangeAspect="1" noChangeArrowheads="1" noCrop="1"/>
          </p:cNvPicPr>
          <p:nvPr/>
        </p:nvPicPr>
        <p:blipFill>
          <a:blip r:embed="rId12" cstate="print"/>
          <a:srcRect/>
          <a:stretch>
            <a:fillRect/>
          </a:stretch>
        </p:blipFill>
        <p:spPr bwMode="auto">
          <a:xfrm>
            <a:off x="5722938" y="1196975"/>
            <a:ext cx="1257300" cy="1257300"/>
          </a:xfrm>
          <a:prstGeom prst="rect">
            <a:avLst/>
          </a:prstGeom>
          <a:noFill/>
          <a:ln w="9525">
            <a:noFill/>
            <a:miter lim="800000"/>
            <a:headEnd/>
            <a:tailEnd/>
          </a:ln>
        </p:spPr>
      </p:pic>
      <p:sp>
        <p:nvSpPr>
          <p:cNvPr id="8225" name="Text Box 33"/>
          <p:cNvSpPr txBox="1">
            <a:spLocks noChangeArrowheads="1"/>
          </p:cNvSpPr>
          <p:nvPr/>
        </p:nvSpPr>
        <p:spPr bwMode="auto">
          <a:xfrm>
            <a:off x="5795963" y="2300288"/>
            <a:ext cx="1295400" cy="336550"/>
          </a:xfrm>
          <a:prstGeom prst="rect">
            <a:avLst/>
          </a:prstGeom>
          <a:noFill/>
          <a:ln w="9525">
            <a:noFill/>
            <a:miter lim="800000"/>
            <a:headEnd/>
            <a:tailEnd/>
          </a:ln>
        </p:spPr>
        <p:txBody>
          <a:bodyPr>
            <a:spAutoFit/>
          </a:bodyPr>
          <a:lstStyle/>
          <a:p>
            <a:pPr algn="ctr">
              <a:spcBef>
                <a:spcPct val="50000"/>
              </a:spcBef>
            </a:pPr>
            <a:r>
              <a:rPr lang="en-GB" sz="1600" b="1">
                <a:solidFill>
                  <a:srgbClr val="0000FF"/>
                </a:solidFill>
                <a:latin typeface="Times New Roman" pitchFamily="18" charset="0"/>
              </a:rPr>
              <a:t>IP/TV</a:t>
            </a:r>
            <a:endParaRPr lang="en-US" sz="1600" b="1">
              <a:solidFill>
                <a:srgbClr val="0000FF"/>
              </a:solidFill>
              <a:latin typeface="Times New Roman" pitchFamily="18" charset="0"/>
            </a:endParaRPr>
          </a:p>
        </p:txBody>
      </p:sp>
      <p:pic>
        <p:nvPicPr>
          <p:cNvPr id="8226" name="Picture 34" descr="suntel"/>
          <p:cNvPicPr>
            <a:picLocks noChangeAspect="1" noChangeArrowheads="1"/>
          </p:cNvPicPr>
          <p:nvPr/>
        </p:nvPicPr>
        <p:blipFill>
          <a:blip r:embed="rId13" cstate="print"/>
          <a:srcRect/>
          <a:stretch>
            <a:fillRect/>
          </a:stretch>
        </p:blipFill>
        <p:spPr bwMode="auto">
          <a:xfrm>
            <a:off x="3419475" y="1341438"/>
            <a:ext cx="1285875" cy="815975"/>
          </a:xfrm>
          <a:prstGeom prst="rect">
            <a:avLst/>
          </a:prstGeom>
          <a:noFill/>
          <a:ln w="9525">
            <a:noFill/>
            <a:miter lim="800000"/>
            <a:headEnd/>
            <a:tailEnd/>
          </a:ln>
        </p:spPr>
      </p:pic>
      <p:pic>
        <p:nvPicPr>
          <p:cNvPr id="8227" name="Picture 35" descr="dialog BB"/>
          <p:cNvPicPr>
            <a:picLocks noChangeAspect="1" noChangeArrowheads="1"/>
          </p:cNvPicPr>
          <p:nvPr/>
        </p:nvPicPr>
        <p:blipFill>
          <a:blip r:embed="rId14" cstate="print"/>
          <a:srcRect/>
          <a:stretch>
            <a:fillRect/>
          </a:stretch>
        </p:blipFill>
        <p:spPr bwMode="auto">
          <a:xfrm>
            <a:off x="6443663" y="1349375"/>
            <a:ext cx="1579562" cy="639763"/>
          </a:xfrm>
          <a:prstGeom prst="rect">
            <a:avLst/>
          </a:prstGeom>
          <a:noFill/>
          <a:ln w="9525">
            <a:noFill/>
            <a:miter lim="800000"/>
            <a:headEnd/>
            <a:tailEnd/>
          </a:ln>
        </p:spPr>
      </p:pic>
      <p:pic>
        <p:nvPicPr>
          <p:cNvPr id="8228" name="Picture 36" descr="lankabel"/>
          <p:cNvPicPr>
            <a:picLocks noChangeAspect="1" noChangeArrowheads="1"/>
          </p:cNvPicPr>
          <p:nvPr/>
        </p:nvPicPr>
        <p:blipFill>
          <a:blip r:embed="rId15" cstate="print"/>
          <a:srcRect/>
          <a:stretch>
            <a:fillRect/>
          </a:stretch>
        </p:blipFill>
        <p:spPr bwMode="auto">
          <a:xfrm>
            <a:off x="4859338" y="1412875"/>
            <a:ext cx="1404937" cy="596900"/>
          </a:xfrm>
          <a:prstGeom prst="rect">
            <a:avLst/>
          </a:prstGeom>
          <a:noFill/>
          <a:ln w="9525">
            <a:noFill/>
            <a:miter lim="800000"/>
            <a:headEnd/>
            <a:tailEnd/>
          </a:ln>
        </p:spPr>
      </p:pic>
      <p:pic>
        <p:nvPicPr>
          <p:cNvPr id="8229" name="Picture 37" descr="SLT"/>
          <p:cNvPicPr>
            <a:picLocks noChangeAspect="1" noChangeArrowheads="1"/>
          </p:cNvPicPr>
          <p:nvPr/>
        </p:nvPicPr>
        <p:blipFill>
          <a:blip r:embed="rId16" cstate="print"/>
          <a:srcRect/>
          <a:stretch>
            <a:fillRect/>
          </a:stretch>
        </p:blipFill>
        <p:spPr bwMode="auto">
          <a:xfrm>
            <a:off x="2495550" y="1196975"/>
            <a:ext cx="763588" cy="1008063"/>
          </a:xfrm>
          <a:prstGeom prst="rect">
            <a:avLst/>
          </a:prstGeom>
          <a:noFill/>
          <a:ln w="9525">
            <a:noFill/>
            <a:miter lim="800000"/>
            <a:headEnd/>
            <a:tailEnd/>
          </a:ln>
        </p:spPr>
      </p:pic>
      <p:pic>
        <p:nvPicPr>
          <p:cNvPr id="8242" name="Picture 50" descr="SLT_mobitel_logo"/>
          <p:cNvPicPr>
            <a:picLocks noChangeAspect="1" noChangeArrowheads="1"/>
          </p:cNvPicPr>
          <p:nvPr/>
        </p:nvPicPr>
        <p:blipFill>
          <a:blip r:embed="rId17" cstate="print"/>
          <a:srcRect/>
          <a:stretch>
            <a:fillRect/>
          </a:stretch>
        </p:blipFill>
        <p:spPr bwMode="auto">
          <a:xfrm>
            <a:off x="2700338" y="3746500"/>
            <a:ext cx="1079500" cy="762000"/>
          </a:xfrm>
          <a:prstGeom prst="rect">
            <a:avLst/>
          </a:prstGeom>
          <a:noFill/>
          <a:ln w="9525">
            <a:noFill/>
            <a:miter lim="800000"/>
            <a:headEnd/>
            <a:tailEnd/>
          </a:ln>
        </p:spPr>
      </p:pic>
      <p:pic>
        <p:nvPicPr>
          <p:cNvPr id="8243" name="Picture 51" descr="AirtelLogo"/>
          <p:cNvPicPr>
            <a:picLocks noChangeAspect="1" noChangeArrowheads="1"/>
          </p:cNvPicPr>
          <p:nvPr/>
        </p:nvPicPr>
        <p:blipFill>
          <a:blip r:embed="rId18" cstate="print"/>
          <a:srcRect/>
          <a:stretch>
            <a:fillRect/>
          </a:stretch>
        </p:blipFill>
        <p:spPr bwMode="auto">
          <a:xfrm>
            <a:off x="4860925" y="2954338"/>
            <a:ext cx="1871663" cy="647700"/>
          </a:xfrm>
          <a:prstGeom prst="rect">
            <a:avLst/>
          </a:prstGeom>
          <a:noFill/>
          <a:ln w="9525">
            <a:noFill/>
            <a:miter lim="800000"/>
            <a:headEnd/>
            <a:tailEnd/>
          </a:ln>
        </p:spPr>
      </p:pic>
      <p:pic>
        <p:nvPicPr>
          <p:cNvPr id="8244" name="Picture 52" descr="dialogTM_logo"/>
          <p:cNvPicPr>
            <a:picLocks noChangeAspect="1" noChangeArrowheads="1"/>
          </p:cNvPicPr>
          <p:nvPr/>
        </p:nvPicPr>
        <p:blipFill>
          <a:blip r:embed="rId19" cstate="print"/>
          <a:srcRect/>
          <a:stretch>
            <a:fillRect/>
          </a:stretch>
        </p:blipFill>
        <p:spPr bwMode="auto">
          <a:xfrm>
            <a:off x="2124075" y="2954338"/>
            <a:ext cx="1152525" cy="709612"/>
          </a:xfrm>
          <a:prstGeom prst="rect">
            <a:avLst/>
          </a:prstGeom>
          <a:noFill/>
          <a:ln w="9525">
            <a:noFill/>
            <a:miter lim="800000"/>
            <a:headEnd/>
            <a:tailEnd/>
          </a:ln>
        </p:spPr>
      </p:pic>
      <p:pic>
        <p:nvPicPr>
          <p:cNvPr id="8245" name="Picture 53" descr="Etisalat-SriLanka"/>
          <p:cNvPicPr>
            <a:picLocks noChangeAspect="1" noChangeArrowheads="1"/>
          </p:cNvPicPr>
          <p:nvPr/>
        </p:nvPicPr>
        <p:blipFill>
          <a:blip r:embed="rId20" cstate="print"/>
          <a:srcRect/>
          <a:stretch>
            <a:fillRect/>
          </a:stretch>
        </p:blipFill>
        <p:spPr bwMode="auto">
          <a:xfrm>
            <a:off x="6897688" y="2924175"/>
            <a:ext cx="769937" cy="762000"/>
          </a:xfrm>
          <a:prstGeom prst="rect">
            <a:avLst/>
          </a:prstGeom>
          <a:noFill/>
          <a:ln w="9525">
            <a:noFill/>
            <a:miter lim="800000"/>
            <a:headEnd/>
            <a:tailEnd/>
          </a:ln>
        </p:spPr>
      </p:pic>
      <p:pic>
        <p:nvPicPr>
          <p:cNvPr id="8246" name="Picture 54" descr="RADAGroup"/>
          <p:cNvPicPr>
            <a:picLocks noChangeAspect="1" noChangeArrowheads="1"/>
          </p:cNvPicPr>
          <p:nvPr/>
        </p:nvPicPr>
        <p:blipFill>
          <a:blip r:embed="rId21" cstate="print"/>
          <a:srcRect/>
          <a:stretch>
            <a:fillRect/>
          </a:stretch>
        </p:blipFill>
        <p:spPr bwMode="auto">
          <a:xfrm>
            <a:off x="3924300" y="3746500"/>
            <a:ext cx="2005013" cy="671513"/>
          </a:xfrm>
          <a:prstGeom prst="rect">
            <a:avLst/>
          </a:prstGeom>
          <a:noFill/>
          <a:ln w="9525">
            <a:noFill/>
            <a:miter lim="800000"/>
            <a:headEnd/>
            <a:tailEnd/>
          </a:ln>
        </p:spPr>
      </p:pic>
      <p:pic>
        <p:nvPicPr>
          <p:cNvPr id="8247" name="Picture 55" descr="skynetwork"/>
          <p:cNvPicPr>
            <a:picLocks noChangeAspect="1" noChangeArrowheads="1"/>
          </p:cNvPicPr>
          <p:nvPr/>
        </p:nvPicPr>
        <p:blipFill>
          <a:blip r:embed="rId22" cstate="print"/>
          <a:srcRect/>
          <a:stretch>
            <a:fillRect/>
          </a:stretch>
        </p:blipFill>
        <p:spPr bwMode="auto">
          <a:xfrm>
            <a:off x="6084888" y="3768725"/>
            <a:ext cx="1366837" cy="739775"/>
          </a:xfrm>
          <a:prstGeom prst="rect">
            <a:avLst/>
          </a:prstGeom>
          <a:noFill/>
          <a:ln w="9525">
            <a:noFill/>
            <a:miter lim="800000"/>
            <a:headEnd/>
            <a:tailEnd/>
          </a:ln>
        </p:spPr>
      </p:pic>
      <p:pic>
        <p:nvPicPr>
          <p:cNvPr id="8248" name="Picture 56" descr="Hutch"/>
          <p:cNvPicPr>
            <a:picLocks noChangeAspect="1" noChangeArrowheads="1"/>
          </p:cNvPicPr>
          <p:nvPr/>
        </p:nvPicPr>
        <p:blipFill>
          <a:blip r:embed="rId23" cstate="print"/>
          <a:srcRect/>
          <a:stretch>
            <a:fillRect/>
          </a:stretch>
        </p:blipFill>
        <p:spPr bwMode="auto">
          <a:xfrm>
            <a:off x="3478213" y="2954338"/>
            <a:ext cx="1238250" cy="685800"/>
          </a:xfrm>
          <a:prstGeom prst="rect">
            <a:avLst/>
          </a:prstGeom>
          <a:noFill/>
          <a:ln w="9525">
            <a:noFill/>
            <a:miter lim="800000"/>
            <a:headEnd/>
            <a:tailEnd/>
          </a:ln>
        </p:spPr>
      </p:pic>
      <p:pic>
        <p:nvPicPr>
          <p:cNvPr id="8249" name="Picture 57" descr="Yes FM"/>
          <p:cNvPicPr>
            <a:picLocks noChangeAspect="1" noChangeArrowheads="1"/>
          </p:cNvPicPr>
          <p:nvPr/>
        </p:nvPicPr>
        <p:blipFill>
          <a:blip r:embed="rId24" cstate="print"/>
          <a:srcRect/>
          <a:stretch>
            <a:fillRect/>
          </a:stretch>
        </p:blipFill>
        <p:spPr bwMode="auto">
          <a:xfrm>
            <a:off x="2843213" y="5689600"/>
            <a:ext cx="787400" cy="792163"/>
          </a:xfrm>
          <a:prstGeom prst="rect">
            <a:avLst/>
          </a:prstGeom>
          <a:noFill/>
          <a:ln w="9525">
            <a:noFill/>
            <a:miter lim="800000"/>
            <a:headEnd/>
            <a:tailEnd/>
          </a:ln>
        </p:spPr>
      </p:pic>
      <p:pic>
        <p:nvPicPr>
          <p:cNvPr id="8250" name="Picture 58" descr="derana_fm"/>
          <p:cNvPicPr>
            <a:picLocks noChangeAspect="1" noChangeArrowheads="1"/>
          </p:cNvPicPr>
          <p:nvPr/>
        </p:nvPicPr>
        <p:blipFill>
          <a:blip r:embed="rId25" cstate="print"/>
          <a:srcRect/>
          <a:stretch>
            <a:fillRect/>
          </a:stretch>
        </p:blipFill>
        <p:spPr bwMode="auto">
          <a:xfrm>
            <a:off x="3708400" y="5689600"/>
            <a:ext cx="1112838" cy="835025"/>
          </a:xfrm>
          <a:prstGeom prst="rect">
            <a:avLst/>
          </a:prstGeom>
          <a:noFill/>
          <a:ln w="9525">
            <a:noFill/>
            <a:miter lim="800000"/>
            <a:headEnd/>
            <a:tailEnd/>
          </a:ln>
        </p:spPr>
      </p:pic>
      <p:pic>
        <p:nvPicPr>
          <p:cNvPr id="8251" name="Picture 59" descr="e fm"/>
          <p:cNvPicPr>
            <a:picLocks noChangeAspect="1" noChangeArrowheads="1"/>
          </p:cNvPicPr>
          <p:nvPr/>
        </p:nvPicPr>
        <p:blipFill>
          <a:blip r:embed="rId26" cstate="print"/>
          <a:srcRect/>
          <a:stretch>
            <a:fillRect/>
          </a:stretch>
        </p:blipFill>
        <p:spPr bwMode="auto">
          <a:xfrm>
            <a:off x="4932363" y="4897438"/>
            <a:ext cx="760412" cy="1622425"/>
          </a:xfrm>
          <a:prstGeom prst="rect">
            <a:avLst/>
          </a:prstGeom>
          <a:noFill/>
          <a:ln w="9525">
            <a:noFill/>
            <a:miter lim="800000"/>
            <a:headEnd/>
            <a:tailEnd/>
          </a:ln>
        </p:spPr>
      </p:pic>
      <p:pic>
        <p:nvPicPr>
          <p:cNvPr id="8252" name="Picture 60" descr="gold FM"/>
          <p:cNvPicPr>
            <a:picLocks noChangeAspect="1" noChangeArrowheads="1"/>
          </p:cNvPicPr>
          <p:nvPr/>
        </p:nvPicPr>
        <p:blipFill>
          <a:blip r:embed="rId27" cstate="print"/>
          <a:srcRect/>
          <a:stretch>
            <a:fillRect/>
          </a:stretch>
        </p:blipFill>
        <p:spPr bwMode="auto">
          <a:xfrm>
            <a:off x="6753225" y="4968875"/>
            <a:ext cx="1000125" cy="752475"/>
          </a:xfrm>
          <a:prstGeom prst="rect">
            <a:avLst/>
          </a:prstGeom>
          <a:noFill/>
          <a:ln w="9525">
            <a:noFill/>
            <a:miter lim="800000"/>
            <a:headEnd/>
            <a:tailEnd/>
          </a:ln>
        </p:spPr>
      </p:pic>
      <p:pic>
        <p:nvPicPr>
          <p:cNvPr id="8253" name="Picture 61" descr="Hiru fm"/>
          <p:cNvPicPr>
            <a:picLocks noChangeAspect="1" noChangeArrowheads="1"/>
          </p:cNvPicPr>
          <p:nvPr/>
        </p:nvPicPr>
        <p:blipFill>
          <a:blip r:embed="rId28" cstate="print"/>
          <a:srcRect/>
          <a:stretch>
            <a:fillRect/>
          </a:stretch>
        </p:blipFill>
        <p:spPr bwMode="auto">
          <a:xfrm>
            <a:off x="5732463" y="5729288"/>
            <a:ext cx="1000125" cy="752475"/>
          </a:xfrm>
          <a:prstGeom prst="rect">
            <a:avLst/>
          </a:prstGeom>
          <a:noFill/>
          <a:ln w="9525">
            <a:noFill/>
            <a:miter lim="800000"/>
            <a:headEnd/>
            <a:tailEnd/>
          </a:ln>
        </p:spPr>
      </p:pic>
      <p:pic>
        <p:nvPicPr>
          <p:cNvPr id="8254" name="Picture 62" descr="Lak FM"/>
          <p:cNvPicPr>
            <a:picLocks noChangeAspect="1" noChangeArrowheads="1"/>
          </p:cNvPicPr>
          <p:nvPr/>
        </p:nvPicPr>
        <p:blipFill>
          <a:blip r:embed="rId29" cstate="print"/>
          <a:srcRect/>
          <a:stretch>
            <a:fillRect/>
          </a:stretch>
        </p:blipFill>
        <p:spPr bwMode="auto">
          <a:xfrm>
            <a:off x="1979613" y="5734050"/>
            <a:ext cx="719137" cy="658813"/>
          </a:xfrm>
          <a:prstGeom prst="rect">
            <a:avLst/>
          </a:prstGeom>
          <a:noFill/>
          <a:ln w="9525">
            <a:noFill/>
            <a:miter lim="800000"/>
            <a:headEnd/>
            <a:tailEnd/>
          </a:ln>
        </p:spPr>
      </p:pic>
      <p:pic>
        <p:nvPicPr>
          <p:cNvPr id="8255" name="Picture 63" descr="Lakhanda"/>
          <p:cNvPicPr>
            <a:picLocks noChangeAspect="1" noChangeArrowheads="1"/>
          </p:cNvPicPr>
          <p:nvPr/>
        </p:nvPicPr>
        <p:blipFill>
          <a:blip r:embed="rId30" cstate="print"/>
          <a:srcRect/>
          <a:stretch>
            <a:fillRect/>
          </a:stretch>
        </p:blipFill>
        <p:spPr bwMode="auto">
          <a:xfrm>
            <a:off x="4067175" y="4968875"/>
            <a:ext cx="647700" cy="647700"/>
          </a:xfrm>
          <a:prstGeom prst="rect">
            <a:avLst/>
          </a:prstGeom>
          <a:noFill/>
          <a:ln w="9525">
            <a:noFill/>
            <a:miter lim="800000"/>
            <a:headEnd/>
            <a:tailEnd/>
          </a:ln>
        </p:spPr>
      </p:pic>
      <p:pic>
        <p:nvPicPr>
          <p:cNvPr id="8256" name="Picture 64" descr="TNL"/>
          <p:cNvPicPr>
            <a:picLocks noChangeAspect="1" noChangeArrowheads="1"/>
          </p:cNvPicPr>
          <p:nvPr/>
        </p:nvPicPr>
        <p:blipFill>
          <a:blip r:embed="rId31" cstate="print"/>
          <a:srcRect/>
          <a:stretch>
            <a:fillRect/>
          </a:stretch>
        </p:blipFill>
        <p:spPr bwMode="auto">
          <a:xfrm>
            <a:off x="2771775" y="4968875"/>
            <a:ext cx="1223963" cy="558800"/>
          </a:xfrm>
          <a:prstGeom prst="rect">
            <a:avLst/>
          </a:prstGeom>
          <a:noFill/>
          <a:ln w="9525">
            <a:noFill/>
            <a:miter lim="800000"/>
            <a:headEnd/>
            <a:tailEnd/>
          </a:ln>
        </p:spPr>
      </p:pic>
      <p:pic>
        <p:nvPicPr>
          <p:cNvPr id="8257" name="Picture 65" descr="Y FM"/>
          <p:cNvPicPr>
            <a:picLocks noChangeAspect="1" noChangeArrowheads="1"/>
          </p:cNvPicPr>
          <p:nvPr/>
        </p:nvPicPr>
        <p:blipFill>
          <a:blip r:embed="rId32" cstate="print"/>
          <a:srcRect/>
          <a:stretch>
            <a:fillRect/>
          </a:stretch>
        </p:blipFill>
        <p:spPr bwMode="auto">
          <a:xfrm>
            <a:off x="6816725" y="5795963"/>
            <a:ext cx="762000" cy="685800"/>
          </a:xfrm>
          <a:prstGeom prst="rect">
            <a:avLst/>
          </a:prstGeom>
          <a:noFill/>
          <a:ln w="9525">
            <a:noFill/>
            <a:miter lim="800000"/>
            <a:headEnd/>
            <a:tailEnd/>
          </a:ln>
        </p:spPr>
      </p:pic>
      <p:pic>
        <p:nvPicPr>
          <p:cNvPr id="8258" name="Picture 66" descr="Sirasa FM"/>
          <p:cNvPicPr>
            <a:picLocks noChangeAspect="1" noChangeArrowheads="1"/>
          </p:cNvPicPr>
          <p:nvPr/>
        </p:nvPicPr>
        <p:blipFill>
          <a:blip r:embed="rId33" cstate="print"/>
          <a:srcRect/>
          <a:stretch>
            <a:fillRect/>
          </a:stretch>
        </p:blipFill>
        <p:spPr bwMode="auto">
          <a:xfrm>
            <a:off x="1979613" y="4994275"/>
            <a:ext cx="720725" cy="666750"/>
          </a:xfrm>
          <a:prstGeom prst="rect">
            <a:avLst/>
          </a:prstGeom>
          <a:noFill/>
          <a:ln w="9525">
            <a:noFill/>
            <a:miter lim="800000"/>
            <a:headEnd/>
            <a:tailEnd/>
          </a:ln>
        </p:spPr>
      </p:pic>
      <p:pic>
        <p:nvPicPr>
          <p:cNvPr id="8259" name="Picture 67" descr="Shakthi FM"/>
          <p:cNvPicPr>
            <a:picLocks noChangeAspect="1" noChangeArrowheads="1"/>
          </p:cNvPicPr>
          <p:nvPr/>
        </p:nvPicPr>
        <p:blipFill>
          <a:blip r:embed="rId34" cstate="print"/>
          <a:srcRect/>
          <a:stretch>
            <a:fillRect/>
          </a:stretch>
        </p:blipFill>
        <p:spPr bwMode="auto">
          <a:xfrm>
            <a:off x="5786438" y="4937125"/>
            <a:ext cx="874712" cy="752475"/>
          </a:xfrm>
          <a:prstGeom prst="rect">
            <a:avLst/>
          </a:prstGeom>
          <a:noFill/>
          <a:ln w="9525">
            <a:noFill/>
            <a:miter lim="800000"/>
            <a:headEnd/>
            <a:tailEnd/>
          </a:ln>
        </p:spPr>
      </p:pic>
      <p:pic>
        <p:nvPicPr>
          <p:cNvPr id="8260" name="Picture 68"/>
          <p:cNvPicPr>
            <a:picLocks noChangeAspect="1" noChangeArrowheads="1"/>
          </p:cNvPicPr>
          <p:nvPr/>
        </p:nvPicPr>
        <p:blipFill>
          <a:blip r:embed="rId35" cstate="print"/>
          <a:srcRect/>
          <a:stretch>
            <a:fillRect/>
          </a:stretch>
        </p:blipFill>
        <p:spPr bwMode="auto">
          <a:xfrm>
            <a:off x="7812088" y="4941888"/>
            <a:ext cx="936625" cy="936625"/>
          </a:xfrm>
          <a:prstGeom prst="rect">
            <a:avLst/>
          </a:prstGeom>
          <a:noFill/>
          <a:ln w="9525">
            <a:noFill/>
            <a:miter lim="800000"/>
            <a:headEnd/>
            <a:tailEnd/>
          </a:ln>
        </p:spPr>
      </p:pic>
      <p:sp>
        <p:nvSpPr>
          <p:cNvPr id="8261" name="Text Box 69"/>
          <p:cNvSpPr txBox="1">
            <a:spLocks noChangeArrowheads="1"/>
          </p:cNvSpPr>
          <p:nvPr/>
        </p:nvSpPr>
        <p:spPr bwMode="auto">
          <a:xfrm>
            <a:off x="7812088" y="6107113"/>
            <a:ext cx="1152525" cy="346075"/>
          </a:xfrm>
          <a:prstGeom prst="rect">
            <a:avLst/>
          </a:prstGeom>
          <a:solidFill>
            <a:schemeClr val="bg1"/>
          </a:solidFill>
          <a:ln w="9525">
            <a:solidFill>
              <a:srgbClr val="9900CC"/>
            </a:solidFill>
            <a:miter lim="800000"/>
            <a:headEnd/>
            <a:tailEnd/>
          </a:ln>
        </p:spPr>
        <p:txBody>
          <a:bodyPr>
            <a:spAutoFit/>
          </a:bodyPr>
          <a:lstStyle/>
          <a:p>
            <a:pPr algn="ctr">
              <a:spcBef>
                <a:spcPct val="50000"/>
              </a:spcBef>
            </a:pPr>
            <a:r>
              <a:rPr lang="en-GB" sz="1600" b="1">
                <a:solidFill>
                  <a:srgbClr val="9900CC"/>
                </a:solidFill>
              </a:rPr>
              <a:t>Total = 42</a:t>
            </a:r>
            <a:endParaRPr lang="en-US" sz="1600" b="1">
              <a:solidFill>
                <a:srgbClr val="9900CC"/>
              </a:solidFill>
            </a:endParaRPr>
          </a:p>
        </p:txBody>
      </p:sp>
      <p:sp>
        <p:nvSpPr>
          <p:cNvPr id="8262" name="Text Box 70"/>
          <p:cNvSpPr txBox="1">
            <a:spLocks noChangeArrowheads="1"/>
          </p:cNvSpPr>
          <p:nvPr/>
        </p:nvSpPr>
        <p:spPr bwMode="auto">
          <a:xfrm>
            <a:off x="7812088" y="4019550"/>
            <a:ext cx="1081087" cy="346075"/>
          </a:xfrm>
          <a:prstGeom prst="rect">
            <a:avLst/>
          </a:prstGeom>
          <a:solidFill>
            <a:schemeClr val="bg1"/>
          </a:solidFill>
          <a:ln w="9525">
            <a:solidFill>
              <a:srgbClr val="9900CC"/>
            </a:solidFill>
            <a:miter lim="800000"/>
            <a:headEnd/>
            <a:tailEnd/>
          </a:ln>
        </p:spPr>
        <p:txBody>
          <a:bodyPr>
            <a:spAutoFit/>
          </a:bodyPr>
          <a:lstStyle/>
          <a:p>
            <a:pPr algn="ctr">
              <a:spcBef>
                <a:spcPct val="50000"/>
              </a:spcBef>
            </a:pPr>
            <a:r>
              <a:rPr lang="en-GB" sz="1600" b="1">
                <a:solidFill>
                  <a:srgbClr val="9900CC"/>
                </a:solidFill>
              </a:rPr>
              <a:t>Total = 7</a:t>
            </a:r>
            <a:endParaRPr lang="en-US" sz="1600" b="1">
              <a:solidFill>
                <a:srgbClr val="9900CC"/>
              </a:solidFill>
            </a:endParaRPr>
          </a:p>
        </p:txBody>
      </p:sp>
      <p:sp>
        <p:nvSpPr>
          <p:cNvPr id="8263" name="Text Box 71"/>
          <p:cNvSpPr txBox="1">
            <a:spLocks noChangeArrowheads="1"/>
          </p:cNvSpPr>
          <p:nvPr/>
        </p:nvSpPr>
        <p:spPr bwMode="auto">
          <a:xfrm>
            <a:off x="7956550" y="2133600"/>
            <a:ext cx="1042988" cy="346075"/>
          </a:xfrm>
          <a:prstGeom prst="rect">
            <a:avLst/>
          </a:prstGeom>
          <a:solidFill>
            <a:schemeClr val="bg1"/>
          </a:solidFill>
          <a:ln w="9525">
            <a:solidFill>
              <a:srgbClr val="9900CC"/>
            </a:solidFill>
            <a:miter lim="800000"/>
            <a:headEnd/>
            <a:tailEnd/>
          </a:ln>
        </p:spPr>
        <p:txBody>
          <a:bodyPr>
            <a:spAutoFit/>
          </a:bodyPr>
          <a:lstStyle/>
          <a:p>
            <a:pPr algn="ctr">
              <a:spcBef>
                <a:spcPct val="50000"/>
              </a:spcBef>
            </a:pPr>
            <a:r>
              <a:rPr lang="en-GB" sz="1600" b="1">
                <a:solidFill>
                  <a:srgbClr val="9900CC"/>
                </a:solidFill>
              </a:rPr>
              <a:t>Total = 4</a:t>
            </a:r>
            <a:endParaRPr lang="en-US" sz="1600" b="1">
              <a:solidFill>
                <a:srgbClr val="99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2.22222E-6 -1.37835E-6 L -0.19653 -0.67484 " pathEditMode="relative" rAng="0" ptsTypes="AA">
                                      <p:cBhvr>
                                        <p:cTn id="6" dur="2000" fill="hold"/>
                                        <p:tgtEl>
                                          <p:spTgt spid="8199"/>
                                        </p:tgtEl>
                                        <p:attrNameLst>
                                          <p:attrName>ppt_x</p:attrName>
                                          <p:attrName>ppt_y</p:attrName>
                                        </p:attrNameLst>
                                      </p:cBhvr>
                                      <p:rCtr x="-98" y="-337"/>
                                    </p:animMotion>
                                  </p:childTnLst>
                                </p:cTn>
                              </p:par>
                              <p:par>
                                <p:cTn id="7" presetID="64" presetClass="path" presetSubtype="0" accel="50000" decel="50000" fill="hold" grpId="0" nodeType="withEffect">
                                  <p:stCondLst>
                                    <p:cond delay="0"/>
                                  </p:stCondLst>
                                  <p:iterate type="lt">
                                    <p:tmPct val="0"/>
                                  </p:iterate>
                                  <p:childTnLst>
                                    <p:animMotion origin="layout" path="M 3.33333E-6 -2.13691E-6 L -0.20851 -0.68871 " pathEditMode="relative" rAng="0" ptsTypes="AA">
                                      <p:cBhvr>
                                        <p:cTn id="8" dur="2000" fill="hold"/>
                                        <p:tgtEl>
                                          <p:spTgt spid="8200"/>
                                        </p:tgtEl>
                                        <p:attrNameLst>
                                          <p:attrName>ppt_x</p:attrName>
                                          <p:attrName>ppt_y</p:attrName>
                                        </p:attrNameLst>
                                      </p:cBhvr>
                                      <p:rCtr x="-104" y="-344"/>
                                    </p:animMotion>
                                  </p:childTnLst>
                                </p:cTn>
                              </p:par>
                              <p:par>
                                <p:cTn id="9" presetID="64" presetClass="path" presetSubtype="0" accel="50000" decel="50000" fill="hold" nodeType="withEffect">
                                  <p:stCondLst>
                                    <p:cond delay="0"/>
                                  </p:stCondLst>
                                  <p:childTnLst>
                                    <p:animMotion origin="layout" path="M -3.05556E-6 0.00024 L -0.11805 0.12604 " pathEditMode="relative" rAng="0" ptsTypes="AA">
                                      <p:cBhvr>
                                        <p:cTn id="10" dur="2000" fill="hold"/>
                                        <p:tgtEl>
                                          <p:spTgt spid="8194"/>
                                        </p:tgtEl>
                                        <p:attrNameLst>
                                          <p:attrName>ppt_x</p:attrName>
                                          <p:attrName>ppt_y</p:attrName>
                                        </p:attrNameLst>
                                      </p:cBhvr>
                                      <p:rCtr x="-59" y="63"/>
                                    </p:animMotion>
                                  </p:childTnLst>
                                </p:cTn>
                              </p:par>
                              <p:par>
                                <p:cTn id="11" presetID="64" presetClass="path" presetSubtype="0" accel="50000" decel="50000" fill="hold" grpId="0" nodeType="withEffect">
                                  <p:stCondLst>
                                    <p:cond delay="0"/>
                                  </p:stCondLst>
                                  <p:iterate type="lt">
                                    <p:tmPct val="0"/>
                                  </p:iterate>
                                  <p:childTnLst>
                                    <p:animMotion origin="layout" path="M -4.72222E-6 -3.31175E-6 L -0.13767 0.11887 " pathEditMode="relative" rAng="0" ptsTypes="AA">
                                      <p:cBhvr>
                                        <p:cTn id="12" dur="2000" fill="hold"/>
                                        <p:tgtEl>
                                          <p:spTgt spid="8220"/>
                                        </p:tgtEl>
                                        <p:attrNameLst>
                                          <p:attrName>ppt_x</p:attrName>
                                          <p:attrName>ppt_y</p:attrName>
                                        </p:attrNameLst>
                                      </p:cBhvr>
                                      <p:rCtr x="-69" y="59"/>
                                    </p:animMotion>
                                  </p:childTnLst>
                                </p:cTn>
                              </p:par>
                              <p:par>
                                <p:cTn id="13" presetID="64" presetClass="path" presetSubtype="0" accel="50000" decel="50000" fill="hold" nodeType="withEffect">
                                  <p:stCondLst>
                                    <p:cond delay="0"/>
                                  </p:stCondLst>
                                  <p:childTnLst>
                                    <p:animMotion origin="layout" path="M 5E-6 3.70028E-6 L -0.11754 0.01804 " pathEditMode="relative" rAng="0" ptsTypes="AA">
                                      <p:cBhvr>
                                        <p:cTn id="14" dur="2000" fill="hold"/>
                                        <p:tgtEl>
                                          <p:spTgt spid="8197"/>
                                        </p:tgtEl>
                                        <p:attrNameLst>
                                          <p:attrName>ppt_x</p:attrName>
                                          <p:attrName>ppt_y</p:attrName>
                                        </p:attrNameLst>
                                      </p:cBhvr>
                                      <p:rCtr x="-59" y="9"/>
                                    </p:animMotion>
                                  </p:childTnLst>
                                </p:cTn>
                              </p:par>
                              <p:par>
                                <p:cTn id="15" presetID="64" presetClass="path" presetSubtype="0" accel="50000" decel="50000" fill="hold" grpId="0" nodeType="withEffect">
                                  <p:stCondLst>
                                    <p:cond delay="0"/>
                                  </p:stCondLst>
                                  <p:iterate type="lt">
                                    <p:tmPct val="0"/>
                                  </p:iterate>
                                  <p:childTnLst>
                                    <p:animMotion origin="layout" path="M -1.94444E-6 4.46809E-6 L -0.10208 -0.05944 " pathEditMode="relative" rAng="0" ptsTypes="AA">
                                      <p:cBhvr>
                                        <p:cTn id="16" dur="2000" fill="hold"/>
                                        <p:tgtEl>
                                          <p:spTgt spid="8201"/>
                                        </p:tgtEl>
                                        <p:attrNameLst>
                                          <p:attrName>ppt_x</p:attrName>
                                          <p:attrName>ppt_y</p:attrName>
                                        </p:attrNameLst>
                                      </p:cBhvr>
                                      <p:rCtr x="-51" y="-30"/>
                                    </p:animMotion>
                                  </p:childTnLst>
                                </p:cTn>
                              </p:par>
                              <p:par>
                                <p:cTn id="17" presetID="10" presetClass="exit" presetSubtype="0" fill="hold" grpId="0" nodeType="withEffect">
                                  <p:stCondLst>
                                    <p:cond delay="0"/>
                                  </p:stCondLst>
                                  <p:childTnLst>
                                    <p:animEffect transition="out" filter="fade">
                                      <p:cBhvr>
                                        <p:cTn id="18" dur="2000"/>
                                        <p:tgtEl>
                                          <p:spTgt spid="8202"/>
                                        </p:tgtEl>
                                      </p:cBhvr>
                                    </p:animEffect>
                                    <p:set>
                                      <p:cBhvr>
                                        <p:cTn id="19" dur="1" fill="hold">
                                          <p:stCondLst>
                                            <p:cond delay="1999"/>
                                          </p:stCondLst>
                                        </p:cTn>
                                        <p:tgtEl>
                                          <p:spTgt spid="8202"/>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2000"/>
                                        <p:tgtEl>
                                          <p:spTgt spid="8204"/>
                                        </p:tgtEl>
                                      </p:cBhvr>
                                    </p:animEffect>
                                    <p:set>
                                      <p:cBhvr>
                                        <p:cTn id="22" dur="1" fill="hold">
                                          <p:stCondLst>
                                            <p:cond delay="1999"/>
                                          </p:stCondLst>
                                        </p:cTn>
                                        <p:tgtEl>
                                          <p:spTgt spid="8204"/>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2000"/>
                                        <p:tgtEl>
                                          <p:spTgt spid="8225"/>
                                        </p:tgtEl>
                                      </p:cBhvr>
                                    </p:animEffect>
                                    <p:set>
                                      <p:cBhvr>
                                        <p:cTn id="25" dur="1" fill="hold">
                                          <p:stCondLst>
                                            <p:cond delay="1999"/>
                                          </p:stCondLst>
                                        </p:cTn>
                                        <p:tgtEl>
                                          <p:spTgt spid="8225"/>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2000"/>
                                        <p:tgtEl>
                                          <p:spTgt spid="8196"/>
                                        </p:tgtEl>
                                      </p:cBhvr>
                                    </p:animEffect>
                                    <p:set>
                                      <p:cBhvr>
                                        <p:cTn id="28" dur="1" fill="hold">
                                          <p:stCondLst>
                                            <p:cond delay="1999"/>
                                          </p:stCondLst>
                                        </p:cTn>
                                        <p:tgtEl>
                                          <p:spTgt spid="8196"/>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2000"/>
                                        <p:tgtEl>
                                          <p:spTgt spid="8203"/>
                                        </p:tgtEl>
                                      </p:cBhvr>
                                    </p:animEffect>
                                    <p:set>
                                      <p:cBhvr>
                                        <p:cTn id="31" dur="1" fill="hold">
                                          <p:stCondLst>
                                            <p:cond delay="1999"/>
                                          </p:stCondLst>
                                        </p:cTn>
                                        <p:tgtEl>
                                          <p:spTgt spid="8203"/>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2000"/>
                                        <p:tgtEl>
                                          <p:spTgt spid="8224"/>
                                        </p:tgtEl>
                                      </p:cBhvr>
                                    </p:animEffect>
                                    <p:set>
                                      <p:cBhvr>
                                        <p:cTn id="34" dur="1" fill="hold">
                                          <p:stCondLst>
                                            <p:cond delay="1999"/>
                                          </p:stCondLst>
                                        </p:cTn>
                                        <p:tgtEl>
                                          <p:spTgt spid="822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2000"/>
                                        <p:tgtEl>
                                          <p:spTgt spid="8205"/>
                                        </p:tgtEl>
                                      </p:cBhvr>
                                    </p:animEffect>
                                    <p:set>
                                      <p:cBhvr>
                                        <p:cTn id="37" dur="1" fill="hold">
                                          <p:stCondLst>
                                            <p:cond delay="1999"/>
                                          </p:stCondLst>
                                        </p:cTn>
                                        <p:tgtEl>
                                          <p:spTgt spid="8205"/>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2000"/>
                                        <p:tgtEl>
                                          <p:spTgt spid="8206"/>
                                        </p:tgtEl>
                                      </p:cBhvr>
                                    </p:animEffect>
                                    <p:set>
                                      <p:cBhvr>
                                        <p:cTn id="40" dur="1" fill="hold">
                                          <p:stCondLst>
                                            <p:cond delay="1999"/>
                                          </p:stCondLst>
                                        </p:cTn>
                                        <p:tgtEl>
                                          <p:spTgt spid="8206"/>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2000"/>
                                        <p:tgtEl>
                                          <p:spTgt spid="8213"/>
                                        </p:tgtEl>
                                      </p:cBhvr>
                                    </p:animEffect>
                                    <p:set>
                                      <p:cBhvr>
                                        <p:cTn id="43" dur="1" fill="hold">
                                          <p:stCondLst>
                                            <p:cond delay="1999"/>
                                          </p:stCondLst>
                                        </p:cTn>
                                        <p:tgtEl>
                                          <p:spTgt spid="8213"/>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2000"/>
                                        <p:tgtEl>
                                          <p:spTgt spid="8222"/>
                                        </p:tgtEl>
                                      </p:cBhvr>
                                    </p:animEffect>
                                    <p:set>
                                      <p:cBhvr>
                                        <p:cTn id="46" dur="1" fill="hold">
                                          <p:stCondLst>
                                            <p:cond delay="1999"/>
                                          </p:stCondLst>
                                        </p:cTn>
                                        <p:tgtEl>
                                          <p:spTgt spid="8222"/>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2000"/>
                                        <p:tgtEl>
                                          <p:spTgt spid="8212"/>
                                        </p:tgtEl>
                                      </p:cBhvr>
                                    </p:animEffect>
                                    <p:set>
                                      <p:cBhvr>
                                        <p:cTn id="49" dur="1" fill="hold">
                                          <p:stCondLst>
                                            <p:cond delay="1999"/>
                                          </p:stCondLst>
                                        </p:cTn>
                                        <p:tgtEl>
                                          <p:spTgt spid="8212"/>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2000"/>
                                        <p:tgtEl>
                                          <p:spTgt spid="8210"/>
                                        </p:tgtEl>
                                      </p:cBhvr>
                                    </p:animEffect>
                                    <p:set>
                                      <p:cBhvr>
                                        <p:cTn id="52" dur="1" fill="hold">
                                          <p:stCondLst>
                                            <p:cond delay="1999"/>
                                          </p:stCondLst>
                                        </p:cTn>
                                        <p:tgtEl>
                                          <p:spTgt spid="8210"/>
                                        </p:tgtEl>
                                        <p:attrNameLst>
                                          <p:attrName>style.visibility</p:attrName>
                                        </p:attrNameLst>
                                      </p:cBhvr>
                                      <p:to>
                                        <p:strVal val="hidden"/>
                                      </p:to>
                                    </p:set>
                                  </p:childTnLst>
                                </p:cTn>
                              </p:par>
                              <p:par>
                                <p:cTn id="53" presetID="10" presetClass="exit" presetSubtype="0" fill="hold" grpId="0" nodeType="withEffect">
                                  <p:stCondLst>
                                    <p:cond delay="0"/>
                                  </p:stCondLst>
                                  <p:childTnLst>
                                    <p:animEffect transition="out" filter="fade">
                                      <p:cBhvr>
                                        <p:cTn id="54" dur="2000"/>
                                        <p:tgtEl>
                                          <p:spTgt spid="8221"/>
                                        </p:tgtEl>
                                      </p:cBhvr>
                                    </p:animEffect>
                                    <p:set>
                                      <p:cBhvr>
                                        <p:cTn id="55" dur="1" fill="hold">
                                          <p:stCondLst>
                                            <p:cond delay="1999"/>
                                          </p:stCondLst>
                                        </p:cTn>
                                        <p:tgtEl>
                                          <p:spTgt spid="8221"/>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2000"/>
                                        <p:tgtEl>
                                          <p:spTgt spid="8211"/>
                                        </p:tgtEl>
                                      </p:cBhvr>
                                    </p:animEffect>
                                    <p:set>
                                      <p:cBhvr>
                                        <p:cTn id="58" dur="1" fill="hold">
                                          <p:stCondLst>
                                            <p:cond delay="1999"/>
                                          </p:stCondLst>
                                        </p:cTn>
                                        <p:tgtEl>
                                          <p:spTgt spid="8211"/>
                                        </p:tgtEl>
                                        <p:attrNameLst>
                                          <p:attrName>style.visibility</p:attrName>
                                        </p:attrNameLst>
                                      </p:cBhvr>
                                      <p:to>
                                        <p:strVal val="hidden"/>
                                      </p:to>
                                    </p:set>
                                  </p:childTnLst>
                                </p:cTn>
                              </p:par>
                              <p:par>
                                <p:cTn id="59" presetID="10" presetClass="exit" presetSubtype="0" fill="hold" grpId="0" nodeType="withEffect">
                                  <p:stCondLst>
                                    <p:cond delay="0"/>
                                  </p:stCondLst>
                                  <p:childTnLst>
                                    <p:animEffect transition="out" filter="fade">
                                      <p:cBhvr>
                                        <p:cTn id="60" dur="2000"/>
                                        <p:tgtEl>
                                          <p:spTgt spid="8217"/>
                                        </p:tgtEl>
                                      </p:cBhvr>
                                    </p:animEffect>
                                    <p:set>
                                      <p:cBhvr>
                                        <p:cTn id="61" dur="1" fill="hold">
                                          <p:stCondLst>
                                            <p:cond delay="1999"/>
                                          </p:stCondLst>
                                        </p:cTn>
                                        <p:tgtEl>
                                          <p:spTgt spid="8217"/>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2000"/>
                                        <p:tgtEl>
                                          <p:spTgt spid="8198"/>
                                        </p:tgtEl>
                                      </p:cBhvr>
                                    </p:animEffect>
                                    <p:set>
                                      <p:cBhvr>
                                        <p:cTn id="64" dur="1" fill="hold">
                                          <p:stCondLst>
                                            <p:cond delay="1999"/>
                                          </p:stCondLst>
                                        </p:cTn>
                                        <p:tgtEl>
                                          <p:spTgt spid="8198"/>
                                        </p:tgtEl>
                                        <p:attrNameLst>
                                          <p:attrName>style.visibility</p:attrName>
                                        </p:attrNameLst>
                                      </p:cBhvr>
                                      <p:to>
                                        <p:strVal val="hidden"/>
                                      </p:to>
                                    </p:set>
                                  </p:childTnLst>
                                </p:cTn>
                              </p:par>
                              <p:par>
                                <p:cTn id="65" presetID="10" presetClass="exit" presetSubtype="0" fill="hold" grpId="0" nodeType="withEffect">
                                  <p:stCondLst>
                                    <p:cond delay="0"/>
                                  </p:stCondLst>
                                  <p:childTnLst>
                                    <p:animEffect transition="out" filter="fade">
                                      <p:cBhvr>
                                        <p:cTn id="66" dur="2000"/>
                                        <p:tgtEl>
                                          <p:spTgt spid="8215"/>
                                        </p:tgtEl>
                                      </p:cBhvr>
                                    </p:animEffect>
                                    <p:set>
                                      <p:cBhvr>
                                        <p:cTn id="67" dur="1" fill="hold">
                                          <p:stCondLst>
                                            <p:cond delay="1999"/>
                                          </p:stCondLst>
                                        </p:cTn>
                                        <p:tgtEl>
                                          <p:spTgt spid="8215"/>
                                        </p:tgtEl>
                                        <p:attrNameLst>
                                          <p:attrName>style.visibility</p:attrName>
                                        </p:attrNameLst>
                                      </p:cBhvr>
                                      <p:to>
                                        <p:strVal val="hidden"/>
                                      </p:to>
                                    </p:set>
                                  </p:childTnLst>
                                </p:cTn>
                              </p:par>
                              <p:par>
                                <p:cTn id="68" presetID="10" presetClass="exit" presetSubtype="0" fill="hold" grpId="0" nodeType="withEffect">
                                  <p:stCondLst>
                                    <p:cond delay="0"/>
                                  </p:stCondLst>
                                  <p:childTnLst>
                                    <p:animEffect transition="out" filter="fade">
                                      <p:cBhvr>
                                        <p:cTn id="69" dur="2000"/>
                                        <p:tgtEl>
                                          <p:spTgt spid="8214"/>
                                        </p:tgtEl>
                                      </p:cBhvr>
                                    </p:animEffect>
                                    <p:set>
                                      <p:cBhvr>
                                        <p:cTn id="70" dur="1" fill="hold">
                                          <p:stCondLst>
                                            <p:cond delay="1999"/>
                                          </p:stCondLst>
                                        </p:cTn>
                                        <p:tgtEl>
                                          <p:spTgt spid="8214"/>
                                        </p:tgtEl>
                                        <p:attrNameLst>
                                          <p:attrName>style.visibility</p:attrName>
                                        </p:attrNameLst>
                                      </p:cBhvr>
                                      <p:to>
                                        <p:strVal val="hidden"/>
                                      </p:to>
                                    </p:set>
                                  </p:childTnLst>
                                </p:cTn>
                              </p:par>
                              <p:par>
                                <p:cTn id="71" presetID="10" presetClass="exit" presetSubtype="0" fill="hold" grpId="0" nodeType="withEffect">
                                  <p:stCondLst>
                                    <p:cond delay="0"/>
                                  </p:stCondLst>
                                  <p:childTnLst>
                                    <p:animEffect transition="out" filter="fade">
                                      <p:cBhvr>
                                        <p:cTn id="72" dur="2000"/>
                                        <p:tgtEl>
                                          <p:spTgt spid="8208"/>
                                        </p:tgtEl>
                                      </p:cBhvr>
                                    </p:animEffect>
                                    <p:set>
                                      <p:cBhvr>
                                        <p:cTn id="73" dur="1" fill="hold">
                                          <p:stCondLst>
                                            <p:cond delay="1999"/>
                                          </p:stCondLst>
                                        </p:cTn>
                                        <p:tgtEl>
                                          <p:spTgt spid="8208"/>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2000"/>
                                        <p:tgtEl>
                                          <p:spTgt spid="8195"/>
                                        </p:tgtEl>
                                      </p:cBhvr>
                                    </p:animEffect>
                                    <p:set>
                                      <p:cBhvr>
                                        <p:cTn id="76" dur="1" fill="hold">
                                          <p:stCondLst>
                                            <p:cond delay="1999"/>
                                          </p:stCondLst>
                                        </p:cTn>
                                        <p:tgtEl>
                                          <p:spTgt spid="8195"/>
                                        </p:tgtEl>
                                        <p:attrNameLst>
                                          <p:attrName>style.visibility</p:attrName>
                                        </p:attrNameLst>
                                      </p:cBhvr>
                                      <p:to>
                                        <p:strVal val="hidden"/>
                                      </p:to>
                                    </p:set>
                                  </p:childTnLst>
                                </p:cTn>
                              </p:par>
                              <p:par>
                                <p:cTn id="77" presetID="10" presetClass="exit" presetSubtype="0" fill="hold" grpId="0" nodeType="withEffect">
                                  <p:stCondLst>
                                    <p:cond delay="0"/>
                                  </p:stCondLst>
                                  <p:childTnLst>
                                    <p:animEffect transition="out" filter="fade">
                                      <p:cBhvr>
                                        <p:cTn id="78" dur="2000"/>
                                        <p:tgtEl>
                                          <p:spTgt spid="8209"/>
                                        </p:tgtEl>
                                      </p:cBhvr>
                                    </p:animEffect>
                                    <p:set>
                                      <p:cBhvr>
                                        <p:cTn id="79" dur="1" fill="hold">
                                          <p:stCondLst>
                                            <p:cond delay="1999"/>
                                          </p:stCondLst>
                                        </p:cTn>
                                        <p:tgtEl>
                                          <p:spTgt spid="8209"/>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2000"/>
                                        <p:tgtEl>
                                          <p:spTgt spid="8207"/>
                                        </p:tgtEl>
                                      </p:cBhvr>
                                    </p:animEffect>
                                    <p:set>
                                      <p:cBhvr>
                                        <p:cTn id="82" dur="1" fill="hold">
                                          <p:stCondLst>
                                            <p:cond delay="1999"/>
                                          </p:stCondLst>
                                        </p:cTn>
                                        <p:tgtEl>
                                          <p:spTgt spid="8207"/>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8229"/>
                                        </p:tgtEl>
                                        <p:attrNameLst>
                                          <p:attrName>style.visibility</p:attrName>
                                        </p:attrNameLst>
                                      </p:cBhvr>
                                      <p:to>
                                        <p:strVal val="visible"/>
                                      </p:to>
                                    </p:set>
                                    <p:animEffect transition="in" filter="blinds(horizontal)">
                                      <p:cBhvr>
                                        <p:cTn id="87" dur="500"/>
                                        <p:tgtEl>
                                          <p:spTgt spid="8229"/>
                                        </p:tgtEl>
                                      </p:cBhvr>
                                    </p:animEffect>
                                  </p:childTnLst>
                                </p:cTn>
                              </p:par>
                            </p:childTnLst>
                          </p:cTn>
                        </p:par>
                        <p:par>
                          <p:cTn id="88" fill="hold">
                            <p:stCondLst>
                              <p:cond delay="500"/>
                            </p:stCondLst>
                            <p:childTnLst>
                              <p:par>
                                <p:cTn id="89" presetID="3" presetClass="entr" presetSubtype="10" fill="hold" nodeType="afterEffect">
                                  <p:stCondLst>
                                    <p:cond delay="0"/>
                                  </p:stCondLst>
                                  <p:childTnLst>
                                    <p:set>
                                      <p:cBhvr>
                                        <p:cTn id="90" dur="1" fill="hold">
                                          <p:stCondLst>
                                            <p:cond delay="0"/>
                                          </p:stCondLst>
                                        </p:cTn>
                                        <p:tgtEl>
                                          <p:spTgt spid="8226"/>
                                        </p:tgtEl>
                                        <p:attrNameLst>
                                          <p:attrName>style.visibility</p:attrName>
                                        </p:attrNameLst>
                                      </p:cBhvr>
                                      <p:to>
                                        <p:strVal val="visible"/>
                                      </p:to>
                                    </p:set>
                                    <p:animEffect transition="in" filter="blinds(horizontal)">
                                      <p:cBhvr>
                                        <p:cTn id="91" dur="500"/>
                                        <p:tgtEl>
                                          <p:spTgt spid="8226"/>
                                        </p:tgtEl>
                                      </p:cBhvr>
                                    </p:animEffect>
                                  </p:childTnLst>
                                </p:cTn>
                              </p:par>
                            </p:childTnLst>
                          </p:cTn>
                        </p:par>
                        <p:par>
                          <p:cTn id="92" fill="hold">
                            <p:stCondLst>
                              <p:cond delay="1000"/>
                            </p:stCondLst>
                            <p:childTnLst>
                              <p:par>
                                <p:cTn id="93" presetID="3" presetClass="entr" presetSubtype="10" fill="hold" nodeType="afterEffect">
                                  <p:stCondLst>
                                    <p:cond delay="0"/>
                                  </p:stCondLst>
                                  <p:childTnLst>
                                    <p:set>
                                      <p:cBhvr>
                                        <p:cTn id="94" dur="1" fill="hold">
                                          <p:stCondLst>
                                            <p:cond delay="0"/>
                                          </p:stCondLst>
                                        </p:cTn>
                                        <p:tgtEl>
                                          <p:spTgt spid="8228"/>
                                        </p:tgtEl>
                                        <p:attrNameLst>
                                          <p:attrName>style.visibility</p:attrName>
                                        </p:attrNameLst>
                                      </p:cBhvr>
                                      <p:to>
                                        <p:strVal val="visible"/>
                                      </p:to>
                                    </p:set>
                                    <p:animEffect transition="in" filter="blinds(horizontal)">
                                      <p:cBhvr>
                                        <p:cTn id="95" dur="500"/>
                                        <p:tgtEl>
                                          <p:spTgt spid="8228"/>
                                        </p:tgtEl>
                                      </p:cBhvr>
                                    </p:animEffect>
                                  </p:childTnLst>
                                </p:cTn>
                              </p:par>
                            </p:childTnLst>
                          </p:cTn>
                        </p:par>
                        <p:par>
                          <p:cTn id="96" fill="hold">
                            <p:stCondLst>
                              <p:cond delay="1500"/>
                            </p:stCondLst>
                            <p:childTnLst>
                              <p:par>
                                <p:cTn id="97" presetID="3" presetClass="entr" presetSubtype="10" fill="hold" nodeType="afterEffect">
                                  <p:stCondLst>
                                    <p:cond delay="0"/>
                                  </p:stCondLst>
                                  <p:childTnLst>
                                    <p:set>
                                      <p:cBhvr>
                                        <p:cTn id="98" dur="1" fill="hold">
                                          <p:stCondLst>
                                            <p:cond delay="0"/>
                                          </p:stCondLst>
                                        </p:cTn>
                                        <p:tgtEl>
                                          <p:spTgt spid="8227"/>
                                        </p:tgtEl>
                                        <p:attrNameLst>
                                          <p:attrName>style.visibility</p:attrName>
                                        </p:attrNameLst>
                                      </p:cBhvr>
                                      <p:to>
                                        <p:strVal val="visible"/>
                                      </p:to>
                                    </p:set>
                                    <p:animEffect transition="in" filter="blinds(horizontal)">
                                      <p:cBhvr>
                                        <p:cTn id="99" dur="500"/>
                                        <p:tgtEl>
                                          <p:spTgt spid="8227"/>
                                        </p:tgtEl>
                                      </p:cBhvr>
                                    </p:animEffect>
                                  </p:childTnLst>
                                </p:cTn>
                              </p:par>
                            </p:childTnLst>
                          </p:cTn>
                        </p:par>
                        <p:par>
                          <p:cTn id="100" fill="hold">
                            <p:stCondLst>
                              <p:cond delay="2000"/>
                            </p:stCondLst>
                            <p:childTnLst>
                              <p:par>
                                <p:cTn id="101" presetID="10" presetClass="entr" presetSubtype="0" fill="hold" grpId="0" nodeType="afterEffect">
                                  <p:stCondLst>
                                    <p:cond delay="0"/>
                                  </p:stCondLst>
                                  <p:childTnLst>
                                    <p:set>
                                      <p:cBhvr>
                                        <p:cTn id="102" dur="1" fill="hold">
                                          <p:stCondLst>
                                            <p:cond delay="0"/>
                                          </p:stCondLst>
                                        </p:cTn>
                                        <p:tgtEl>
                                          <p:spTgt spid="8230"/>
                                        </p:tgtEl>
                                        <p:attrNameLst>
                                          <p:attrName>style.visibility</p:attrName>
                                        </p:attrNameLst>
                                      </p:cBhvr>
                                      <p:to>
                                        <p:strVal val="visible"/>
                                      </p:to>
                                    </p:set>
                                    <p:animEffect transition="in" filter="fade">
                                      <p:cBhvr>
                                        <p:cTn id="103" dur="2000"/>
                                        <p:tgtEl>
                                          <p:spTgt spid="8230"/>
                                        </p:tgtEl>
                                      </p:cBhvr>
                                    </p:animEffect>
                                  </p:childTnLst>
                                </p:cTn>
                              </p:par>
                              <p:par>
                                <p:cTn id="104" presetID="20" presetClass="emph" presetSubtype="0" fill="hold" grpId="1" nodeType="withEffect">
                                  <p:stCondLst>
                                    <p:cond delay="0"/>
                                  </p:stCondLst>
                                  <p:iterate type="lt">
                                    <p:tmPct val="10000"/>
                                  </p:iterate>
                                  <p:childTnLst>
                                    <p:set>
                                      <p:cBhvr override="childStyle">
                                        <p:cTn id="105" dur="500" autoRev="1" fill="hold"/>
                                        <p:tgtEl>
                                          <p:spTgt spid="8200"/>
                                        </p:tgtEl>
                                        <p:attrNameLst>
                                          <p:attrName>style.color</p:attrName>
                                        </p:attrNameLst>
                                      </p:cBhvr>
                                      <p:to>
                                        <p:clrVal>
                                          <a:schemeClr val="accent2"/>
                                        </p:clrVal>
                                      </p:to>
                                    </p:set>
                                    <p:set>
                                      <p:cBhvr>
                                        <p:cTn id="106" dur="500" autoRev="1" fill="hold"/>
                                        <p:tgtEl>
                                          <p:spTgt spid="8200"/>
                                        </p:tgtEl>
                                        <p:attrNameLst>
                                          <p:attrName>fillcolor</p:attrName>
                                        </p:attrNameLst>
                                      </p:cBhvr>
                                      <p:to>
                                        <p:clrVal>
                                          <a:schemeClr val="accent2"/>
                                        </p:clrVal>
                                      </p:to>
                                    </p:set>
                                    <p:set>
                                      <p:cBhvr>
                                        <p:cTn id="107" dur="500" autoRev="1" fill="hold"/>
                                        <p:tgtEl>
                                          <p:spTgt spid="8200"/>
                                        </p:tgtEl>
                                        <p:attrNameLst>
                                          <p:attrName>fill.type</p:attrName>
                                        </p:attrNameLst>
                                      </p:cBhvr>
                                      <p:to>
                                        <p:strVal val="solid"/>
                                      </p:to>
                                    </p:set>
                                  </p:childTnLst>
                                </p:cTn>
                              </p:par>
                              <p:par>
                                <p:cTn id="108" presetID="10" presetClass="entr" presetSubtype="0" fill="hold" grpId="1" nodeType="withEffect">
                                  <p:stCondLst>
                                    <p:cond delay="0"/>
                                  </p:stCondLst>
                                  <p:childTnLst>
                                    <p:set>
                                      <p:cBhvr>
                                        <p:cTn id="109" dur="1" fill="hold">
                                          <p:stCondLst>
                                            <p:cond delay="0"/>
                                          </p:stCondLst>
                                        </p:cTn>
                                        <p:tgtEl>
                                          <p:spTgt spid="8263"/>
                                        </p:tgtEl>
                                        <p:attrNameLst>
                                          <p:attrName>style.visibility</p:attrName>
                                        </p:attrNameLst>
                                      </p:cBhvr>
                                      <p:to>
                                        <p:strVal val="visible"/>
                                      </p:to>
                                    </p:set>
                                    <p:animEffect transition="in" filter="fade">
                                      <p:cBhvr>
                                        <p:cTn id="110" dur="2000"/>
                                        <p:tgtEl>
                                          <p:spTgt spid="8263"/>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nodeType="clickEffect">
                                  <p:stCondLst>
                                    <p:cond delay="0"/>
                                  </p:stCondLst>
                                  <p:childTnLst>
                                    <p:set>
                                      <p:cBhvr>
                                        <p:cTn id="114" dur="1" fill="hold">
                                          <p:stCondLst>
                                            <p:cond delay="0"/>
                                          </p:stCondLst>
                                        </p:cTn>
                                        <p:tgtEl>
                                          <p:spTgt spid="8244"/>
                                        </p:tgtEl>
                                        <p:attrNameLst>
                                          <p:attrName>style.visibility</p:attrName>
                                        </p:attrNameLst>
                                      </p:cBhvr>
                                      <p:to>
                                        <p:strVal val="visible"/>
                                      </p:to>
                                    </p:set>
                                    <p:animEffect transition="in" filter="blinds(horizontal)">
                                      <p:cBhvr>
                                        <p:cTn id="115" dur="500"/>
                                        <p:tgtEl>
                                          <p:spTgt spid="8244"/>
                                        </p:tgtEl>
                                      </p:cBhvr>
                                    </p:animEffect>
                                  </p:childTnLst>
                                </p:cTn>
                              </p:par>
                            </p:childTnLst>
                          </p:cTn>
                        </p:par>
                        <p:par>
                          <p:cTn id="116" fill="hold">
                            <p:stCondLst>
                              <p:cond delay="500"/>
                            </p:stCondLst>
                            <p:childTnLst>
                              <p:par>
                                <p:cTn id="117" presetID="3" presetClass="entr" presetSubtype="10" fill="hold" nodeType="afterEffect">
                                  <p:stCondLst>
                                    <p:cond delay="0"/>
                                  </p:stCondLst>
                                  <p:childTnLst>
                                    <p:set>
                                      <p:cBhvr>
                                        <p:cTn id="118" dur="1" fill="hold">
                                          <p:stCondLst>
                                            <p:cond delay="0"/>
                                          </p:stCondLst>
                                        </p:cTn>
                                        <p:tgtEl>
                                          <p:spTgt spid="8242"/>
                                        </p:tgtEl>
                                        <p:attrNameLst>
                                          <p:attrName>style.visibility</p:attrName>
                                        </p:attrNameLst>
                                      </p:cBhvr>
                                      <p:to>
                                        <p:strVal val="visible"/>
                                      </p:to>
                                    </p:set>
                                    <p:animEffect transition="in" filter="blinds(horizontal)">
                                      <p:cBhvr>
                                        <p:cTn id="119" dur="500"/>
                                        <p:tgtEl>
                                          <p:spTgt spid="8242"/>
                                        </p:tgtEl>
                                      </p:cBhvr>
                                    </p:animEffect>
                                  </p:childTnLst>
                                </p:cTn>
                              </p:par>
                            </p:childTnLst>
                          </p:cTn>
                        </p:par>
                        <p:par>
                          <p:cTn id="120" fill="hold">
                            <p:stCondLst>
                              <p:cond delay="1000"/>
                            </p:stCondLst>
                            <p:childTnLst>
                              <p:par>
                                <p:cTn id="121" presetID="3" presetClass="entr" presetSubtype="10" fill="hold" nodeType="afterEffect">
                                  <p:stCondLst>
                                    <p:cond delay="0"/>
                                  </p:stCondLst>
                                  <p:childTnLst>
                                    <p:set>
                                      <p:cBhvr>
                                        <p:cTn id="122" dur="1" fill="hold">
                                          <p:stCondLst>
                                            <p:cond delay="0"/>
                                          </p:stCondLst>
                                        </p:cTn>
                                        <p:tgtEl>
                                          <p:spTgt spid="8248"/>
                                        </p:tgtEl>
                                        <p:attrNameLst>
                                          <p:attrName>style.visibility</p:attrName>
                                        </p:attrNameLst>
                                      </p:cBhvr>
                                      <p:to>
                                        <p:strVal val="visible"/>
                                      </p:to>
                                    </p:set>
                                    <p:animEffect transition="in" filter="blinds(horizontal)">
                                      <p:cBhvr>
                                        <p:cTn id="123" dur="500"/>
                                        <p:tgtEl>
                                          <p:spTgt spid="8248"/>
                                        </p:tgtEl>
                                      </p:cBhvr>
                                    </p:animEffect>
                                  </p:childTnLst>
                                </p:cTn>
                              </p:par>
                            </p:childTnLst>
                          </p:cTn>
                        </p:par>
                        <p:par>
                          <p:cTn id="124" fill="hold">
                            <p:stCondLst>
                              <p:cond delay="1500"/>
                            </p:stCondLst>
                            <p:childTnLst>
                              <p:par>
                                <p:cTn id="125" presetID="3" presetClass="entr" presetSubtype="10" fill="hold" nodeType="afterEffect">
                                  <p:stCondLst>
                                    <p:cond delay="0"/>
                                  </p:stCondLst>
                                  <p:childTnLst>
                                    <p:set>
                                      <p:cBhvr>
                                        <p:cTn id="126" dur="1" fill="hold">
                                          <p:stCondLst>
                                            <p:cond delay="0"/>
                                          </p:stCondLst>
                                        </p:cTn>
                                        <p:tgtEl>
                                          <p:spTgt spid="8246"/>
                                        </p:tgtEl>
                                        <p:attrNameLst>
                                          <p:attrName>style.visibility</p:attrName>
                                        </p:attrNameLst>
                                      </p:cBhvr>
                                      <p:to>
                                        <p:strVal val="visible"/>
                                      </p:to>
                                    </p:set>
                                    <p:animEffect transition="in" filter="blinds(horizontal)">
                                      <p:cBhvr>
                                        <p:cTn id="127" dur="500"/>
                                        <p:tgtEl>
                                          <p:spTgt spid="8246"/>
                                        </p:tgtEl>
                                      </p:cBhvr>
                                    </p:animEffect>
                                  </p:childTnLst>
                                </p:cTn>
                              </p:par>
                            </p:childTnLst>
                          </p:cTn>
                        </p:par>
                        <p:par>
                          <p:cTn id="128" fill="hold">
                            <p:stCondLst>
                              <p:cond delay="2000"/>
                            </p:stCondLst>
                            <p:childTnLst>
                              <p:par>
                                <p:cTn id="129" presetID="3" presetClass="entr" presetSubtype="10" fill="hold" nodeType="afterEffect">
                                  <p:stCondLst>
                                    <p:cond delay="0"/>
                                  </p:stCondLst>
                                  <p:childTnLst>
                                    <p:set>
                                      <p:cBhvr>
                                        <p:cTn id="130" dur="1" fill="hold">
                                          <p:stCondLst>
                                            <p:cond delay="0"/>
                                          </p:stCondLst>
                                        </p:cTn>
                                        <p:tgtEl>
                                          <p:spTgt spid="8243"/>
                                        </p:tgtEl>
                                        <p:attrNameLst>
                                          <p:attrName>style.visibility</p:attrName>
                                        </p:attrNameLst>
                                      </p:cBhvr>
                                      <p:to>
                                        <p:strVal val="visible"/>
                                      </p:to>
                                    </p:set>
                                    <p:animEffect transition="in" filter="blinds(horizontal)">
                                      <p:cBhvr>
                                        <p:cTn id="131" dur="500"/>
                                        <p:tgtEl>
                                          <p:spTgt spid="8243"/>
                                        </p:tgtEl>
                                      </p:cBhvr>
                                    </p:animEffect>
                                  </p:childTnLst>
                                </p:cTn>
                              </p:par>
                            </p:childTnLst>
                          </p:cTn>
                        </p:par>
                        <p:par>
                          <p:cTn id="132" fill="hold">
                            <p:stCondLst>
                              <p:cond delay="2500"/>
                            </p:stCondLst>
                            <p:childTnLst>
                              <p:par>
                                <p:cTn id="133" presetID="3" presetClass="entr" presetSubtype="10" fill="hold" nodeType="afterEffect">
                                  <p:stCondLst>
                                    <p:cond delay="0"/>
                                  </p:stCondLst>
                                  <p:childTnLst>
                                    <p:set>
                                      <p:cBhvr>
                                        <p:cTn id="134" dur="1" fill="hold">
                                          <p:stCondLst>
                                            <p:cond delay="0"/>
                                          </p:stCondLst>
                                        </p:cTn>
                                        <p:tgtEl>
                                          <p:spTgt spid="8245"/>
                                        </p:tgtEl>
                                        <p:attrNameLst>
                                          <p:attrName>style.visibility</p:attrName>
                                        </p:attrNameLst>
                                      </p:cBhvr>
                                      <p:to>
                                        <p:strVal val="visible"/>
                                      </p:to>
                                    </p:set>
                                    <p:animEffect transition="in" filter="blinds(horizontal)">
                                      <p:cBhvr>
                                        <p:cTn id="135" dur="500"/>
                                        <p:tgtEl>
                                          <p:spTgt spid="8245"/>
                                        </p:tgtEl>
                                      </p:cBhvr>
                                    </p:animEffect>
                                  </p:childTnLst>
                                </p:cTn>
                              </p:par>
                            </p:childTnLst>
                          </p:cTn>
                        </p:par>
                        <p:par>
                          <p:cTn id="136" fill="hold">
                            <p:stCondLst>
                              <p:cond delay="3000"/>
                            </p:stCondLst>
                            <p:childTnLst>
                              <p:par>
                                <p:cTn id="137" presetID="3" presetClass="entr" presetSubtype="10" fill="hold" nodeType="afterEffect">
                                  <p:stCondLst>
                                    <p:cond delay="0"/>
                                  </p:stCondLst>
                                  <p:childTnLst>
                                    <p:set>
                                      <p:cBhvr>
                                        <p:cTn id="138" dur="1" fill="hold">
                                          <p:stCondLst>
                                            <p:cond delay="0"/>
                                          </p:stCondLst>
                                        </p:cTn>
                                        <p:tgtEl>
                                          <p:spTgt spid="8247"/>
                                        </p:tgtEl>
                                        <p:attrNameLst>
                                          <p:attrName>style.visibility</p:attrName>
                                        </p:attrNameLst>
                                      </p:cBhvr>
                                      <p:to>
                                        <p:strVal val="visible"/>
                                      </p:to>
                                    </p:set>
                                    <p:animEffect transition="in" filter="blinds(horizontal)">
                                      <p:cBhvr>
                                        <p:cTn id="139" dur="500"/>
                                        <p:tgtEl>
                                          <p:spTgt spid="8247"/>
                                        </p:tgtEl>
                                      </p:cBhvr>
                                    </p:animEffect>
                                  </p:childTnLst>
                                </p:cTn>
                              </p:par>
                            </p:childTnLst>
                          </p:cTn>
                        </p:par>
                        <p:par>
                          <p:cTn id="140" fill="hold">
                            <p:stCondLst>
                              <p:cond delay="3500"/>
                            </p:stCondLst>
                            <p:childTnLst>
                              <p:par>
                                <p:cTn id="141" presetID="10" presetClass="entr" presetSubtype="0" fill="hold" grpId="0" nodeType="afterEffect">
                                  <p:stCondLst>
                                    <p:cond delay="0"/>
                                  </p:stCondLst>
                                  <p:childTnLst>
                                    <p:set>
                                      <p:cBhvr>
                                        <p:cTn id="142" dur="1" fill="hold">
                                          <p:stCondLst>
                                            <p:cond delay="0"/>
                                          </p:stCondLst>
                                        </p:cTn>
                                        <p:tgtEl>
                                          <p:spTgt spid="8232"/>
                                        </p:tgtEl>
                                        <p:attrNameLst>
                                          <p:attrName>style.visibility</p:attrName>
                                        </p:attrNameLst>
                                      </p:cBhvr>
                                      <p:to>
                                        <p:strVal val="visible"/>
                                      </p:to>
                                    </p:set>
                                    <p:animEffect transition="in" filter="fade">
                                      <p:cBhvr>
                                        <p:cTn id="143" dur="2000"/>
                                        <p:tgtEl>
                                          <p:spTgt spid="8232"/>
                                        </p:tgtEl>
                                      </p:cBhvr>
                                    </p:animEffect>
                                  </p:childTnLst>
                                </p:cTn>
                              </p:par>
                              <p:par>
                                <p:cTn id="144" presetID="20" presetClass="emph" presetSubtype="0" fill="hold" grpId="1" nodeType="withEffect">
                                  <p:stCondLst>
                                    <p:cond delay="0"/>
                                  </p:stCondLst>
                                  <p:iterate type="lt">
                                    <p:tmPct val="10000"/>
                                  </p:iterate>
                                  <p:childTnLst>
                                    <p:set>
                                      <p:cBhvr override="childStyle">
                                        <p:cTn id="145" dur="500" autoRev="1" fill="hold"/>
                                        <p:tgtEl>
                                          <p:spTgt spid="8201"/>
                                        </p:tgtEl>
                                        <p:attrNameLst>
                                          <p:attrName>style.color</p:attrName>
                                        </p:attrNameLst>
                                      </p:cBhvr>
                                      <p:to>
                                        <p:clrVal>
                                          <a:schemeClr val="accent2"/>
                                        </p:clrVal>
                                      </p:to>
                                    </p:set>
                                    <p:set>
                                      <p:cBhvr>
                                        <p:cTn id="146" dur="500" autoRev="1" fill="hold"/>
                                        <p:tgtEl>
                                          <p:spTgt spid="8201"/>
                                        </p:tgtEl>
                                        <p:attrNameLst>
                                          <p:attrName>fillcolor</p:attrName>
                                        </p:attrNameLst>
                                      </p:cBhvr>
                                      <p:to>
                                        <p:clrVal>
                                          <a:schemeClr val="accent2"/>
                                        </p:clrVal>
                                      </p:to>
                                    </p:set>
                                    <p:set>
                                      <p:cBhvr>
                                        <p:cTn id="147" dur="500" autoRev="1" fill="hold"/>
                                        <p:tgtEl>
                                          <p:spTgt spid="8201"/>
                                        </p:tgtEl>
                                        <p:attrNameLst>
                                          <p:attrName>fill.type</p:attrName>
                                        </p:attrNameLst>
                                      </p:cBhvr>
                                      <p:to>
                                        <p:strVal val="solid"/>
                                      </p:to>
                                    </p:set>
                                  </p:childTnLst>
                                </p:cTn>
                              </p:par>
                              <p:par>
                                <p:cTn id="148" presetID="10" presetClass="entr" presetSubtype="0" fill="hold" grpId="1" nodeType="withEffect">
                                  <p:stCondLst>
                                    <p:cond delay="0"/>
                                  </p:stCondLst>
                                  <p:childTnLst>
                                    <p:set>
                                      <p:cBhvr>
                                        <p:cTn id="149" dur="1" fill="hold">
                                          <p:stCondLst>
                                            <p:cond delay="0"/>
                                          </p:stCondLst>
                                        </p:cTn>
                                        <p:tgtEl>
                                          <p:spTgt spid="8262"/>
                                        </p:tgtEl>
                                        <p:attrNameLst>
                                          <p:attrName>style.visibility</p:attrName>
                                        </p:attrNameLst>
                                      </p:cBhvr>
                                      <p:to>
                                        <p:strVal val="visible"/>
                                      </p:to>
                                    </p:set>
                                    <p:animEffect transition="in" filter="fade">
                                      <p:cBhvr>
                                        <p:cTn id="150" dur="2000"/>
                                        <p:tgtEl>
                                          <p:spTgt spid="8262"/>
                                        </p:tgtEl>
                                      </p:cBhvr>
                                    </p:animEffect>
                                  </p:childTnLst>
                                </p:cTn>
                              </p:par>
                            </p:childTnLst>
                          </p:cTn>
                        </p:par>
                      </p:childTnLst>
                    </p:cTn>
                  </p:par>
                  <p:par>
                    <p:cTn id="151" fill="hold">
                      <p:stCondLst>
                        <p:cond delay="indefinite"/>
                      </p:stCondLst>
                      <p:childTnLst>
                        <p:par>
                          <p:cTn id="152" fill="hold">
                            <p:stCondLst>
                              <p:cond delay="0"/>
                            </p:stCondLst>
                            <p:childTnLst>
                              <p:par>
                                <p:cTn id="153" presetID="3" presetClass="entr" presetSubtype="10" fill="hold" nodeType="clickEffect">
                                  <p:stCondLst>
                                    <p:cond delay="0"/>
                                  </p:stCondLst>
                                  <p:childTnLst>
                                    <p:set>
                                      <p:cBhvr>
                                        <p:cTn id="154" dur="1" fill="hold">
                                          <p:stCondLst>
                                            <p:cond delay="0"/>
                                          </p:stCondLst>
                                        </p:cTn>
                                        <p:tgtEl>
                                          <p:spTgt spid="8258"/>
                                        </p:tgtEl>
                                        <p:attrNameLst>
                                          <p:attrName>style.visibility</p:attrName>
                                        </p:attrNameLst>
                                      </p:cBhvr>
                                      <p:to>
                                        <p:strVal val="visible"/>
                                      </p:to>
                                    </p:set>
                                    <p:animEffect transition="in" filter="blinds(horizontal)">
                                      <p:cBhvr>
                                        <p:cTn id="155" dur="500"/>
                                        <p:tgtEl>
                                          <p:spTgt spid="8258"/>
                                        </p:tgtEl>
                                      </p:cBhvr>
                                    </p:animEffect>
                                  </p:childTnLst>
                                </p:cTn>
                              </p:par>
                            </p:childTnLst>
                          </p:cTn>
                        </p:par>
                        <p:par>
                          <p:cTn id="156" fill="hold">
                            <p:stCondLst>
                              <p:cond delay="500"/>
                            </p:stCondLst>
                            <p:childTnLst>
                              <p:par>
                                <p:cTn id="157" presetID="3" presetClass="entr" presetSubtype="10" fill="hold" nodeType="afterEffect">
                                  <p:stCondLst>
                                    <p:cond delay="0"/>
                                  </p:stCondLst>
                                  <p:childTnLst>
                                    <p:set>
                                      <p:cBhvr>
                                        <p:cTn id="158" dur="1" fill="hold">
                                          <p:stCondLst>
                                            <p:cond delay="0"/>
                                          </p:stCondLst>
                                        </p:cTn>
                                        <p:tgtEl>
                                          <p:spTgt spid="8254"/>
                                        </p:tgtEl>
                                        <p:attrNameLst>
                                          <p:attrName>style.visibility</p:attrName>
                                        </p:attrNameLst>
                                      </p:cBhvr>
                                      <p:to>
                                        <p:strVal val="visible"/>
                                      </p:to>
                                    </p:set>
                                    <p:animEffect transition="in" filter="blinds(horizontal)">
                                      <p:cBhvr>
                                        <p:cTn id="159" dur="500"/>
                                        <p:tgtEl>
                                          <p:spTgt spid="8254"/>
                                        </p:tgtEl>
                                      </p:cBhvr>
                                    </p:animEffect>
                                  </p:childTnLst>
                                </p:cTn>
                              </p:par>
                            </p:childTnLst>
                          </p:cTn>
                        </p:par>
                        <p:par>
                          <p:cTn id="160" fill="hold">
                            <p:stCondLst>
                              <p:cond delay="1000"/>
                            </p:stCondLst>
                            <p:childTnLst>
                              <p:par>
                                <p:cTn id="161" presetID="3" presetClass="entr" presetSubtype="10" fill="hold" nodeType="afterEffect">
                                  <p:stCondLst>
                                    <p:cond delay="0"/>
                                  </p:stCondLst>
                                  <p:childTnLst>
                                    <p:set>
                                      <p:cBhvr>
                                        <p:cTn id="162" dur="1" fill="hold">
                                          <p:stCondLst>
                                            <p:cond delay="0"/>
                                          </p:stCondLst>
                                        </p:cTn>
                                        <p:tgtEl>
                                          <p:spTgt spid="8256"/>
                                        </p:tgtEl>
                                        <p:attrNameLst>
                                          <p:attrName>style.visibility</p:attrName>
                                        </p:attrNameLst>
                                      </p:cBhvr>
                                      <p:to>
                                        <p:strVal val="visible"/>
                                      </p:to>
                                    </p:set>
                                    <p:animEffect transition="in" filter="blinds(horizontal)">
                                      <p:cBhvr>
                                        <p:cTn id="163" dur="500"/>
                                        <p:tgtEl>
                                          <p:spTgt spid="8256"/>
                                        </p:tgtEl>
                                      </p:cBhvr>
                                    </p:animEffect>
                                  </p:childTnLst>
                                </p:cTn>
                              </p:par>
                            </p:childTnLst>
                          </p:cTn>
                        </p:par>
                        <p:par>
                          <p:cTn id="164" fill="hold">
                            <p:stCondLst>
                              <p:cond delay="1500"/>
                            </p:stCondLst>
                            <p:childTnLst>
                              <p:par>
                                <p:cTn id="165" presetID="3" presetClass="entr" presetSubtype="10" fill="hold" nodeType="afterEffect">
                                  <p:stCondLst>
                                    <p:cond delay="0"/>
                                  </p:stCondLst>
                                  <p:childTnLst>
                                    <p:set>
                                      <p:cBhvr>
                                        <p:cTn id="166" dur="1" fill="hold">
                                          <p:stCondLst>
                                            <p:cond delay="0"/>
                                          </p:stCondLst>
                                        </p:cTn>
                                        <p:tgtEl>
                                          <p:spTgt spid="8249"/>
                                        </p:tgtEl>
                                        <p:attrNameLst>
                                          <p:attrName>style.visibility</p:attrName>
                                        </p:attrNameLst>
                                      </p:cBhvr>
                                      <p:to>
                                        <p:strVal val="visible"/>
                                      </p:to>
                                    </p:set>
                                    <p:animEffect transition="in" filter="blinds(horizontal)">
                                      <p:cBhvr>
                                        <p:cTn id="167" dur="500"/>
                                        <p:tgtEl>
                                          <p:spTgt spid="8249"/>
                                        </p:tgtEl>
                                      </p:cBhvr>
                                    </p:animEffect>
                                  </p:childTnLst>
                                </p:cTn>
                              </p:par>
                            </p:childTnLst>
                          </p:cTn>
                        </p:par>
                        <p:par>
                          <p:cTn id="168" fill="hold">
                            <p:stCondLst>
                              <p:cond delay="2000"/>
                            </p:stCondLst>
                            <p:childTnLst>
                              <p:par>
                                <p:cTn id="169" presetID="3" presetClass="entr" presetSubtype="10" fill="hold" nodeType="afterEffect">
                                  <p:stCondLst>
                                    <p:cond delay="0"/>
                                  </p:stCondLst>
                                  <p:childTnLst>
                                    <p:set>
                                      <p:cBhvr>
                                        <p:cTn id="170" dur="1" fill="hold">
                                          <p:stCondLst>
                                            <p:cond delay="0"/>
                                          </p:stCondLst>
                                        </p:cTn>
                                        <p:tgtEl>
                                          <p:spTgt spid="8255"/>
                                        </p:tgtEl>
                                        <p:attrNameLst>
                                          <p:attrName>style.visibility</p:attrName>
                                        </p:attrNameLst>
                                      </p:cBhvr>
                                      <p:to>
                                        <p:strVal val="visible"/>
                                      </p:to>
                                    </p:set>
                                    <p:animEffect transition="in" filter="blinds(horizontal)">
                                      <p:cBhvr>
                                        <p:cTn id="171" dur="500"/>
                                        <p:tgtEl>
                                          <p:spTgt spid="8255"/>
                                        </p:tgtEl>
                                      </p:cBhvr>
                                    </p:animEffect>
                                  </p:childTnLst>
                                </p:cTn>
                              </p:par>
                            </p:childTnLst>
                          </p:cTn>
                        </p:par>
                        <p:par>
                          <p:cTn id="172" fill="hold">
                            <p:stCondLst>
                              <p:cond delay="2500"/>
                            </p:stCondLst>
                            <p:childTnLst>
                              <p:par>
                                <p:cTn id="173" presetID="3" presetClass="entr" presetSubtype="10" fill="hold" nodeType="afterEffect">
                                  <p:stCondLst>
                                    <p:cond delay="0"/>
                                  </p:stCondLst>
                                  <p:childTnLst>
                                    <p:set>
                                      <p:cBhvr>
                                        <p:cTn id="174" dur="1" fill="hold">
                                          <p:stCondLst>
                                            <p:cond delay="0"/>
                                          </p:stCondLst>
                                        </p:cTn>
                                        <p:tgtEl>
                                          <p:spTgt spid="8250"/>
                                        </p:tgtEl>
                                        <p:attrNameLst>
                                          <p:attrName>style.visibility</p:attrName>
                                        </p:attrNameLst>
                                      </p:cBhvr>
                                      <p:to>
                                        <p:strVal val="visible"/>
                                      </p:to>
                                    </p:set>
                                    <p:animEffect transition="in" filter="blinds(horizontal)">
                                      <p:cBhvr>
                                        <p:cTn id="175" dur="500"/>
                                        <p:tgtEl>
                                          <p:spTgt spid="8250"/>
                                        </p:tgtEl>
                                      </p:cBhvr>
                                    </p:animEffect>
                                  </p:childTnLst>
                                </p:cTn>
                              </p:par>
                            </p:childTnLst>
                          </p:cTn>
                        </p:par>
                        <p:par>
                          <p:cTn id="176" fill="hold">
                            <p:stCondLst>
                              <p:cond delay="3000"/>
                            </p:stCondLst>
                            <p:childTnLst>
                              <p:par>
                                <p:cTn id="177" presetID="3" presetClass="entr" presetSubtype="10" fill="hold" nodeType="afterEffect">
                                  <p:stCondLst>
                                    <p:cond delay="0"/>
                                  </p:stCondLst>
                                  <p:childTnLst>
                                    <p:set>
                                      <p:cBhvr>
                                        <p:cTn id="178" dur="1" fill="hold">
                                          <p:stCondLst>
                                            <p:cond delay="0"/>
                                          </p:stCondLst>
                                        </p:cTn>
                                        <p:tgtEl>
                                          <p:spTgt spid="8251"/>
                                        </p:tgtEl>
                                        <p:attrNameLst>
                                          <p:attrName>style.visibility</p:attrName>
                                        </p:attrNameLst>
                                      </p:cBhvr>
                                      <p:to>
                                        <p:strVal val="visible"/>
                                      </p:to>
                                    </p:set>
                                    <p:animEffect transition="in" filter="blinds(horizontal)">
                                      <p:cBhvr>
                                        <p:cTn id="179" dur="500"/>
                                        <p:tgtEl>
                                          <p:spTgt spid="8251"/>
                                        </p:tgtEl>
                                      </p:cBhvr>
                                    </p:animEffect>
                                  </p:childTnLst>
                                </p:cTn>
                              </p:par>
                            </p:childTnLst>
                          </p:cTn>
                        </p:par>
                        <p:par>
                          <p:cTn id="180" fill="hold">
                            <p:stCondLst>
                              <p:cond delay="3500"/>
                            </p:stCondLst>
                            <p:childTnLst>
                              <p:par>
                                <p:cTn id="181" presetID="3" presetClass="entr" presetSubtype="10" fill="hold" nodeType="afterEffect">
                                  <p:stCondLst>
                                    <p:cond delay="0"/>
                                  </p:stCondLst>
                                  <p:childTnLst>
                                    <p:set>
                                      <p:cBhvr>
                                        <p:cTn id="182" dur="1" fill="hold">
                                          <p:stCondLst>
                                            <p:cond delay="0"/>
                                          </p:stCondLst>
                                        </p:cTn>
                                        <p:tgtEl>
                                          <p:spTgt spid="8259"/>
                                        </p:tgtEl>
                                        <p:attrNameLst>
                                          <p:attrName>style.visibility</p:attrName>
                                        </p:attrNameLst>
                                      </p:cBhvr>
                                      <p:to>
                                        <p:strVal val="visible"/>
                                      </p:to>
                                    </p:set>
                                    <p:animEffect transition="in" filter="blinds(horizontal)">
                                      <p:cBhvr>
                                        <p:cTn id="183" dur="500"/>
                                        <p:tgtEl>
                                          <p:spTgt spid="8259"/>
                                        </p:tgtEl>
                                      </p:cBhvr>
                                    </p:animEffect>
                                  </p:childTnLst>
                                </p:cTn>
                              </p:par>
                            </p:childTnLst>
                          </p:cTn>
                        </p:par>
                        <p:par>
                          <p:cTn id="184" fill="hold">
                            <p:stCondLst>
                              <p:cond delay="4000"/>
                            </p:stCondLst>
                            <p:childTnLst>
                              <p:par>
                                <p:cTn id="185" presetID="3" presetClass="entr" presetSubtype="10" fill="hold" nodeType="afterEffect">
                                  <p:stCondLst>
                                    <p:cond delay="0"/>
                                  </p:stCondLst>
                                  <p:childTnLst>
                                    <p:set>
                                      <p:cBhvr>
                                        <p:cTn id="186" dur="1" fill="hold">
                                          <p:stCondLst>
                                            <p:cond delay="0"/>
                                          </p:stCondLst>
                                        </p:cTn>
                                        <p:tgtEl>
                                          <p:spTgt spid="8253"/>
                                        </p:tgtEl>
                                        <p:attrNameLst>
                                          <p:attrName>style.visibility</p:attrName>
                                        </p:attrNameLst>
                                      </p:cBhvr>
                                      <p:to>
                                        <p:strVal val="visible"/>
                                      </p:to>
                                    </p:set>
                                    <p:animEffect transition="in" filter="blinds(horizontal)">
                                      <p:cBhvr>
                                        <p:cTn id="187" dur="500"/>
                                        <p:tgtEl>
                                          <p:spTgt spid="8253"/>
                                        </p:tgtEl>
                                      </p:cBhvr>
                                    </p:animEffect>
                                  </p:childTnLst>
                                </p:cTn>
                              </p:par>
                            </p:childTnLst>
                          </p:cTn>
                        </p:par>
                        <p:par>
                          <p:cTn id="188" fill="hold">
                            <p:stCondLst>
                              <p:cond delay="4500"/>
                            </p:stCondLst>
                            <p:childTnLst>
                              <p:par>
                                <p:cTn id="189" presetID="3" presetClass="entr" presetSubtype="10" fill="hold" nodeType="afterEffect">
                                  <p:stCondLst>
                                    <p:cond delay="0"/>
                                  </p:stCondLst>
                                  <p:childTnLst>
                                    <p:set>
                                      <p:cBhvr>
                                        <p:cTn id="190" dur="1" fill="hold">
                                          <p:stCondLst>
                                            <p:cond delay="0"/>
                                          </p:stCondLst>
                                        </p:cTn>
                                        <p:tgtEl>
                                          <p:spTgt spid="8252"/>
                                        </p:tgtEl>
                                        <p:attrNameLst>
                                          <p:attrName>style.visibility</p:attrName>
                                        </p:attrNameLst>
                                      </p:cBhvr>
                                      <p:to>
                                        <p:strVal val="visible"/>
                                      </p:to>
                                    </p:set>
                                    <p:animEffect transition="in" filter="blinds(horizontal)">
                                      <p:cBhvr>
                                        <p:cTn id="191" dur="500"/>
                                        <p:tgtEl>
                                          <p:spTgt spid="8252"/>
                                        </p:tgtEl>
                                      </p:cBhvr>
                                    </p:animEffect>
                                  </p:childTnLst>
                                </p:cTn>
                              </p:par>
                            </p:childTnLst>
                          </p:cTn>
                        </p:par>
                        <p:par>
                          <p:cTn id="192" fill="hold">
                            <p:stCondLst>
                              <p:cond delay="5000"/>
                            </p:stCondLst>
                            <p:childTnLst>
                              <p:par>
                                <p:cTn id="193" presetID="3" presetClass="entr" presetSubtype="10" fill="hold" nodeType="afterEffect">
                                  <p:stCondLst>
                                    <p:cond delay="0"/>
                                  </p:stCondLst>
                                  <p:childTnLst>
                                    <p:set>
                                      <p:cBhvr>
                                        <p:cTn id="194" dur="1" fill="hold">
                                          <p:stCondLst>
                                            <p:cond delay="0"/>
                                          </p:stCondLst>
                                        </p:cTn>
                                        <p:tgtEl>
                                          <p:spTgt spid="8257"/>
                                        </p:tgtEl>
                                        <p:attrNameLst>
                                          <p:attrName>style.visibility</p:attrName>
                                        </p:attrNameLst>
                                      </p:cBhvr>
                                      <p:to>
                                        <p:strVal val="visible"/>
                                      </p:to>
                                    </p:set>
                                    <p:animEffect transition="in" filter="blinds(horizontal)">
                                      <p:cBhvr>
                                        <p:cTn id="195" dur="500"/>
                                        <p:tgtEl>
                                          <p:spTgt spid="8257"/>
                                        </p:tgtEl>
                                      </p:cBhvr>
                                    </p:animEffect>
                                  </p:childTnLst>
                                </p:cTn>
                              </p:par>
                            </p:childTnLst>
                          </p:cTn>
                        </p:par>
                        <p:par>
                          <p:cTn id="196" fill="hold">
                            <p:stCondLst>
                              <p:cond delay="5500"/>
                            </p:stCondLst>
                            <p:childTnLst>
                              <p:par>
                                <p:cTn id="197" presetID="3" presetClass="entr" presetSubtype="10" fill="hold" nodeType="afterEffect">
                                  <p:stCondLst>
                                    <p:cond delay="0"/>
                                  </p:stCondLst>
                                  <p:childTnLst>
                                    <p:set>
                                      <p:cBhvr>
                                        <p:cTn id="198" dur="1" fill="hold">
                                          <p:stCondLst>
                                            <p:cond delay="0"/>
                                          </p:stCondLst>
                                        </p:cTn>
                                        <p:tgtEl>
                                          <p:spTgt spid="8260"/>
                                        </p:tgtEl>
                                        <p:attrNameLst>
                                          <p:attrName>style.visibility</p:attrName>
                                        </p:attrNameLst>
                                      </p:cBhvr>
                                      <p:to>
                                        <p:strVal val="visible"/>
                                      </p:to>
                                    </p:set>
                                    <p:animEffect transition="in" filter="blinds(horizontal)">
                                      <p:cBhvr>
                                        <p:cTn id="199" dur="500"/>
                                        <p:tgtEl>
                                          <p:spTgt spid="8260"/>
                                        </p:tgtEl>
                                      </p:cBhvr>
                                    </p:animEffect>
                                  </p:childTnLst>
                                </p:cTn>
                              </p:par>
                            </p:childTnLst>
                          </p:cTn>
                        </p:par>
                        <p:par>
                          <p:cTn id="200" fill="hold">
                            <p:stCondLst>
                              <p:cond delay="6000"/>
                            </p:stCondLst>
                            <p:childTnLst>
                              <p:par>
                                <p:cTn id="201" presetID="10" presetClass="entr" presetSubtype="0" fill="hold" grpId="0" nodeType="afterEffect">
                                  <p:stCondLst>
                                    <p:cond delay="0"/>
                                  </p:stCondLst>
                                  <p:childTnLst>
                                    <p:set>
                                      <p:cBhvr>
                                        <p:cTn id="202" dur="1" fill="hold">
                                          <p:stCondLst>
                                            <p:cond delay="0"/>
                                          </p:stCondLst>
                                        </p:cTn>
                                        <p:tgtEl>
                                          <p:spTgt spid="8233"/>
                                        </p:tgtEl>
                                        <p:attrNameLst>
                                          <p:attrName>style.visibility</p:attrName>
                                        </p:attrNameLst>
                                      </p:cBhvr>
                                      <p:to>
                                        <p:strVal val="visible"/>
                                      </p:to>
                                    </p:set>
                                    <p:animEffect transition="in" filter="fade">
                                      <p:cBhvr>
                                        <p:cTn id="203" dur="2000"/>
                                        <p:tgtEl>
                                          <p:spTgt spid="8233"/>
                                        </p:tgtEl>
                                      </p:cBhvr>
                                    </p:animEffect>
                                  </p:childTnLst>
                                </p:cTn>
                              </p:par>
                              <p:par>
                                <p:cTn id="204" presetID="20" presetClass="emph" presetSubtype="0" fill="hold" grpId="1" nodeType="withEffect">
                                  <p:stCondLst>
                                    <p:cond delay="0"/>
                                  </p:stCondLst>
                                  <p:iterate type="lt">
                                    <p:tmPct val="10000"/>
                                  </p:iterate>
                                  <p:childTnLst>
                                    <p:set>
                                      <p:cBhvr override="childStyle">
                                        <p:cTn id="205" dur="500" autoRev="1" fill="hold"/>
                                        <p:tgtEl>
                                          <p:spTgt spid="8220"/>
                                        </p:tgtEl>
                                        <p:attrNameLst>
                                          <p:attrName>style.color</p:attrName>
                                        </p:attrNameLst>
                                      </p:cBhvr>
                                      <p:to>
                                        <p:clrVal>
                                          <a:schemeClr val="accent2"/>
                                        </p:clrVal>
                                      </p:to>
                                    </p:set>
                                    <p:set>
                                      <p:cBhvr>
                                        <p:cTn id="206" dur="500" autoRev="1" fill="hold"/>
                                        <p:tgtEl>
                                          <p:spTgt spid="8220"/>
                                        </p:tgtEl>
                                        <p:attrNameLst>
                                          <p:attrName>fillcolor</p:attrName>
                                        </p:attrNameLst>
                                      </p:cBhvr>
                                      <p:to>
                                        <p:clrVal>
                                          <a:schemeClr val="accent2"/>
                                        </p:clrVal>
                                      </p:to>
                                    </p:set>
                                    <p:set>
                                      <p:cBhvr>
                                        <p:cTn id="207" dur="500" autoRev="1" fill="hold"/>
                                        <p:tgtEl>
                                          <p:spTgt spid="8220"/>
                                        </p:tgtEl>
                                        <p:attrNameLst>
                                          <p:attrName>fill.type</p:attrName>
                                        </p:attrNameLst>
                                      </p:cBhvr>
                                      <p:to>
                                        <p:strVal val="solid"/>
                                      </p:to>
                                    </p:set>
                                  </p:childTnLst>
                                </p:cTn>
                              </p:par>
                              <p:par>
                                <p:cTn id="208" presetID="10" presetClass="entr" presetSubtype="0" fill="hold" grpId="1" nodeType="withEffect">
                                  <p:stCondLst>
                                    <p:cond delay="0"/>
                                  </p:stCondLst>
                                  <p:childTnLst>
                                    <p:set>
                                      <p:cBhvr>
                                        <p:cTn id="209" dur="1" fill="hold">
                                          <p:stCondLst>
                                            <p:cond delay="0"/>
                                          </p:stCondLst>
                                        </p:cTn>
                                        <p:tgtEl>
                                          <p:spTgt spid="8261"/>
                                        </p:tgtEl>
                                        <p:attrNameLst>
                                          <p:attrName>style.visibility</p:attrName>
                                        </p:attrNameLst>
                                      </p:cBhvr>
                                      <p:to>
                                        <p:strVal val="visible"/>
                                      </p:to>
                                    </p:set>
                                    <p:animEffect transition="in" filter="fade">
                                      <p:cBhvr>
                                        <p:cTn id="210" dur="2000"/>
                                        <p:tgtEl>
                                          <p:spTgt spid="8261"/>
                                        </p:tgtEl>
                                      </p:cBhvr>
                                    </p:animEffect>
                                  </p:childTnLst>
                                </p:cTn>
                              </p:par>
                            </p:childTnLst>
                          </p:cTn>
                        </p:par>
                      </p:childTnLst>
                    </p:cTn>
                  </p:par>
                  <p:par>
                    <p:cTn id="211" fill="hold">
                      <p:stCondLst>
                        <p:cond delay="indefinite"/>
                      </p:stCondLst>
                      <p:childTnLst>
                        <p:par>
                          <p:cTn id="212" fill="hold">
                            <p:stCondLst>
                              <p:cond delay="0"/>
                            </p:stCondLst>
                            <p:childTnLst>
                              <p:par>
                                <p:cTn id="213" presetID="8" presetClass="emph" presetSubtype="0" fill="hold" grpId="0" nodeType="clickEffect">
                                  <p:stCondLst>
                                    <p:cond delay="0"/>
                                  </p:stCondLst>
                                  <p:childTnLst>
                                    <p:animRot by="21600000">
                                      <p:cBhvr>
                                        <p:cTn id="214" dur="2000" fill="hold"/>
                                        <p:tgtEl>
                                          <p:spTgt spid="8263"/>
                                        </p:tgtEl>
                                        <p:attrNameLst>
                                          <p:attrName>r</p:attrName>
                                        </p:attrNameLst>
                                      </p:cBhvr>
                                    </p:animRot>
                                  </p:childTnLst>
                                </p:cTn>
                              </p:par>
                              <p:par>
                                <p:cTn id="215" presetID="8" presetClass="emph" presetSubtype="0" fill="hold" grpId="0" nodeType="withEffect">
                                  <p:stCondLst>
                                    <p:cond delay="0"/>
                                  </p:stCondLst>
                                  <p:childTnLst>
                                    <p:animRot by="21600000">
                                      <p:cBhvr>
                                        <p:cTn id="216" dur="2000" fill="hold"/>
                                        <p:tgtEl>
                                          <p:spTgt spid="8262"/>
                                        </p:tgtEl>
                                        <p:attrNameLst>
                                          <p:attrName>r</p:attrName>
                                        </p:attrNameLst>
                                      </p:cBhvr>
                                    </p:animRot>
                                  </p:childTnLst>
                                </p:cTn>
                              </p:par>
                              <p:par>
                                <p:cTn id="217" presetID="8" presetClass="emph" presetSubtype="0" fill="hold" grpId="0" nodeType="withEffect">
                                  <p:stCondLst>
                                    <p:cond delay="0"/>
                                  </p:stCondLst>
                                  <p:childTnLst>
                                    <p:animRot by="21600000">
                                      <p:cBhvr>
                                        <p:cTn id="218" dur="2000" fill="hold"/>
                                        <p:tgtEl>
                                          <p:spTgt spid="8261"/>
                                        </p:tgtEl>
                                        <p:attrNameLst>
                                          <p:attrName>r</p:attrName>
                                        </p:attrNameLst>
                                      </p:cBhvr>
                                    </p:animRot>
                                  </p:childTnLst>
                                </p:cTn>
                              </p:par>
                              <p:par>
                                <p:cTn id="219" presetID="45" presetClass="entr" presetSubtype="0" fill="hold" grpId="2" nodeType="withEffect">
                                  <p:stCondLst>
                                    <p:cond delay="0"/>
                                  </p:stCondLst>
                                  <p:childTnLst>
                                    <p:set>
                                      <p:cBhvr>
                                        <p:cTn id="220" dur="1" fill="hold">
                                          <p:stCondLst>
                                            <p:cond delay="0"/>
                                          </p:stCondLst>
                                        </p:cTn>
                                        <p:tgtEl>
                                          <p:spTgt spid="8262"/>
                                        </p:tgtEl>
                                        <p:attrNameLst>
                                          <p:attrName>style.visibility</p:attrName>
                                        </p:attrNameLst>
                                      </p:cBhvr>
                                      <p:to>
                                        <p:strVal val="visible"/>
                                      </p:to>
                                    </p:set>
                                    <p:animEffect transition="in" filter="fade">
                                      <p:cBhvr>
                                        <p:cTn id="221" dur="2000"/>
                                        <p:tgtEl>
                                          <p:spTgt spid="8262"/>
                                        </p:tgtEl>
                                      </p:cBhvr>
                                    </p:animEffect>
                                    <p:anim calcmode="lin" valueType="num">
                                      <p:cBhvr>
                                        <p:cTn id="222" dur="2000" fill="hold"/>
                                        <p:tgtEl>
                                          <p:spTgt spid="8262"/>
                                        </p:tgtEl>
                                        <p:attrNameLst>
                                          <p:attrName>ppt_w</p:attrName>
                                        </p:attrNameLst>
                                      </p:cBhvr>
                                      <p:tavLst>
                                        <p:tav tm="0" fmla="#ppt_w*sin(2.5*pi*$)">
                                          <p:val>
                                            <p:fltVal val="0"/>
                                          </p:val>
                                        </p:tav>
                                        <p:tav tm="100000">
                                          <p:val>
                                            <p:fltVal val="1"/>
                                          </p:val>
                                        </p:tav>
                                      </p:tavLst>
                                    </p:anim>
                                    <p:anim calcmode="lin" valueType="num">
                                      <p:cBhvr>
                                        <p:cTn id="223" dur="2000" fill="hold"/>
                                        <p:tgtEl>
                                          <p:spTgt spid="8262"/>
                                        </p:tgtEl>
                                        <p:attrNameLst>
                                          <p:attrName>ppt_h</p:attrName>
                                        </p:attrNameLst>
                                      </p:cBhvr>
                                      <p:tavLst>
                                        <p:tav tm="0">
                                          <p:val>
                                            <p:strVal val="#ppt_h"/>
                                          </p:val>
                                        </p:tav>
                                        <p:tav tm="100000">
                                          <p:val>
                                            <p:strVal val="#ppt_h"/>
                                          </p:val>
                                        </p:tav>
                                      </p:tavLst>
                                    </p:anim>
                                  </p:childTnLst>
                                </p:cTn>
                              </p:par>
                              <p:par>
                                <p:cTn id="224" presetID="45" presetClass="entr" presetSubtype="0" fill="hold" grpId="2" nodeType="withEffect">
                                  <p:stCondLst>
                                    <p:cond delay="0"/>
                                  </p:stCondLst>
                                  <p:childTnLst>
                                    <p:set>
                                      <p:cBhvr>
                                        <p:cTn id="225" dur="1" fill="hold">
                                          <p:stCondLst>
                                            <p:cond delay="0"/>
                                          </p:stCondLst>
                                        </p:cTn>
                                        <p:tgtEl>
                                          <p:spTgt spid="8263"/>
                                        </p:tgtEl>
                                        <p:attrNameLst>
                                          <p:attrName>style.visibility</p:attrName>
                                        </p:attrNameLst>
                                      </p:cBhvr>
                                      <p:to>
                                        <p:strVal val="visible"/>
                                      </p:to>
                                    </p:set>
                                    <p:animEffect transition="in" filter="fade">
                                      <p:cBhvr>
                                        <p:cTn id="226" dur="2000"/>
                                        <p:tgtEl>
                                          <p:spTgt spid="8263"/>
                                        </p:tgtEl>
                                      </p:cBhvr>
                                    </p:animEffect>
                                    <p:anim calcmode="lin" valueType="num">
                                      <p:cBhvr>
                                        <p:cTn id="227" dur="2000" fill="hold"/>
                                        <p:tgtEl>
                                          <p:spTgt spid="8263"/>
                                        </p:tgtEl>
                                        <p:attrNameLst>
                                          <p:attrName>ppt_w</p:attrName>
                                        </p:attrNameLst>
                                      </p:cBhvr>
                                      <p:tavLst>
                                        <p:tav tm="0" fmla="#ppt_w*sin(2.5*pi*$)">
                                          <p:val>
                                            <p:fltVal val="0"/>
                                          </p:val>
                                        </p:tav>
                                        <p:tav tm="100000">
                                          <p:val>
                                            <p:fltVal val="1"/>
                                          </p:val>
                                        </p:tav>
                                      </p:tavLst>
                                    </p:anim>
                                    <p:anim calcmode="lin" valueType="num">
                                      <p:cBhvr>
                                        <p:cTn id="228" dur="2000" fill="hold"/>
                                        <p:tgtEl>
                                          <p:spTgt spid="8263"/>
                                        </p:tgtEl>
                                        <p:attrNameLst>
                                          <p:attrName>ppt_h</p:attrName>
                                        </p:attrNameLst>
                                      </p:cBhvr>
                                      <p:tavLst>
                                        <p:tav tm="0">
                                          <p:val>
                                            <p:strVal val="#ppt_h"/>
                                          </p:val>
                                        </p:tav>
                                        <p:tav tm="100000">
                                          <p:val>
                                            <p:strVal val="#ppt_h"/>
                                          </p:val>
                                        </p:tav>
                                      </p:tavLst>
                                    </p:anim>
                                  </p:childTnLst>
                                </p:cTn>
                              </p:par>
                            </p:childTnLst>
                          </p:cTn>
                        </p:par>
                      </p:childTnLst>
                    </p:cTn>
                  </p:par>
                  <p:par>
                    <p:cTn id="229" fill="hold">
                      <p:stCondLst>
                        <p:cond delay="indefinite"/>
                      </p:stCondLst>
                      <p:childTnLst>
                        <p:par>
                          <p:cTn id="230" fill="hold">
                            <p:stCondLst>
                              <p:cond delay="0"/>
                            </p:stCondLst>
                            <p:childTnLst>
                              <p:par>
                                <p:cTn id="231" presetID="10" presetClass="entr" presetSubtype="0" fill="hold" nodeType="clickEffect">
                                  <p:stCondLst>
                                    <p:cond delay="0"/>
                                  </p:stCondLst>
                                  <p:childTnLst>
                                    <p:set>
                                      <p:cBhvr>
                                        <p:cTn id="232" dur="1" fill="hold">
                                          <p:stCondLst>
                                            <p:cond delay="0"/>
                                          </p:stCondLst>
                                        </p:cTn>
                                        <p:tgtEl>
                                          <p:spTgt spid="8194"/>
                                        </p:tgtEl>
                                        <p:attrNameLst>
                                          <p:attrName>style.visibility</p:attrName>
                                        </p:attrNameLst>
                                      </p:cBhvr>
                                      <p:to>
                                        <p:strVal val="visible"/>
                                      </p:to>
                                    </p:set>
                                    <p:animEffect transition="in" filter="fade">
                                      <p:cBhvr>
                                        <p:cTn id="233"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32" grpId="0" animBg="1"/>
      <p:bldP spid="8233" grpId="0" animBg="1"/>
      <p:bldP spid="8230" grpId="0" animBg="1"/>
      <p:bldP spid="8200" grpId="0"/>
      <p:bldP spid="8200" grpId="1"/>
      <p:bldP spid="8201" grpId="0"/>
      <p:bldP spid="8201" grpId="1"/>
      <p:bldP spid="8202" grpId="0"/>
      <p:bldP spid="8204" grpId="0"/>
      <p:bldP spid="8206" grpId="0"/>
      <p:bldP spid="8208" grpId="0"/>
      <p:bldP spid="8209" grpId="0"/>
      <p:bldP spid="8210" grpId="0" animBg="1"/>
      <p:bldP spid="8211" grpId="0" animBg="1"/>
      <p:bldP spid="8212" grpId="0" animBg="1"/>
      <p:bldP spid="8213" grpId="0" animBg="1"/>
      <p:bldP spid="8214" grpId="0" animBg="1"/>
      <p:bldP spid="8215" grpId="0" animBg="1"/>
      <p:bldP spid="8217" grpId="0" animBg="1"/>
      <p:bldP spid="8220" grpId="0"/>
      <p:bldP spid="8220" grpId="1"/>
      <p:bldP spid="8221" grpId="0" animBg="1"/>
      <p:bldP spid="8222" grpId="0" animBg="1"/>
      <p:bldP spid="8225" grpId="0"/>
      <p:bldP spid="8261" grpId="0" animBg="1"/>
      <p:bldP spid="8261" grpId="1" animBg="1"/>
      <p:bldP spid="8262" grpId="0" animBg="1"/>
      <p:bldP spid="8262" grpId="1" animBg="1"/>
      <p:bldP spid="8262" grpId="2" animBg="1"/>
      <p:bldP spid="8263" grpId="0" animBg="1"/>
      <p:bldP spid="8263" grpId="1" animBg="1"/>
      <p:bldP spid="8263"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17" name="Picture 57"/>
          <p:cNvPicPr>
            <a:picLocks noChangeAspect="1" noChangeArrowheads="1"/>
          </p:cNvPicPr>
          <p:nvPr/>
        </p:nvPicPr>
        <p:blipFill>
          <a:blip r:embed="rId2" cstate="print"/>
          <a:srcRect/>
          <a:stretch>
            <a:fillRect/>
          </a:stretch>
        </p:blipFill>
        <p:spPr bwMode="auto">
          <a:xfrm>
            <a:off x="2195513" y="0"/>
            <a:ext cx="4767262" cy="6858000"/>
          </a:xfrm>
          <a:prstGeom prst="rect">
            <a:avLst/>
          </a:prstGeom>
          <a:noFill/>
          <a:ln w="9525">
            <a:noFill/>
            <a:miter lim="800000"/>
            <a:headEnd/>
            <a:tailEnd/>
          </a:ln>
        </p:spPr>
      </p:pic>
      <p:pic>
        <p:nvPicPr>
          <p:cNvPr id="15364" name="Picture 4" descr="email"/>
          <p:cNvPicPr>
            <a:picLocks noChangeAspect="1" noChangeArrowheads="1" noCrop="1"/>
          </p:cNvPicPr>
          <p:nvPr/>
        </p:nvPicPr>
        <p:blipFill>
          <a:blip r:embed="rId3" cstate="print"/>
          <a:srcRect/>
          <a:stretch>
            <a:fillRect/>
          </a:stretch>
        </p:blipFill>
        <p:spPr bwMode="auto">
          <a:xfrm>
            <a:off x="5364163" y="5324475"/>
            <a:ext cx="1370012" cy="1370013"/>
          </a:xfrm>
          <a:prstGeom prst="rect">
            <a:avLst/>
          </a:prstGeom>
          <a:noFill/>
          <a:ln w="9525">
            <a:noFill/>
            <a:miter lim="800000"/>
            <a:headEnd/>
            <a:tailEnd/>
          </a:ln>
        </p:spPr>
      </p:pic>
      <p:pic>
        <p:nvPicPr>
          <p:cNvPr id="15365" name="Picture 5" descr="4951211"/>
          <p:cNvPicPr>
            <a:picLocks noChangeAspect="1" noChangeArrowheads="1" noCrop="1"/>
          </p:cNvPicPr>
          <p:nvPr/>
        </p:nvPicPr>
        <p:blipFill>
          <a:blip r:embed="rId4" cstate="print"/>
          <a:srcRect/>
          <a:stretch>
            <a:fillRect/>
          </a:stretch>
        </p:blipFill>
        <p:spPr bwMode="auto">
          <a:xfrm>
            <a:off x="1258888" y="3236913"/>
            <a:ext cx="857250" cy="857250"/>
          </a:xfrm>
          <a:prstGeom prst="rect">
            <a:avLst/>
          </a:prstGeom>
          <a:noFill/>
          <a:ln w="9525">
            <a:noFill/>
            <a:miter lim="800000"/>
            <a:headEnd/>
            <a:tailEnd/>
          </a:ln>
        </p:spPr>
      </p:pic>
      <p:pic>
        <p:nvPicPr>
          <p:cNvPr id="15366" name="Picture 6" descr="MC910217021[2]"/>
          <p:cNvPicPr>
            <a:picLocks noChangeAspect="1" noChangeArrowheads="1"/>
          </p:cNvPicPr>
          <p:nvPr/>
        </p:nvPicPr>
        <p:blipFill>
          <a:blip r:embed="rId5" cstate="print"/>
          <a:srcRect/>
          <a:stretch>
            <a:fillRect/>
          </a:stretch>
        </p:blipFill>
        <p:spPr bwMode="auto">
          <a:xfrm>
            <a:off x="3786188" y="3429000"/>
            <a:ext cx="1579562" cy="1655763"/>
          </a:xfrm>
          <a:prstGeom prst="rect">
            <a:avLst/>
          </a:prstGeom>
          <a:noFill/>
          <a:ln w="9525">
            <a:noFill/>
            <a:miter lim="800000"/>
            <a:headEnd/>
            <a:tailEnd/>
          </a:ln>
        </p:spPr>
      </p:pic>
      <p:pic>
        <p:nvPicPr>
          <p:cNvPr id="15367" name="Picture 7" descr="TelephoneRingingAnimated"/>
          <p:cNvPicPr>
            <a:picLocks noChangeAspect="1" noChangeArrowheads="1" noCrop="1"/>
          </p:cNvPicPr>
          <p:nvPr/>
        </p:nvPicPr>
        <p:blipFill>
          <a:blip r:embed="rId6" cstate="print"/>
          <a:srcRect/>
          <a:stretch>
            <a:fillRect/>
          </a:stretch>
        </p:blipFill>
        <p:spPr bwMode="auto">
          <a:xfrm>
            <a:off x="2122488" y="5757863"/>
            <a:ext cx="1295400" cy="863600"/>
          </a:xfrm>
          <a:prstGeom prst="rect">
            <a:avLst/>
          </a:prstGeom>
          <a:noFill/>
          <a:ln w="9525">
            <a:noFill/>
            <a:miter lim="800000"/>
            <a:headEnd/>
            <a:tailEnd/>
          </a:ln>
        </p:spPr>
      </p:pic>
      <p:sp>
        <p:nvSpPr>
          <p:cNvPr id="15368" name="Text Box 8"/>
          <p:cNvSpPr txBox="1">
            <a:spLocks noChangeArrowheads="1"/>
          </p:cNvSpPr>
          <p:nvPr/>
        </p:nvSpPr>
        <p:spPr bwMode="auto">
          <a:xfrm>
            <a:off x="2268538" y="6548438"/>
            <a:ext cx="1944687" cy="336550"/>
          </a:xfrm>
          <a:prstGeom prst="rect">
            <a:avLst/>
          </a:prstGeom>
          <a:noFill/>
          <a:ln w="9525">
            <a:noFill/>
            <a:miter lim="800000"/>
            <a:headEnd/>
            <a:tailEnd/>
          </a:ln>
        </p:spPr>
        <p:txBody>
          <a:bodyPr>
            <a:spAutoFit/>
          </a:bodyPr>
          <a:lstStyle/>
          <a:p>
            <a:pPr algn="ctr">
              <a:spcBef>
                <a:spcPct val="50000"/>
              </a:spcBef>
            </a:pPr>
            <a:r>
              <a:rPr lang="en-GB" sz="1600" b="1">
                <a:solidFill>
                  <a:srgbClr val="CC3399"/>
                </a:solidFill>
                <a:latin typeface="Times New Roman" pitchFamily="18" charset="0"/>
              </a:rPr>
              <a:t>Land Phone</a:t>
            </a:r>
            <a:endParaRPr lang="en-US" sz="1600" b="1">
              <a:solidFill>
                <a:srgbClr val="CC3399"/>
              </a:solidFill>
              <a:latin typeface="Times New Roman" pitchFamily="18" charset="0"/>
            </a:endParaRPr>
          </a:p>
        </p:txBody>
      </p:sp>
      <p:sp>
        <p:nvSpPr>
          <p:cNvPr id="15369" name="Text Box 9"/>
          <p:cNvSpPr txBox="1">
            <a:spLocks noChangeArrowheads="1"/>
          </p:cNvSpPr>
          <p:nvPr/>
        </p:nvSpPr>
        <p:spPr bwMode="auto">
          <a:xfrm>
            <a:off x="1619250" y="3884613"/>
            <a:ext cx="863600" cy="336550"/>
          </a:xfrm>
          <a:prstGeom prst="rect">
            <a:avLst/>
          </a:prstGeom>
          <a:noFill/>
          <a:ln w="9525">
            <a:noFill/>
            <a:miter lim="800000"/>
            <a:headEnd/>
            <a:tailEnd/>
          </a:ln>
        </p:spPr>
        <p:txBody>
          <a:bodyPr>
            <a:spAutoFit/>
          </a:bodyPr>
          <a:lstStyle/>
          <a:p>
            <a:pPr>
              <a:spcBef>
                <a:spcPct val="50000"/>
              </a:spcBef>
            </a:pPr>
            <a:r>
              <a:rPr lang="en-GB" sz="1600" b="1">
                <a:solidFill>
                  <a:srgbClr val="CC3399"/>
                </a:solidFill>
                <a:latin typeface="Times New Roman" pitchFamily="18" charset="0"/>
              </a:rPr>
              <a:t>Mobile</a:t>
            </a:r>
            <a:endParaRPr lang="en-US" sz="1600" b="1">
              <a:solidFill>
                <a:srgbClr val="CC3399"/>
              </a:solidFill>
              <a:latin typeface="Times New Roman" pitchFamily="18" charset="0"/>
            </a:endParaRPr>
          </a:p>
        </p:txBody>
      </p:sp>
      <p:pic>
        <p:nvPicPr>
          <p:cNvPr id="15370" name="Picture 10" descr="cable tv"/>
          <p:cNvPicPr>
            <a:picLocks noChangeAspect="1" noChangeArrowheads="1" noCrop="1"/>
          </p:cNvPicPr>
          <p:nvPr/>
        </p:nvPicPr>
        <p:blipFill>
          <a:blip r:embed="rId7" cstate="print"/>
          <a:srcRect/>
          <a:stretch>
            <a:fillRect/>
          </a:stretch>
        </p:blipFill>
        <p:spPr bwMode="auto">
          <a:xfrm>
            <a:off x="3997325" y="908050"/>
            <a:ext cx="1223963" cy="1223963"/>
          </a:xfrm>
          <a:prstGeom prst="rect">
            <a:avLst/>
          </a:prstGeom>
          <a:noFill/>
          <a:ln w="9525">
            <a:noFill/>
            <a:miter lim="800000"/>
            <a:headEnd/>
            <a:tailEnd/>
          </a:ln>
        </p:spPr>
      </p:pic>
      <p:sp>
        <p:nvSpPr>
          <p:cNvPr id="15371" name="Text Box 11"/>
          <p:cNvSpPr txBox="1">
            <a:spLocks noChangeArrowheads="1"/>
          </p:cNvSpPr>
          <p:nvPr/>
        </p:nvSpPr>
        <p:spPr bwMode="auto">
          <a:xfrm>
            <a:off x="4067175" y="2132013"/>
            <a:ext cx="1081088" cy="336550"/>
          </a:xfrm>
          <a:prstGeom prst="rect">
            <a:avLst/>
          </a:prstGeom>
          <a:noFill/>
          <a:ln w="9525">
            <a:noFill/>
            <a:miter lim="800000"/>
            <a:headEnd/>
            <a:tailEnd/>
          </a:ln>
        </p:spPr>
        <p:txBody>
          <a:bodyPr>
            <a:spAutoFit/>
          </a:bodyPr>
          <a:lstStyle/>
          <a:p>
            <a:pPr algn="ctr">
              <a:spcBef>
                <a:spcPct val="50000"/>
              </a:spcBef>
            </a:pPr>
            <a:r>
              <a:rPr lang="en-GB" sz="1600" b="1">
                <a:solidFill>
                  <a:srgbClr val="0000FF"/>
                </a:solidFill>
                <a:latin typeface="Times New Roman" pitchFamily="18" charset="0"/>
              </a:rPr>
              <a:t>Cable TV</a:t>
            </a:r>
            <a:endParaRPr lang="en-US" sz="1600" b="1">
              <a:solidFill>
                <a:srgbClr val="0000FF"/>
              </a:solidFill>
              <a:latin typeface="Times New Roman" pitchFamily="18" charset="0"/>
            </a:endParaRPr>
          </a:p>
        </p:txBody>
      </p:sp>
      <p:pic>
        <p:nvPicPr>
          <p:cNvPr id="15372" name="Picture 12" descr="satelite"/>
          <p:cNvPicPr>
            <a:picLocks noChangeAspect="1" noChangeArrowheads="1" noCrop="1"/>
          </p:cNvPicPr>
          <p:nvPr/>
        </p:nvPicPr>
        <p:blipFill>
          <a:blip r:embed="rId8" cstate="print"/>
          <a:srcRect/>
          <a:stretch>
            <a:fillRect/>
          </a:stretch>
        </p:blipFill>
        <p:spPr bwMode="auto">
          <a:xfrm>
            <a:off x="6877050" y="2349500"/>
            <a:ext cx="1257300" cy="1257300"/>
          </a:xfrm>
          <a:prstGeom prst="rect">
            <a:avLst/>
          </a:prstGeom>
          <a:noFill/>
          <a:ln w="9525">
            <a:noFill/>
            <a:miter lim="800000"/>
            <a:headEnd/>
            <a:tailEnd/>
          </a:ln>
        </p:spPr>
      </p:pic>
      <p:sp>
        <p:nvSpPr>
          <p:cNvPr id="15373" name="Text Box 13"/>
          <p:cNvSpPr txBox="1">
            <a:spLocks noChangeArrowheads="1"/>
          </p:cNvSpPr>
          <p:nvPr/>
        </p:nvSpPr>
        <p:spPr bwMode="auto">
          <a:xfrm>
            <a:off x="6516688" y="3429000"/>
            <a:ext cx="1295400" cy="336550"/>
          </a:xfrm>
          <a:prstGeom prst="rect">
            <a:avLst/>
          </a:prstGeom>
          <a:noFill/>
          <a:ln w="9525">
            <a:noFill/>
            <a:miter lim="800000"/>
            <a:headEnd/>
            <a:tailEnd/>
          </a:ln>
        </p:spPr>
        <p:txBody>
          <a:bodyPr>
            <a:spAutoFit/>
          </a:bodyPr>
          <a:lstStyle/>
          <a:p>
            <a:pPr algn="ctr">
              <a:spcBef>
                <a:spcPct val="50000"/>
              </a:spcBef>
            </a:pPr>
            <a:r>
              <a:rPr lang="en-GB" sz="1600" b="1">
                <a:solidFill>
                  <a:srgbClr val="0000FF"/>
                </a:solidFill>
                <a:latin typeface="Times New Roman" pitchFamily="18" charset="0"/>
              </a:rPr>
              <a:t>Satellite TV</a:t>
            </a:r>
            <a:endParaRPr lang="en-US" sz="1600" b="1">
              <a:solidFill>
                <a:srgbClr val="0000FF"/>
              </a:solidFill>
              <a:latin typeface="Times New Roman" pitchFamily="18" charset="0"/>
            </a:endParaRPr>
          </a:p>
        </p:txBody>
      </p:sp>
      <p:pic>
        <p:nvPicPr>
          <p:cNvPr id="15374" name="Picture 14" descr="internet"/>
          <p:cNvPicPr>
            <a:picLocks noChangeAspect="1" noChangeArrowheads="1" noCrop="1"/>
          </p:cNvPicPr>
          <p:nvPr/>
        </p:nvPicPr>
        <p:blipFill>
          <a:blip r:embed="rId9" cstate="print"/>
          <a:srcRect/>
          <a:stretch>
            <a:fillRect/>
          </a:stretch>
        </p:blipFill>
        <p:spPr bwMode="auto">
          <a:xfrm>
            <a:off x="6804025" y="4818063"/>
            <a:ext cx="1225550" cy="1225550"/>
          </a:xfrm>
          <a:prstGeom prst="rect">
            <a:avLst/>
          </a:prstGeom>
          <a:noFill/>
          <a:ln w="9525">
            <a:noFill/>
            <a:miter lim="800000"/>
            <a:headEnd/>
            <a:tailEnd/>
          </a:ln>
        </p:spPr>
      </p:pic>
      <p:sp>
        <p:nvSpPr>
          <p:cNvPr id="15375" name="Text Box 15"/>
          <p:cNvSpPr txBox="1">
            <a:spLocks noChangeArrowheads="1"/>
          </p:cNvSpPr>
          <p:nvPr/>
        </p:nvSpPr>
        <p:spPr bwMode="auto">
          <a:xfrm>
            <a:off x="6443663" y="5635625"/>
            <a:ext cx="2089150" cy="336550"/>
          </a:xfrm>
          <a:prstGeom prst="rect">
            <a:avLst/>
          </a:prstGeom>
          <a:noFill/>
          <a:ln w="9525">
            <a:noFill/>
            <a:miter lim="800000"/>
            <a:headEnd/>
            <a:tailEnd/>
          </a:ln>
        </p:spPr>
        <p:txBody>
          <a:bodyPr>
            <a:spAutoFit/>
          </a:bodyPr>
          <a:lstStyle/>
          <a:p>
            <a:pPr algn="ctr">
              <a:spcBef>
                <a:spcPct val="50000"/>
              </a:spcBef>
            </a:pPr>
            <a:r>
              <a:rPr lang="en-GB" sz="1600" b="1">
                <a:solidFill>
                  <a:srgbClr val="009900"/>
                </a:solidFill>
                <a:latin typeface="Times New Roman" pitchFamily="18" charset="0"/>
              </a:rPr>
              <a:t>Internet</a:t>
            </a:r>
            <a:endParaRPr lang="en-US" sz="1600" b="1">
              <a:solidFill>
                <a:srgbClr val="009900"/>
              </a:solidFill>
              <a:latin typeface="Times New Roman" pitchFamily="18" charset="0"/>
            </a:endParaRPr>
          </a:p>
        </p:txBody>
      </p:sp>
      <p:sp>
        <p:nvSpPr>
          <p:cNvPr id="15376" name="Text Box 16"/>
          <p:cNvSpPr txBox="1">
            <a:spLocks noChangeArrowheads="1"/>
          </p:cNvSpPr>
          <p:nvPr/>
        </p:nvSpPr>
        <p:spPr bwMode="auto">
          <a:xfrm>
            <a:off x="5868988" y="6332538"/>
            <a:ext cx="1333500" cy="336550"/>
          </a:xfrm>
          <a:prstGeom prst="rect">
            <a:avLst/>
          </a:prstGeom>
          <a:noFill/>
          <a:ln w="9525">
            <a:noFill/>
            <a:miter lim="800000"/>
            <a:headEnd/>
            <a:tailEnd/>
          </a:ln>
        </p:spPr>
        <p:txBody>
          <a:bodyPr>
            <a:spAutoFit/>
          </a:bodyPr>
          <a:lstStyle/>
          <a:p>
            <a:pPr algn="ctr">
              <a:spcBef>
                <a:spcPct val="50000"/>
              </a:spcBef>
            </a:pPr>
            <a:r>
              <a:rPr lang="en-GB" sz="1600" b="1">
                <a:solidFill>
                  <a:srgbClr val="009900"/>
                </a:solidFill>
                <a:latin typeface="Times New Roman" pitchFamily="18" charset="0"/>
              </a:rPr>
              <a:t>E-mail</a:t>
            </a:r>
            <a:endParaRPr lang="en-US" sz="1600" b="1">
              <a:solidFill>
                <a:srgbClr val="009900"/>
              </a:solidFill>
              <a:latin typeface="Times New Roman" pitchFamily="18" charset="0"/>
            </a:endParaRPr>
          </a:p>
        </p:txBody>
      </p:sp>
      <p:sp>
        <p:nvSpPr>
          <p:cNvPr id="15377" name="Line 17"/>
          <p:cNvSpPr>
            <a:spLocks noChangeShapeType="1"/>
          </p:cNvSpPr>
          <p:nvPr/>
        </p:nvSpPr>
        <p:spPr bwMode="auto">
          <a:xfrm>
            <a:off x="3565525" y="2611438"/>
            <a:ext cx="647700" cy="817562"/>
          </a:xfrm>
          <a:prstGeom prst="line">
            <a:avLst/>
          </a:prstGeom>
          <a:noFill/>
          <a:ln w="12700">
            <a:solidFill>
              <a:srgbClr val="0000FF"/>
            </a:solidFill>
            <a:round/>
            <a:headEnd type="triangle" w="med" len="med"/>
            <a:tailEnd type="triangle" w="med" len="med"/>
          </a:ln>
        </p:spPr>
        <p:txBody>
          <a:bodyPr/>
          <a:lstStyle/>
          <a:p>
            <a:endParaRPr lang="en-GB"/>
          </a:p>
        </p:txBody>
      </p:sp>
      <p:sp>
        <p:nvSpPr>
          <p:cNvPr id="15378" name="Line 18"/>
          <p:cNvSpPr>
            <a:spLocks noChangeShapeType="1"/>
          </p:cNvSpPr>
          <p:nvPr/>
        </p:nvSpPr>
        <p:spPr bwMode="auto">
          <a:xfrm flipV="1">
            <a:off x="2557463" y="4652963"/>
            <a:ext cx="1008062" cy="288925"/>
          </a:xfrm>
          <a:prstGeom prst="line">
            <a:avLst/>
          </a:prstGeom>
          <a:noFill/>
          <a:ln w="12700">
            <a:solidFill>
              <a:srgbClr val="CC3399"/>
            </a:solidFill>
            <a:round/>
            <a:headEnd type="triangle" w="med" len="med"/>
            <a:tailEnd type="triangle" w="med" len="med"/>
          </a:ln>
        </p:spPr>
        <p:txBody>
          <a:bodyPr/>
          <a:lstStyle/>
          <a:p>
            <a:endParaRPr lang="en-GB"/>
          </a:p>
        </p:txBody>
      </p:sp>
      <p:sp>
        <p:nvSpPr>
          <p:cNvPr id="15379" name="Line 19"/>
          <p:cNvSpPr>
            <a:spLocks noChangeShapeType="1"/>
          </p:cNvSpPr>
          <p:nvPr/>
        </p:nvSpPr>
        <p:spPr bwMode="auto">
          <a:xfrm flipH="1" flipV="1">
            <a:off x="4718050" y="2493963"/>
            <a:ext cx="71438" cy="647700"/>
          </a:xfrm>
          <a:prstGeom prst="line">
            <a:avLst/>
          </a:prstGeom>
          <a:noFill/>
          <a:ln w="12700">
            <a:solidFill>
              <a:srgbClr val="0000FF"/>
            </a:solidFill>
            <a:round/>
            <a:headEnd type="triangle" w="med" len="med"/>
            <a:tailEnd type="triangle" w="med" len="med"/>
          </a:ln>
        </p:spPr>
        <p:txBody>
          <a:bodyPr/>
          <a:lstStyle/>
          <a:p>
            <a:endParaRPr lang="en-GB"/>
          </a:p>
        </p:txBody>
      </p:sp>
      <p:sp>
        <p:nvSpPr>
          <p:cNvPr id="15380" name="Line 20"/>
          <p:cNvSpPr>
            <a:spLocks noChangeShapeType="1"/>
          </p:cNvSpPr>
          <p:nvPr/>
        </p:nvSpPr>
        <p:spPr bwMode="auto">
          <a:xfrm flipV="1">
            <a:off x="5581650" y="3070225"/>
            <a:ext cx="1079500" cy="358775"/>
          </a:xfrm>
          <a:prstGeom prst="line">
            <a:avLst/>
          </a:prstGeom>
          <a:noFill/>
          <a:ln w="12700">
            <a:solidFill>
              <a:srgbClr val="0000FF"/>
            </a:solidFill>
            <a:round/>
            <a:headEnd type="triangle" w="med" len="med"/>
            <a:tailEnd type="triangle" w="med" len="med"/>
          </a:ln>
        </p:spPr>
        <p:txBody>
          <a:bodyPr/>
          <a:lstStyle/>
          <a:p>
            <a:endParaRPr lang="en-GB"/>
          </a:p>
        </p:txBody>
      </p:sp>
      <p:sp>
        <p:nvSpPr>
          <p:cNvPr id="15381" name="Line 21"/>
          <p:cNvSpPr>
            <a:spLocks noChangeShapeType="1"/>
          </p:cNvSpPr>
          <p:nvPr/>
        </p:nvSpPr>
        <p:spPr bwMode="auto">
          <a:xfrm>
            <a:off x="5580063" y="4510088"/>
            <a:ext cx="1008062" cy="503237"/>
          </a:xfrm>
          <a:prstGeom prst="line">
            <a:avLst/>
          </a:prstGeom>
          <a:noFill/>
          <a:ln w="12700">
            <a:solidFill>
              <a:srgbClr val="009900"/>
            </a:solidFill>
            <a:round/>
            <a:headEnd type="triangle" w="med" len="med"/>
            <a:tailEnd type="triangle" w="med" len="med"/>
          </a:ln>
        </p:spPr>
        <p:txBody>
          <a:bodyPr/>
          <a:lstStyle/>
          <a:p>
            <a:endParaRPr lang="en-GB"/>
          </a:p>
        </p:txBody>
      </p:sp>
      <p:sp>
        <p:nvSpPr>
          <p:cNvPr id="15382" name="Line 22"/>
          <p:cNvSpPr>
            <a:spLocks noChangeShapeType="1"/>
          </p:cNvSpPr>
          <p:nvPr/>
        </p:nvSpPr>
        <p:spPr bwMode="auto">
          <a:xfrm>
            <a:off x="5580063" y="5013325"/>
            <a:ext cx="288925" cy="288925"/>
          </a:xfrm>
          <a:prstGeom prst="line">
            <a:avLst/>
          </a:prstGeom>
          <a:noFill/>
          <a:ln w="12700">
            <a:solidFill>
              <a:srgbClr val="009900"/>
            </a:solidFill>
            <a:round/>
            <a:headEnd type="triangle" w="med" len="med"/>
            <a:tailEnd type="triangle" w="med" len="med"/>
          </a:ln>
        </p:spPr>
        <p:txBody>
          <a:bodyPr/>
          <a:lstStyle/>
          <a:p>
            <a:endParaRPr lang="en-GB"/>
          </a:p>
        </p:txBody>
      </p:sp>
      <p:sp>
        <p:nvSpPr>
          <p:cNvPr id="15383" name="Line 23"/>
          <p:cNvSpPr>
            <a:spLocks noChangeShapeType="1"/>
          </p:cNvSpPr>
          <p:nvPr/>
        </p:nvSpPr>
        <p:spPr bwMode="auto">
          <a:xfrm flipV="1">
            <a:off x="3351213" y="5229225"/>
            <a:ext cx="574675" cy="431800"/>
          </a:xfrm>
          <a:prstGeom prst="line">
            <a:avLst/>
          </a:prstGeom>
          <a:noFill/>
          <a:ln w="12700">
            <a:solidFill>
              <a:srgbClr val="CC3399"/>
            </a:solidFill>
            <a:round/>
            <a:headEnd type="triangle" w="med" len="med"/>
            <a:tailEnd type="triangle" w="med" len="med"/>
          </a:ln>
        </p:spPr>
        <p:txBody>
          <a:bodyPr/>
          <a:lstStyle/>
          <a:p>
            <a:endParaRPr lang="en-GB"/>
          </a:p>
        </p:txBody>
      </p:sp>
      <p:pic>
        <p:nvPicPr>
          <p:cNvPr id="15384" name="Picture 24" descr="mobile base station"/>
          <p:cNvPicPr>
            <a:picLocks noChangeAspect="1" noChangeArrowheads="1"/>
          </p:cNvPicPr>
          <p:nvPr/>
        </p:nvPicPr>
        <p:blipFill>
          <a:blip r:embed="rId10"/>
          <a:srcRect/>
          <a:stretch>
            <a:fillRect/>
          </a:stretch>
        </p:blipFill>
        <p:spPr bwMode="auto">
          <a:xfrm>
            <a:off x="8496300" y="2925763"/>
            <a:ext cx="69850" cy="69850"/>
          </a:xfrm>
          <a:prstGeom prst="rect">
            <a:avLst/>
          </a:prstGeom>
          <a:noFill/>
          <a:ln w="9525">
            <a:noFill/>
            <a:miter lim="800000"/>
            <a:headEnd/>
            <a:tailEnd/>
          </a:ln>
        </p:spPr>
      </p:pic>
      <p:pic>
        <p:nvPicPr>
          <p:cNvPr id="15385" name="Picture 25" descr="mobile base station"/>
          <p:cNvPicPr>
            <a:picLocks noChangeAspect="1" noChangeArrowheads="1"/>
          </p:cNvPicPr>
          <p:nvPr/>
        </p:nvPicPr>
        <p:blipFill>
          <a:blip r:embed="rId10"/>
          <a:srcRect/>
          <a:stretch>
            <a:fillRect/>
          </a:stretch>
        </p:blipFill>
        <p:spPr bwMode="auto">
          <a:xfrm>
            <a:off x="4495800" y="3568700"/>
            <a:ext cx="9525" cy="9525"/>
          </a:xfrm>
          <a:prstGeom prst="rect">
            <a:avLst/>
          </a:prstGeom>
          <a:noFill/>
          <a:ln w="9525">
            <a:noFill/>
            <a:miter lim="800000"/>
            <a:headEnd/>
            <a:tailEnd/>
          </a:ln>
        </p:spPr>
      </p:pic>
      <p:sp>
        <p:nvSpPr>
          <p:cNvPr id="15386" name="Text Box 26"/>
          <p:cNvSpPr txBox="1">
            <a:spLocks noChangeArrowheads="1"/>
          </p:cNvSpPr>
          <p:nvPr/>
        </p:nvSpPr>
        <p:spPr bwMode="auto">
          <a:xfrm>
            <a:off x="1476375" y="5397500"/>
            <a:ext cx="1944688" cy="336550"/>
          </a:xfrm>
          <a:prstGeom prst="rect">
            <a:avLst/>
          </a:prstGeom>
          <a:noFill/>
          <a:ln w="9525">
            <a:noFill/>
            <a:miter lim="800000"/>
            <a:headEnd/>
            <a:tailEnd/>
          </a:ln>
        </p:spPr>
        <p:txBody>
          <a:bodyPr>
            <a:spAutoFit/>
          </a:bodyPr>
          <a:lstStyle/>
          <a:p>
            <a:pPr algn="ctr">
              <a:spcBef>
                <a:spcPct val="50000"/>
              </a:spcBef>
            </a:pPr>
            <a:r>
              <a:rPr lang="en-GB" sz="1600" b="1">
                <a:solidFill>
                  <a:srgbClr val="CC3399"/>
                </a:solidFill>
                <a:latin typeface="Times New Roman" pitchFamily="18" charset="0"/>
              </a:rPr>
              <a:t>Radio</a:t>
            </a:r>
            <a:endParaRPr lang="en-US" sz="1600" b="1">
              <a:solidFill>
                <a:srgbClr val="CC3399"/>
              </a:solidFill>
              <a:latin typeface="Times New Roman" pitchFamily="18" charset="0"/>
            </a:endParaRPr>
          </a:p>
        </p:txBody>
      </p:sp>
      <p:sp>
        <p:nvSpPr>
          <p:cNvPr id="15387" name="Line 27"/>
          <p:cNvSpPr>
            <a:spLocks noChangeShapeType="1"/>
          </p:cNvSpPr>
          <p:nvPr/>
        </p:nvSpPr>
        <p:spPr bwMode="auto">
          <a:xfrm>
            <a:off x="2268538" y="3789363"/>
            <a:ext cx="1368425" cy="215900"/>
          </a:xfrm>
          <a:prstGeom prst="line">
            <a:avLst/>
          </a:prstGeom>
          <a:noFill/>
          <a:ln w="12700">
            <a:solidFill>
              <a:srgbClr val="CC3399"/>
            </a:solidFill>
            <a:round/>
            <a:headEnd type="triangle" w="med" len="med"/>
            <a:tailEnd type="triangle" w="med" len="med"/>
          </a:ln>
        </p:spPr>
        <p:txBody>
          <a:bodyPr/>
          <a:lstStyle/>
          <a:p>
            <a:endParaRPr lang="en-GB"/>
          </a:p>
        </p:txBody>
      </p:sp>
      <p:sp>
        <p:nvSpPr>
          <p:cNvPr id="15388" name="Line 28"/>
          <p:cNvSpPr>
            <a:spLocks noChangeShapeType="1"/>
          </p:cNvSpPr>
          <p:nvPr/>
        </p:nvSpPr>
        <p:spPr bwMode="auto">
          <a:xfrm flipV="1">
            <a:off x="5364163" y="2565400"/>
            <a:ext cx="433387" cy="576263"/>
          </a:xfrm>
          <a:prstGeom prst="line">
            <a:avLst/>
          </a:prstGeom>
          <a:noFill/>
          <a:ln w="12700">
            <a:solidFill>
              <a:srgbClr val="0000FF"/>
            </a:solidFill>
            <a:round/>
            <a:headEnd type="triangle" w="med" len="med"/>
            <a:tailEnd type="triangle" w="med" len="med"/>
          </a:ln>
        </p:spPr>
        <p:txBody>
          <a:bodyPr/>
          <a:lstStyle/>
          <a:p>
            <a:endParaRPr lang="en-GB"/>
          </a:p>
        </p:txBody>
      </p:sp>
      <p:sp>
        <p:nvSpPr>
          <p:cNvPr id="6172" name="Rectangle 29"/>
          <p:cNvSpPr>
            <a:spLocks noGrp="1" noChangeArrowheads="1"/>
          </p:cNvSpPr>
          <p:nvPr>
            <p:ph type="ctrTitle"/>
          </p:nvPr>
        </p:nvSpPr>
        <p:spPr>
          <a:xfrm>
            <a:off x="0" y="-387350"/>
            <a:ext cx="9144000" cy="1470025"/>
          </a:xfrm>
        </p:spPr>
        <p:txBody>
          <a:bodyPr/>
          <a:lstStyle/>
          <a:p>
            <a:pPr algn="r" eaLnBrk="1" hangingPunct="1"/>
            <a:r>
              <a:rPr lang="en-GB" sz="3600" smtClean="0">
                <a:solidFill>
                  <a:srgbClr val="FF3300"/>
                </a:solidFill>
              </a:rPr>
              <a:t>Who are the service providers?</a:t>
            </a:r>
            <a:endParaRPr lang="en-US" sz="3600" smtClean="0">
              <a:solidFill>
                <a:srgbClr val="FF3300"/>
              </a:solidFill>
            </a:endParaRPr>
          </a:p>
        </p:txBody>
      </p:sp>
      <p:pic>
        <p:nvPicPr>
          <p:cNvPr id="15390" name="Picture 30" descr="4950419"/>
          <p:cNvPicPr>
            <a:picLocks noChangeAspect="1" noChangeArrowheads="1" noCrop="1"/>
          </p:cNvPicPr>
          <p:nvPr/>
        </p:nvPicPr>
        <p:blipFill>
          <a:blip r:embed="rId11" cstate="print"/>
          <a:srcRect/>
          <a:stretch>
            <a:fillRect/>
          </a:stretch>
        </p:blipFill>
        <p:spPr bwMode="auto">
          <a:xfrm>
            <a:off x="5726113" y="1196975"/>
            <a:ext cx="1257300" cy="1257300"/>
          </a:xfrm>
          <a:prstGeom prst="rect">
            <a:avLst/>
          </a:prstGeom>
          <a:noFill/>
          <a:ln w="9525">
            <a:noFill/>
            <a:miter lim="800000"/>
            <a:headEnd/>
            <a:tailEnd/>
          </a:ln>
        </p:spPr>
      </p:pic>
      <p:sp>
        <p:nvSpPr>
          <p:cNvPr id="15391" name="Text Box 31"/>
          <p:cNvSpPr txBox="1">
            <a:spLocks noChangeArrowheads="1"/>
          </p:cNvSpPr>
          <p:nvPr/>
        </p:nvSpPr>
        <p:spPr bwMode="auto">
          <a:xfrm>
            <a:off x="5797550" y="2300288"/>
            <a:ext cx="1295400" cy="336550"/>
          </a:xfrm>
          <a:prstGeom prst="rect">
            <a:avLst/>
          </a:prstGeom>
          <a:noFill/>
          <a:ln w="9525">
            <a:noFill/>
            <a:miter lim="800000"/>
            <a:headEnd/>
            <a:tailEnd/>
          </a:ln>
        </p:spPr>
        <p:txBody>
          <a:bodyPr>
            <a:spAutoFit/>
          </a:bodyPr>
          <a:lstStyle/>
          <a:p>
            <a:pPr algn="ctr">
              <a:spcBef>
                <a:spcPct val="50000"/>
              </a:spcBef>
            </a:pPr>
            <a:r>
              <a:rPr lang="en-GB" sz="1600" b="1">
                <a:solidFill>
                  <a:srgbClr val="0000FF"/>
                </a:solidFill>
                <a:latin typeface="Times New Roman" pitchFamily="18" charset="0"/>
              </a:rPr>
              <a:t>IP/TV</a:t>
            </a:r>
            <a:endParaRPr lang="en-US" sz="1600" b="1">
              <a:solidFill>
                <a:srgbClr val="0000FF"/>
              </a:solidFill>
              <a:latin typeface="Times New Roman" pitchFamily="18" charset="0"/>
            </a:endParaRPr>
          </a:p>
        </p:txBody>
      </p:sp>
      <p:pic>
        <p:nvPicPr>
          <p:cNvPr id="15392" name="Picture 32" descr="free tv"/>
          <p:cNvPicPr>
            <a:picLocks noChangeAspect="1" noChangeArrowheads="1" noCrop="1"/>
          </p:cNvPicPr>
          <p:nvPr/>
        </p:nvPicPr>
        <p:blipFill>
          <a:blip r:embed="rId12" cstate="print"/>
          <a:srcRect/>
          <a:stretch>
            <a:fillRect/>
          </a:stretch>
        </p:blipFill>
        <p:spPr bwMode="auto">
          <a:xfrm>
            <a:off x="2200275" y="1196975"/>
            <a:ext cx="1439863" cy="1439863"/>
          </a:xfrm>
          <a:prstGeom prst="rect">
            <a:avLst/>
          </a:prstGeom>
          <a:noFill/>
          <a:ln w="9525">
            <a:noFill/>
            <a:miter lim="800000"/>
            <a:headEnd/>
            <a:tailEnd/>
          </a:ln>
        </p:spPr>
      </p:pic>
      <p:sp>
        <p:nvSpPr>
          <p:cNvPr id="15393" name="Text Box 33"/>
          <p:cNvSpPr txBox="1">
            <a:spLocks noChangeArrowheads="1"/>
          </p:cNvSpPr>
          <p:nvPr/>
        </p:nvSpPr>
        <p:spPr bwMode="auto">
          <a:xfrm>
            <a:off x="2125663" y="2347913"/>
            <a:ext cx="1873250" cy="336550"/>
          </a:xfrm>
          <a:prstGeom prst="rect">
            <a:avLst/>
          </a:prstGeom>
          <a:noFill/>
          <a:ln w="9525">
            <a:noFill/>
            <a:miter lim="800000"/>
            <a:headEnd/>
            <a:tailEnd/>
          </a:ln>
        </p:spPr>
        <p:txBody>
          <a:bodyPr>
            <a:spAutoFit/>
          </a:bodyPr>
          <a:lstStyle/>
          <a:p>
            <a:pPr>
              <a:spcBef>
                <a:spcPct val="50000"/>
              </a:spcBef>
            </a:pPr>
            <a:r>
              <a:rPr lang="en-GB" sz="1600" b="1">
                <a:solidFill>
                  <a:srgbClr val="0000FF"/>
                </a:solidFill>
                <a:latin typeface="Times New Roman" pitchFamily="18" charset="0"/>
              </a:rPr>
              <a:t>Free TV (Antenna)</a:t>
            </a:r>
            <a:endParaRPr lang="en-US" sz="1600" b="1">
              <a:solidFill>
                <a:srgbClr val="0000FF"/>
              </a:solidFill>
              <a:latin typeface="Times New Roman" pitchFamily="18" charset="0"/>
            </a:endParaRPr>
          </a:p>
        </p:txBody>
      </p:sp>
      <p:pic>
        <p:nvPicPr>
          <p:cNvPr id="15418" name="Picture 58"/>
          <p:cNvPicPr>
            <a:picLocks noChangeAspect="1" noChangeArrowheads="1"/>
          </p:cNvPicPr>
          <p:nvPr/>
        </p:nvPicPr>
        <p:blipFill>
          <a:blip r:embed="rId13" cstate="print"/>
          <a:srcRect/>
          <a:stretch>
            <a:fillRect/>
          </a:stretch>
        </p:blipFill>
        <p:spPr bwMode="auto">
          <a:xfrm>
            <a:off x="3059113" y="1052513"/>
            <a:ext cx="1000125" cy="752475"/>
          </a:xfrm>
          <a:prstGeom prst="rect">
            <a:avLst/>
          </a:prstGeom>
          <a:noFill/>
          <a:ln w="9525">
            <a:noFill/>
            <a:miter lim="800000"/>
            <a:headEnd/>
            <a:tailEnd/>
          </a:ln>
        </p:spPr>
      </p:pic>
      <p:pic>
        <p:nvPicPr>
          <p:cNvPr id="15419" name="Picture 59" descr="TV Lanka"/>
          <p:cNvPicPr>
            <a:picLocks noChangeAspect="1" noChangeArrowheads="1"/>
          </p:cNvPicPr>
          <p:nvPr/>
        </p:nvPicPr>
        <p:blipFill>
          <a:blip r:embed="rId14" cstate="print"/>
          <a:srcRect/>
          <a:stretch>
            <a:fillRect/>
          </a:stretch>
        </p:blipFill>
        <p:spPr bwMode="auto">
          <a:xfrm>
            <a:off x="6227763" y="5445125"/>
            <a:ext cx="1187450" cy="890588"/>
          </a:xfrm>
          <a:prstGeom prst="rect">
            <a:avLst/>
          </a:prstGeom>
          <a:noFill/>
          <a:ln w="9525">
            <a:noFill/>
            <a:miter lim="800000"/>
            <a:headEnd/>
            <a:tailEnd/>
          </a:ln>
        </p:spPr>
      </p:pic>
      <p:pic>
        <p:nvPicPr>
          <p:cNvPr id="15420" name="Picture 60" descr="Chanel one MTV"/>
          <p:cNvPicPr>
            <a:picLocks noChangeAspect="1" noChangeArrowheads="1"/>
          </p:cNvPicPr>
          <p:nvPr/>
        </p:nvPicPr>
        <p:blipFill>
          <a:blip r:embed="rId15" cstate="print"/>
          <a:srcRect/>
          <a:stretch>
            <a:fillRect/>
          </a:stretch>
        </p:blipFill>
        <p:spPr bwMode="auto">
          <a:xfrm>
            <a:off x="7837488" y="2995613"/>
            <a:ext cx="838200" cy="1081087"/>
          </a:xfrm>
          <a:prstGeom prst="rect">
            <a:avLst/>
          </a:prstGeom>
          <a:noFill/>
          <a:ln w="9525">
            <a:noFill/>
            <a:miter lim="800000"/>
            <a:headEnd/>
            <a:tailEnd/>
          </a:ln>
        </p:spPr>
      </p:pic>
      <p:pic>
        <p:nvPicPr>
          <p:cNvPr id="15421" name="Picture 61" descr="ETV"/>
          <p:cNvPicPr>
            <a:picLocks noChangeAspect="1" noChangeArrowheads="1"/>
          </p:cNvPicPr>
          <p:nvPr/>
        </p:nvPicPr>
        <p:blipFill>
          <a:blip r:embed="rId16" cstate="print"/>
          <a:srcRect/>
          <a:stretch>
            <a:fillRect/>
          </a:stretch>
        </p:blipFill>
        <p:spPr bwMode="auto">
          <a:xfrm>
            <a:off x="1692275" y="5218113"/>
            <a:ext cx="1150938" cy="731837"/>
          </a:xfrm>
          <a:prstGeom prst="rect">
            <a:avLst/>
          </a:prstGeom>
          <a:noFill/>
          <a:ln w="9525">
            <a:noFill/>
            <a:miter lim="800000"/>
            <a:headEnd/>
            <a:tailEnd/>
          </a:ln>
        </p:spPr>
      </p:pic>
      <p:pic>
        <p:nvPicPr>
          <p:cNvPr id="15422" name="Picture 62" descr="ITV"/>
          <p:cNvPicPr>
            <a:picLocks noChangeAspect="1" noChangeArrowheads="1"/>
          </p:cNvPicPr>
          <p:nvPr/>
        </p:nvPicPr>
        <p:blipFill>
          <a:blip r:embed="rId17" cstate="print"/>
          <a:srcRect/>
          <a:stretch>
            <a:fillRect/>
          </a:stretch>
        </p:blipFill>
        <p:spPr bwMode="auto">
          <a:xfrm>
            <a:off x="1555750" y="1381125"/>
            <a:ext cx="1000125" cy="752475"/>
          </a:xfrm>
          <a:prstGeom prst="rect">
            <a:avLst/>
          </a:prstGeom>
          <a:noFill/>
          <a:ln w="9525">
            <a:noFill/>
            <a:miter lim="800000"/>
            <a:headEnd/>
            <a:tailEnd/>
          </a:ln>
        </p:spPr>
      </p:pic>
      <p:pic>
        <p:nvPicPr>
          <p:cNvPr id="15423" name="Picture 63" descr="Max TV"/>
          <p:cNvPicPr>
            <a:picLocks noChangeAspect="1" noChangeArrowheads="1"/>
          </p:cNvPicPr>
          <p:nvPr/>
        </p:nvPicPr>
        <p:blipFill>
          <a:blip r:embed="rId18" cstate="print"/>
          <a:srcRect/>
          <a:stretch>
            <a:fillRect/>
          </a:stretch>
        </p:blipFill>
        <p:spPr bwMode="auto">
          <a:xfrm>
            <a:off x="874713" y="3789363"/>
            <a:ext cx="601662" cy="936625"/>
          </a:xfrm>
          <a:prstGeom prst="rect">
            <a:avLst/>
          </a:prstGeom>
          <a:noFill/>
          <a:ln w="9525">
            <a:noFill/>
            <a:miter lim="800000"/>
            <a:headEnd/>
            <a:tailEnd/>
          </a:ln>
        </p:spPr>
      </p:pic>
      <p:pic>
        <p:nvPicPr>
          <p:cNvPr id="15424" name="Picture 64" descr="Shakthi"/>
          <p:cNvPicPr>
            <a:picLocks noChangeAspect="1" noChangeArrowheads="1"/>
          </p:cNvPicPr>
          <p:nvPr/>
        </p:nvPicPr>
        <p:blipFill>
          <a:blip r:embed="rId19" cstate="print"/>
          <a:srcRect/>
          <a:stretch>
            <a:fillRect/>
          </a:stretch>
        </p:blipFill>
        <p:spPr bwMode="auto">
          <a:xfrm>
            <a:off x="792163" y="2492375"/>
            <a:ext cx="827087" cy="746125"/>
          </a:xfrm>
          <a:prstGeom prst="rect">
            <a:avLst/>
          </a:prstGeom>
          <a:noFill/>
          <a:ln w="9525">
            <a:solidFill>
              <a:schemeClr val="tx1"/>
            </a:solidFill>
            <a:miter lim="800000"/>
            <a:headEnd/>
            <a:tailEnd/>
          </a:ln>
        </p:spPr>
      </p:pic>
      <p:pic>
        <p:nvPicPr>
          <p:cNvPr id="15425" name="Picture 65" descr="Swarnawahini"/>
          <p:cNvPicPr>
            <a:picLocks noChangeAspect="1" noChangeArrowheads="1"/>
          </p:cNvPicPr>
          <p:nvPr/>
        </p:nvPicPr>
        <p:blipFill>
          <a:blip r:embed="rId20" cstate="print"/>
          <a:srcRect/>
          <a:stretch>
            <a:fillRect/>
          </a:stretch>
        </p:blipFill>
        <p:spPr bwMode="auto">
          <a:xfrm>
            <a:off x="3132138" y="5516563"/>
            <a:ext cx="1008062" cy="990600"/>
          </a:xfrm>
          <a:prstGeom prst="rect">
            <a:avLst/>
          </a:prstGeom>
          <a:noFill/>
          <a:ln w="9525">
            <a:noFill/>
            <a:miter lim="800000"/>
            <a:headEnd/>
            <a:tailEnd/>
          </a:ln>
        </p:spPr>
      </p:pic>
      <p:pic>
        <p:nvPicPr>
          <p:cNvPr id="15426" name="Picture 66"/>
          <p:cNvPicPr>
            <a:picLocks noChangeAspect="1" noChangeArrowheads="1"/>
          </p:cNvPicPr>
          <p:nvPr/>
        </p:nvPicPr>
        <p:blipFill>
          <a:blip r:embed="rId21" cstate="print"/>
          <a:srcRect/>
          <a:stretch>
            <a:fillRect/>
          </a:stretch>
        </p:blipFill>
        <p:spPr bwMode="auto">
          <a:xfrm>
            <a:off x="7370763" y="1916113"/>
            <a:ext cx="1017587" cy="669925"/>
          </a:xfrm>
          <a:prstGeom prst="rect">
            <a:avLst/>
          </a:prstGeom>
          <a:noFill/>
          <a:ln w="9525">
            <a:noFill/>
            <a:miter lim="800000"/>
            <a:headEnd/>
            <a:tailEnd/>
          </a:ln>
        </p:spPr>
      </p:pic>
      <p:pic>
        <p:nvPicPr>
          <p:cNvPr id="15427" name="Picture 67"/>
          <p:cNvPicPr>
            <a:picLocks noChangeAspect="1" noChangeArrowheads="1"/>
          </p:cNvPicPr>
          <p:nvPr/>
        </p:nvPicPr>
        <p:blipFill>
          <a:blip r:embed="rId22" cstate="print"/>
          <a:srcRect/>
          <a:stretch>
            <a:fillRect/>
          </a:stretch>
        </p:blipFill>
        <p:spPr bwMode="auto">
          <a:xfrm>
            <a:off x="4859338" y="5734050"/>
            <a:ext cx="733425" cy="923925"/>
          </a:xfrm>
          <a:prstGeom prst="rect">
            <a:avLst/>
          </a:prstGeom>
          <a:noFill/>
          <a:ln w="9525">
            <a:noFill/>
            <a:miter lim="800000"/>
            <a:headEnd/>
            <a:tailEnd/>
          </a:ln>
        </p:spPr>
      </p:pic>
      <p:pic>
        <p:nvPicPr>
          <p:cNvPr id="15428" name="Picture 68"/>
          <p:cNvPicPr>
            <a:picLocks noChangeAspect="1" noChangeArrowheads="1"/>
          </p:cNvPicPr>
          <p:nvPr/>
        </p:nvPicPr>
        <p:blipFill>
          <a:blip r:embed="rId23" cstate="print"/>
          <a:srcRect/>
          <a:stretch>
            <a:fillRect/>
          </a:stretch>
        </p:blipFill>
        <p:spPr bwMode="auto">
          <a:xfrm>
            <a:off x="4716463" y="1052513"/>
            <a:ext cx="738187" cy="792162"/>
          </a:xfrm>
          <a:prstGeom prst="rect">
            <a:avLst/>
          </a:prstGeom>
          <a:noFill/>
          <a:ln w="9525">
            <a:noFill/>
            <a:miter lim="800000"/>
            <a:headEnd/>
            <a:tailEnd/>
          </a:ln>
        </p:spPr>
      </p:pic>
      <p:pic>
        <p:nvPicPr>
          <p:cNvPr id="15429" name="Picture 69" descr="Rupavahini"/>
          <p:cNvPicPr>
            <a:picLocks noChangeAspect="1" noChangeArrowheads="1"/>
          </p:cNvPicPr>
          <p:nvPr/>
        </p:nvPicPr>
        <p:blipFill>
          <a:blip r:embed="rId24" cstate="print"/>
          <a:srcRect/>
          <a:stretch>
            <a:fillRect/>
          </a:stretch>
        </p:blipFill>
        <p:spPr bwMode="auto">
          <a:xfrm>
            <a:off x="6011863" y="1052513"/>
            <a:ext cx="1008062" cy="863600"/>
          </a:xfrm>
          <a:prstGeom prst="rect">
            <a:avLst/>
          </a:prstGeom>
          <a:noFill/>
          <a:ln w="9525">
            <a:noFill/>
            <a:miter lim="800000"/>
            <a:headEnd/>
            <a:tailEnd/>
          </a:ln>
        </p:spPr>
      </p:pic>
      <p:pic>
        <p:nvPicPr>
          <p:cNvPr id="6189" name="Picture 70" descr="mobile base station"/>
          <p:cNvPicPr>
            <a:picLocks noChangeAspect="1" noChangeArrowheads="1"/>
          </p:cNvPicPr>
          <p:nvPr/>
        </p:nvPicPr>
        <p:blipFill>
          <a:blip r:embed="rId10"/>
          <a:srcRect/>
          <a:stretch>
            <a:fillRect/>
          </a:stretch>
        </p:blipFill>
        <p:spPr bwMode="auto">
          <a:xfrm>
            <a:off x="4495800" y="3568700"/>
            <a:ext cx="9525" cy="9525"/>
          </a:xfrm>
          <a:prstGeom prst="rect">
            <a:avLst/>
          </a:prstGeom>
          <a:noFill/>
          <a:ln w="9525">
            <a:noFill/>
            <a:miter lim="800000"/>
            <a:headEnd/>
            <a:tailEnd/>
          </a:ln>
        </p:spPr>
      </p:pic>
      <p:pic>
        <p:nvPicPr>
          <p:cNvPr id="15431" name="Picture 71" descr="TNL"/>
          <p:cNvPicPr>
            <a:picLocks noChangeAspect="1" noChangeArrowheads="1"/>
          </p:cNvPicPr>
          <p:nvPr/>
        </p:nvPicPr>
        <p:blipFill>
          <a:blip r:embed="rId25" cstate="print"/>
          <a:srcRect/>
          <a:stretch>
            <a:fillRect/>
          </a:stretch>
        </p:blipFill>
        <p:spPr bwMode="auto">
          <a:xfrm>
            <a:off x="7667625" y="4565650"/>
            <a:ext cx="863600" cy="8080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8.33333E-7 3.14524E-7 L 0.18073 0.2204 " pathEditMode="relative" rAng="0" ptsTypes="AA">
                                      <p:cBhvr>
                                        <p:cTn id="6" dur="2000" fill="hold"/>
                                        <p:tgtEl>
                                          <p:spTgt spid="15392"/>
                                        </p:tgtEl>
                                        <p:attrNameLst>
                                          <p:attrName>ppt_x</p:attrName>
                                          <p:attrName>ppt_y</p:attrName>
                                        </p:attrNameLst>
                                      </p:cBhvr>
                                      <p:rCtr x="90" y="110"/>
                                    </p:animMotion>
                                  </p:childTnLst>
                                </p:cTn>
                              </p:par>
                              <p:par>
                                <p:cTn id="7" presetID="49" presetClass="path" presetSubtype="0" accel="50000" decel="50000" fill="hold" grpId="0" nodeType="withEffect">
                                  <p:stCondLst>
                                    <p:cond delay="0"/>
                                  </p:stCondLst>
                                  <p:childTnLst>
                                    <p:animMotion origin="layout" path="M 4.16667E-6 1.25809E-6 L 0.1651 0.20652 " pathEditMode="relative" rAng="0" ptsTypes="AA">
                                      <p:cBhvr>
                                        <p:cTn id="8" dur="2000" fill="hold"/>
                                        <p:tgtEl>
                                          <p:spTgt spid="15393"/>
                                        </p:tgtEl>
                                        <p:attrNameLst>
                                          <p:attrName>ppt_x</p:attrName>
                                          <p:attrName>ppt_y</p:attrName>
                                        </p:attrNameLst>
                                      </p:cBhvr>
                                      <p:rCtr x="82" y="103"/>
                                    </p:animMotion>
                                  </p:childTnLst>
                                </p:cTn>
                              </p:par>
                              <p:par>
                                <p:cTn id="9" presetID="10" presetClass="exit" presetSubtype="0" fill="hold" nodeType="withEffect">
                                  <p:stCondLst>
                                    <p:cond delay="0"/>
                                  </p:stCondLst>
                                  <p:childTnLst>
                                    <p:animEffect transition="out" filter="fade">
                                      <p:cBhvr>
                                        <p:cTn id="10" dur="2000"/>
                                        <p:tgtEl>
                                          <p:spTgt spid="15365"/>
                                        </p:tgtEl>
                                      </p:cBhvr>
                                    </p:animEffect>
                                    <p:set>
                                      <p:cBhvr>
                                        <p:cTn id="11" dur="1" fill="hold">
                                          <p:stCondLst>
                                            <p:cond delay="1999"/>
                                          </p:stCondLst>
                                        </p:cTn>
                                        <p:tgtEl>
                                          <p:spTgt spid="15365"/>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2000"/>
                                        <p:tgtEl>
                                          <p:spTgt spid="15366"/>
                                        </p:tgtEl>
                                      </p:cBhvr>
                                    </p:animEffect>
                                    <p:set>
                                      <p:cBhvr>
                                        <p:cTn id="14" dur="1" fill="hold">
                                          <p:stCondLst>
                                            <p:cond delay="1999"/>
                                          </p:stCondLst>
                                        </p:cTn>
                                        <p:tgtEl>
                                          <p:spTgt spid="15366"/>
                                        </p:tgtEl>
                                        <p:attrNameLst>
                                          <p:attrName>style.visibility</p:attrName>
                                        </p:attrNameLst>
                                      </p:cBhvr>
                                      <p:to>
                                        <p:strVal val="hidden"/>
                                      </p:to>
                                    </p:set>
                                  </p:childTnLst>
                                </p:cTn>
                              </p:par>
                              <p:par>
                                <p:cTn id="15" presetID="10" presetClass="exit" presetSubtype="0" fill="hold" grpId="0" nodeType="withEffect">
                                  <p:stCondLst>
                                    <p:cond delay="0"/>
                                  </p:stCondLst>
                                  <p:childTnLst>
                                    <p:animEffect transition="out" filter="fade">
                                      <p:cBhvr>
                                        <p:cTn id="16" dur="2000"/>
                                        <p:tgtEl>
                                          <p:spTgt spid="15369"/>
                                        </p:tgtEl>
                                      </p:cBhvr>
                                    </p:animEffect>
                                    <p:set>
                                      <p:cBhvr>
                                        <p:cTn id="17" dur="1" fill="hold">
                                          <p:stCondLst>
                                            <p:cond delay="1999"/>
                                          </p:stCondLst>
                                        </p:cTn>
                                        <p:tgtEl>
                                          <p:spTgt spid="15369"/>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2000"/>
                                        <p:tgtEl>
                                          <p:spTgt spid="15373"/>
                                        </p:tgtEl>
                                      </p:cBhvr>
                                    </p:animEffect>
                                    <p:set>
                                      <p:cBhvr>
                                        <p:cTn id="20" dur="1" fill="hold">
                                          <p:stCondLst>
                                            <p:cond delay="1999"/>
                                          </p:stCondLst>
                                        </p:cTn>
                                        <p:tgtEl>
                                          <p:spTgt spid="15373"/>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2000"/>
                                        <p:tgtEl>
                                          <p:spTgt spid="15374"/>
                                        </p:tgtEl>
                                      </p:cBhvr>
                                    </p:animEffect>
                                    <p:set>
                                      <p:cBhvr>
                                        <p:cTn id="23" dur="1" fill="hold">
                                          <p:stCondLst>
                                            <p:cond delay="1999"/>
                                          </p:stCondLst>
                                        </p:cTn>
                                        <p:tgtEl>
                                          <p:spTgt spid="15374"/>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2000"/>
                                        <p:tgtEl>
                                          <p:spTgt spid="15375"/>
                                        </p:tgtEl>
                                      </p:cBhvr>
                                    </p:animEffect>
                                    <p:set>
                                      <p:cBhvr>
                                        <p:cTn id="26" dur="1" fill="hold">
                                          <p:stCondLst>
                                            <p:cond delay="1999"/>
                                          </p:stCondLst>
                                        </p:cTn>
                                        <p:tgtEl>
                                          <p:spTgt spid="15375"/>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2000"/>
                                        <p:tgtEl>
                                          <p:spTgt spid="15376"/>
                                        </p:tgtEl>
                                      </p:cBhvr>
                                    </p:animEffect>
                                    <p:set>
                                      <p:cBhvr>
                                        <p:cTn id="29" dur="1" fill="hold">
                                          <p:stCondLst>
                                            <p:cond delay="1999"/>
                                          </p:stCondLst>
                                        </p:cTn>
                                        <p:tgtEl>
                                          <p:spTgt spid="15376"/>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2000"/>
                                        <p:tgtEl>
                                          <p:spTgt spid="15378"/>
                                        </p:tgtEl>
                                      </p:cBhvr>
                                    </p:animEffect>
                                    <p:set>
                                      <p:cBhvr>
                                        <p:cTn id="32" dur="1" fill="hold">
                                          <p:stCondLst>
                                            <p:cond delay="1999"/>
                                          </p:stCondLst>
                                        </p:cTn>
                                        <p:tgtEl>
                                          <p:spTgt spid="15378"/>
                                        </p:tgtEl>
                                        <p:attrNameLst>
                                          <p:attrName>style.visibility</p:attrName>
                                        </p:attrNameLst>
                                      </p:cBhvr>
                                      <p:to>
                                        <p:strVal val="hidden"/>
                                      </p:to>
                                    </p:set>
                                  </p:childTnLst>
                                </p:cTn>
                              </p:par>
                              <p:par>
                                <p:cTn id="33" presetID="10" presetClass="exit" presetSubtype="0" fill="hold" grpId="0" nodeType="withEffect">
                                  <p:stCondLst>
                                    <p:cond delay="0"/>
                                  </p:stCondLst>
                                  <p:childTnLst>
                                    <p:animEffect transition="out" filter="fade">
                                      <p:cBhvr>
                                        <p:cTn id="34" dur="2000"/>
                                        <p:tgtEl>
                                          <p:spTgt spid="15380"/>
                                        </p:tgtEl>
                                      </p:cBhvr>
                                    </p:animEffect>
                                    <p:set>
                                      <p:cBhvr>
                                        <p:cTn id="35" dur="1" fill="hold">
                                          <p:stCondLst>
                                            <p:cond delay="1999"/>
                                          </p:stCondLst>
                                        </p:cTn>
                                        <p:tgtEl>
                                          <p:spTgt spid="15380"/>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2000"/>
                                        <p:tgtEl>
                                          <p:spTgt spid="15381"/>
                                        </p:tgtEl>
                                      </p:cBhvr>
                                    </p:animEffect>
                                    <p:set>
                                      <p:cBhvr>
                                        <p:cTn id="38" dur="1" fill="hold">
                                          <p:stCondLst>
                                            <p:cond delay="1999"/>
                                          </p:stCondLst>
                                        </p:cTn>
                                        <p:tgtEl>
                                          <p:spTgt spid="15381"/>
                                        </p:tgtEl>
                                        <p:attrNameLst>
                                          <p:attrName>style.visibility</p:attrName>
                                        </p:attrNameLst>
                                      </p:cBhvr>
                                      <p:to>
                                        <p:strVal val="hidden"/>
                                      </p:to>
                                    </p:set>
                                  </p:childTnLst>
                                </p:cTn>
                              </p:par>
                              <p:par>
                                <p:cTn id="39" presetID="10" presetClass="exit" presetSubtype="0" fill="hold" grpId="0" nodeType="withEffect">
                                  <p:stCondLst>
                                    <p:cond delay="0"/>
                                  </p:stCondLst>
                                  <p:childTnLst>
                                    <p:animEffect transition="out" filter="fade">
                                      <p:cBhvr>
                                        <p:cTn id="40" dur="2000"/>
                                        <p:tgtEl>
                                          <p:spTgt spid="15382"/>
                                        </p:tgtEl>
                                      </p:cBhvr>
                                    </p:animEffect>
                                    <p:set>
                                      <p:cBhvr>
                                        <p:cTn id="41" dur="1" fill="hold">
                                          <p:stCondLst>
                                            <p:cond delay="1999"/>
                                          </p:stCondLst>
                                        </p:cTn>
                                        <p:tgtEl>
                                          <p:spTgt spid="15382"/>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2000"/>
                                        <p:tgtEl>
                                          <p:spTgt spid="15383"/>
                                        </p:tgtEl>
                                      </p:cBhvr>
                                    </p:animEffect>
                                    <p:set>
                                      <p:cBhvr>
                                        <p:cTn id="44" dur="1" fill="hold">
                                          <p:stCondLst>
                                            <p:cond delay="1999"/>
                                          </p:stCondLst>
                                        </p:cTn>
                                        <p:tgtEl>
                                          <p:spTgt spid="15383"/>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2000"/>
                                        <p:tgtEl>
                                          <p:spTgt spid="15384"/>
                                        </p:tgtEl>
                                      </p:cBhvr>
                                    </p:animEffect>
                                    <p:set>
                                      <p:cBhvr>
                                        <p:cTn id="47" dur="1" fill="hold">
                                          <p:stCondLst>
                                            <p:cond delay="1999"/>
                                          </p:stCondLst>
                                        </p:cTn>
                                        <p:tgtEl>
                                          <p:spTgt spid="15384"/>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2000"/>
                                        <p:tgtEl>
                                          <p:spTgt spid="15385"/>
                                        </p:tgtEl>
                                      </p:cBhvr>
                                    </p:animEffect>
                                    <p:set>
                                      <p:cBhvr>
                                        <p:cTn id="50" dur="1" fill="hold">
                                          <p:stCondLst>
                                            <p:cond delay="1999"/>
                                          </p:stCondLst>
                                        </p:cTn>
                                        <p:tgtEl>
                                          <p:spTgt spid="15385"/>
                                        </p:tgtEl>
                                        <p:attrNameLst>
                                          <p:attrName>style.visibility</p:attrName>
                                        </p:attrNameLst>
                                      </p:cBhvr>
                                      <p:to>
                                        <p:strVal val="hidden"/>
                                      </p:to>
                                    </p:set>
                                  </p:childTnLst>
                                </p:cTn>
                              </p:par>
                              <p:par>
                                <p:cTn id="51" presetID="10" presetClass="exit" presetSubtype="0" fill="hold" grpId="0" nodeType="withEffect">
                                  <p:stCondLst>
                                    <p:cond delay="0"/>
                                  </p:stCondLst>
                                  <p:childTnLst>
                                    <p:animEffect transition="out" filter="fade">
                                      <p:cBhvr>
                                        <p:cTn id="52" dur="2000"/>
                                        <p:tgtEl>
                                          <p:spTgt spid="15386"/>
                                        </p:tgtEl>
                                      </p:cBhvr>
                                    </p:animEffect>
                                    <p:set>
                                      <p:cBhvr>
                                        <p:cTn id="53" dur="1" fill="hold">
                                          <p:stCondLst>
                                            <p:cond delay="1999"/>
                                          </p:stCondLst>
                                        </p:cTn>
                                        <p:tgtEl>
                                          <p:spTgt spid="15386"/>
                                        </p:tgtEl>
                                        <p:attrNameLst>
                                          <p:attrName>style.visibility</p:attrName>
                                        </p:attrNameLst>
                                      </p:cBhvr>
                                      <p:to>
                                        <p:strVal val="hidden"/>
                                      </p:to>
                                    </p:set>
                                  </p:childTnLst>
                                </p:cTn>
                              </p:par>
                              <p:par>
                                <p:cTn id="54" presetID="10" presetClass="exit" presetSubtype="0" fill="hold" grpId="0" nodeType="withEffect">
                                  <p:stCondLst>
                                    <p:cond delay="0"/>
                                  </p:stCondLst>
                                  <p:childTnLst>
                                    <p:animEffect transition="out" filter="fade">
                                      <p:cBhvr>
                                        <p:cTn id="55" dur="2000"/>
                                        <p:tgtEl>
                                          <p:spTgt spid="15387"/>
                                        </p:tgtEl>
                                      </p:cBhvr>
                                    </p:animEffect>
                                    <p:set>
                                      <p:cBhvr>
                                        <p:cTn id="56" dur="1" fill="hold">
                                          <p:stCondLst>
                                            <p:cond delay="1999"/>
                                          </p:stCondLst>
                                        </p:cTn>
                                        <p:tgtEl>
                                          <p:spTgt spid="15387"/>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2000"/>
                                        <p:tgtEl>
                                          <p:spTgt spid="15370"/>
                                        </p:tgtEl>
                                      </p:cBhvr>
                                    </p:animEffect>
                                    <p:set>
                                      <p:cBhvr>
                                        <p:cTn id="59" dur="1" fill="hold">
                                          <p:stCondLst>
                                            <p:cond delay="1999"/>
                                          </p:stCondLst>
                                        </p:cTn>
                                        <p:tgtEl>
                                          <p:spTgt spid="15370"/>
                                        </p:tgtEl>
                                        <p:attrNameLst>
                                          <p:attrName>style.visibility</p:attrName>
                                        </p:attrNameLst>
                                      </p:cBhvr>
                                      <p:to>
                                        <p:strVal val="hidden"/>
                                      </p:to>
                                    </p:set>
                                  </p:childTnLst>
                                </p:cTn>
                              </p:par>
                              <p:par>
                                <p:cTn id="60" presetID="10" presetClass="exit" presetSubtype="0" fill="hold" grpId="0" nodeType="withEffect">
                                  <p:stCondLst>
                                    <p:cond delay="0"/>
                                  </p:stCondLst>
                                  <p:childTnLst>
                                    <p:animEffect transition="out" filter="fade">
                                      <p:cBhvr>
                                        <p:cTn id="61" dur="2000"/>
                                        <p:tgtEl>
                                          <p:spTgt spid="15371"/>
                                        </p:tgtEl>
                                      </p:cBhvr>
                                    </p:animEffect>
                                    <p:set>
                                      <p:cBhvr>
                                        <p:cTn id="62" dur="1" fill="hold">
                                          <p:stCondLst>
                                            <p:cond delay="1999"/>
                                          </p:stCondLst>
                                        </p:cTn>
                                        <p:tgtEl>
                                          <p:spTgt spid="15371"/>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2000"/>
                                        <p:tgtEl>
                                          <p:spTgt spid="15390"/>
                                        </p:tgtEl>
                                      </p:cBhvr>
                                    </p:animEffect>
                                    <p:set>
                                      <p:cBhvr>
                                        <p:cTn id="65" dur="1" fill="hold">
                                          <p:stCondLst>
                                            <p:cond delay="1999"/>
                                          </p:stCondLst>
                                        </p:cTn>
                                        <p:tgtEl>
                                          <p:spTgt spid="15390"/>
                                        </p:tgtEl>
                                        <p:attrNameLst>
                                          <p:attrName>style.visibility</p:attrName>
                                        </p:attrNameLst>
                                      </p:cBhvr>
                                      <p:to>
                                        <p:strVal val="hidden"/>
                                      </p:to>
                                    </p:set>
                                  </p:childTnLst>
                                </p:cTn>
                              </p:par>
                              <p:par>
                                <p:cTn id="66" presetID="10" presetClass="exit" presetSubtype="0" fill="hold" grpId="0" nodeType="withEffect">
                                  <p:stCondLst>
                                    <p:cond delay="0"/>
                                  </p:stCondLst>
                                  <p:childTnLst>
                                    <p:animEffect transition="out" filter="fade">
                                      <p:cBhvr>
                                        <p:cTn id="67" dur="2000"/>
                                        <p:tgtEl>
                                          <p:spTgt spid="15391"/>
                                        </p:tgtEl>
                                      </p:cBhvr>
                                    </p:animEffect>
                                    <p:set>
                                      <p:cBhvr>
                                        <p:cTn id="68" dur="1" fill="hold">
                                          <p:stCondLst>
                                            <p:cond delay="1999"/>
                                          </p:stCondLst>
                                        </p:cTn>
                                        <p:tgtEl>
                                          <p:spTgt spid="15391"/>
                                        </p:tgtEl>
                                        <p:attrNameLst>
                                          <p:attrName>style.visibility</p:attrName>
                                        </p:attrNameLst>
                                      </p:cBhvr>
                                      <p:to>
                                        <p:strVal val="hidden"/>
                                      </p:to>
                                    </p:set>
                                  </p:childTnLst>
                                </p:cTn>
                              </p:par>
                              <p:par>
                                <p:cTn id="69" presetID="10" presetClass="exit" presetSubtype="0" fill="hold" grpId="0" nodeType="withEffect">
                                  <p:stCondLst>
                                    <p:cond delay="0"/>
                                  </p:stCondLst>
                                  <p:childTnLst>
                                    <p:animEffect transition="out" filter="fade">
                                      <p:cBhvr>
                                        <p:cTn id="70" dur="2000"/>
                                        <p:tgtEl>
                                          <p:spTgt spid="15388"/>
                                        </p:tgtEl>
                                      </p:cBhvr>
                                    </p:animEffect>
                                    <p:set>
                                      <p:cBhvr>
                                        <p:cTn id="71" dur="1" fill="hold">
                                          <p:stCondLst>
                                            <p:cond delay="1999"/>
                                          </p:stCondLst>
                                        </p:cTn>
                                        <p:tgtEl>
                                          <p:spTgt spid="15388"/>
                                        </p:tgtEl>
                                        <p:attrNameLst>
                                          <p:attrName>style.visibility</p:attrName>
                                        </p:attrNameLst>
                                      </p:cBhvr>
                                      <p:to>
                                        <p:strVal val="hidden"/>
                                      </p:to>
                                    </p:set>
                                  </p:childTnLst>
                                </p:cTn>
                              </p:par>
                              <p:par>
                                <p:cTn id="72" presetID="10" presetClass="exit" presetSubtype="0" fill="hold" grpId="0" nodeType="withEffect">
                                  <p:stCondLst>
                                    <p:cond delay="0"/>
                                  </p:stCondLst>
                                  <p:childTnLst>
                                    <p:animEffect transition="out" filter="fade">
                                      <p:cBhvr>
                                        <p:cTn id="73" dur="2000"/>
                                        <p:tgtEl>
                                          <p:spTgt spid="15379"/>
                                        </p:tgtEl>
                                      </p:cBhvr>
                                    </p:animEffect>
                                    <p:set>
                                      <p:cBhvr>
                                        <p:cTn id="74" dur="1" fill="hold">
                                          <p:stCondLst>
                                            <p:cond delay="1999"/>
                                          </p:stCondLst>
                                        </p:cTn>
                                        <p:tgtEl>
                                          <p:spTgt spid="15379"/>
                                        </p:tgtEl>
                                        <p:attrNameLst>
                                          <p:attrName>style.visibility</p:attrName>
                                        </p:attrNameLst>
                                      </p:cBhvr>
                                      <p:to>
                                        <p:strVal val="hidden"/>
                                      </p:to>
                                    </p:set>
                                  </p:childTnLst>
                                </p:cTn>
                              </p:par>
                              <p:par>
                                <p:cTn id="75" presetID="10" presetClass="exit" presetSubtype="0" fill="hold" grpId="0" nodeType="withEffect">
                                  <p:stCondLst>
                                    <p:cond delay="0"/>
                                  </p:stCondLst>
                                  <p:childTnLst>
                                    <p:animEffect transition="out" filter="fade">
                                      <p:cBhvr>
                                        <p:cTn id="76" dur="2000"/>
                                        <p:tgtEl>
                                          <p:spTgt spid="15377"/>
                                        </p:tgtEl>
                                      </p:cBhvr>
                                    </p:animEffect>
                                    <p:set>
                                      <p:cBhvr>
                                        <p:cTn id="77" dur="1" fill="hold">
                                          <p:stCondLst>
                                            <p:cond delay="1999"/>
                                          </p:stCondLst>
                                        </p:cTn>
                                        <p:tgtEl>
                                          <p:spTgt spid="15377"/>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2000"/>
                                        <p:tgtEl>
                                          <p:spTgt spid="15372"/>
                                        </p:tgtEl>
                                      </p:cBhvr>
                                    </p:animEffect>
                                    <p:set>
                                      <p:cBhvr>
                                        <p:cTn id="80" dur="1" fill="hold">
                                          <p:stCondLst>
                                            <p:cond delay="1999"/>
                                          </p:stCondLst>
                                        </p:cTn>
                                        <p:tgtEl>
                                          <p:spTgt spid="15372"/>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2000"/>
                                        <p:tgtEl>
                                          <p:spTgt spid="15364"/>
                                        </p:tgtEl>
                                      </p:cBhvr>
                                    </p:animEffect>
                                    <p:set>
                                      <p:cBhvr>
                                        <p:cTn id="83" dur="1" fill="hold">
                                          <p:stCondLst>
                                            <p:cond delay="1999"/>
                                          </p:stCondLst>
                                        </p:cTn>
                                        <p:tgtEl>
                                          <p:spTgt spid="15364"/>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2000"/>
                                        <p:tgtEl>
                                          <p:spTgt spid="15367"/>
                                        </p:tgtEl>
                                      </p:cBhvr>
                                    </p:animEffect>
                                    <p:set>
                                      <p:cBhvr>
                                        <p:cTn id="86" dur="1" fill="hold">
                                          <p:stCondLst>
                                            <p:cond delay="1999"/>
                                          </p:stCondLst>
                                        </p:cTn>
                                        <p:tgtEl>
                                          <p:spTgt spid="15367"/>
                                        </p:tgtEl>
                                        <p:attrNameLst>
                                          <p:attrName>style.visibility</p:attrName>
                                        </p:attrNameLst>
                                      </p:cBhvr>
                                      <p:to>
                                        <p:strVal val="hidden"/>
                                      </p:to>
                                    </p:set>
                                  </p:childTnLst>
                                </p:cTn>
                              </p:par>
                              <p:par>
                                <p:cTn id="87" presetID="10" presetClass="exit" presetSubtype="0" fill="hold" grpId="0" nodeType="withEffect">
                                  <p:stCondLst>
                                    <p:cond delay="0"/>
                                  </p:stCondLst>
                                  <p:childTnLst>
                                    <p:animEffect transition="out" filter="fade">
                                      <p:cBhvr>
                                        <p:cTn id="88" dur="2000"/>
                                        <p:tgtEl>
                                          <p:spTgt spid="15368"/>
                                        </p:tgtEl>
                                      </p:cBhvr>
                                    </p:animEffect>
                                    <p:set>
                                      <p:cBhvr>
                                        <p:cTn id="89" dur="1" fill="hold">
                                          <p:stCondLst>
                                            <p:cond delay="1999"/>
                                          </p:stCondLst>
                                        </p:cTn>
                                        <p:tgtEl>
                                          <p:spTgt spid="15368"/>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15418"/>
                                        </p:tgtEl>
                                        <p:attrNameLst>
                                          <p:attrName>style.visibility</p:attrName>
                                        </p:attrNameLst>
                                      </p:cBhvr>
                                      <p:to>
                                        <p:strVal val="visible"/>
                                      </p:to>
                                    </p:set>
                                    <p:animEffect transition="in" filter="fade">
                                      <p:cBhvr>
                                        <p:cTn id="94" dur="500"/>
                                        <p:tgtEl>
                                          <p:spTgt spid="15418"/>
                                        </p:tgtEl>
                                      </p:cBhvr>
                                    </p:animEffect>
                                  </p:childTnLst>
                                </p:cTn>
                              </p:par>
                            </p:childTnLst>
                          </p:cTn>
                        </p:par>
                        <p:par>
                          <p:cTn id="95" fill="hold">
                            <p:stCondLst>
                              <p:cond delay="500"/>
                            </p:stCondLst>
                            <p:childTnLst>
                              <p:par>
                                <p:cTn id="96" presetID="10" presetClass="entr" presetSubtype="0" fill="hold" nodeType="afterEffect">
                                  <p:stCondLst>
                                    <p:cond delay="0"/>
                                  </p:stCondLst>
                                  <p:childTnLst>
                                    <p:set>
                                      <p:cBhvr>
                                        <p:cTn id="97" dur="1" fill="hold">
                                          <p:stCondLst>
                                            <p:cond delay="0"/>
                                          </p:stCondLst>
                                        </p:cTn>
                                        <p:tgtEl>
                                          <p:spTgt spid="15428"/>
                                        </p:tgtEl>
                                        <p:attrNameLst>
                                          <p:attrName>style.visibility</p:attrName>
                                        </p:attrNameLst>
                                      </p:cBhvr>
                                      <p:to>
                                        <p:strVal val="visible"/>
                                      </p:to>
                                    </p:set>
                                    <p:animEffect transition="in" filter="fade">
                                      <p:cBhvr>
                                        <p:cTn id="98" dur="500"/>
                                        <p:tgtEl>
                                          <p:spTgt spid="15428"/>
                                        </p:tgtEl>
                                      </p:cBhvr>
                                    </p:animEffect>
                                  </p:childTnLst>
                                </p:cTn>
                              </p:par>
                            </p:childTnLst>
                          </p:cTn>
                        </p:par>
                        <p:par>
                          <p:cTn id="99" fill="hold">
                            <p:stCondLst>
                              <p:cond delay="1000"/>
                            </p:stCondLst>
                            <p:childTnLst>
                              <p:par>
                                <p:cTn id="100" presetID="10" presetClass="entr" presetSubtype="0" fill="hold" nodeType="afterEffect">
                                  <p:stCondLst>
                                    <p:cond delay="0"/>
                                  </p:stCondLst>
                                  <p:childTnLst>
                                    <p:set>
                                      <p:cBhvr>
                                        <p:cTn id="101" dur="1" fill="hold">
                                          <p:stCondLst>
                                            <p:cond delay="0"/>
                                          </p:stCondLst>
                                        </p:cTn>
                                        <p:tgtEl>
                                          <p:spTgt spid="15429"/>
                                        </p:tgtEl>
                                        <p:attrNameLst>
                                          <p:attrName>style.visibility</p:attrName>
                                        </p:attrNameLst>
                                      </p:cBhvr>
                                      <p:to>
                                        <p:strVal val="visible"/>
                                      </p:to>
                                    </p:set>
                                    <p:animEffect transition="in" filter="fade">
                                      <p:cBhvr>
                                        <p:cTn id="102" dur="500"/>
                                        <p:tgtEl>
                                          <p:spTgt spid="15429"/>
                                        </p:tgtEl>
                                      </p:cBhvr>
                                    </p:animEffect>
                                  </p:childTnLst>
                                </p:cTn>
                              </p:par>
                            </p:childTnLst>
                          </p:cTn>
                        </p:par>
                        <p:par>
                          <p:cTn id="103" fill="hold">
                            <p:stCondLst>
                              <p:cond delay="1500"/>
                            </p:stCondLst>
                            <p:childTnLst>
                              <p:par>
                                <p:cTn id="104" presetID="10" presetClass="entr" presetSubtype="0" fill="hold" nodeType="afterEffect">
                                  <p:stCondLst>
                                    <p:cond delay="0"/>
                                  </p:stCondLst>
                                  <p:childTnLst>
                                    <p:set>
                                      <p:cBhvr>
                                        <p:cTn id="105" dur="1" fill="hold">
                                          <p:stCondLst>
                                            <p:cond delay="0"/>
                                          </p:stCondLst>
                                        </p:cTn>
                                        <p:tgtEl>
                                          <p:spTgt spid="15426"/>
                                        </p:tgtEl>
                                        <p:attrNameLst>
                                          <p:attrName>style.visibility</p:attrName>
                                        </p:attrNameLst>
                                      </p:cBhvr>
                                      <p:to>
                                        <p:strVal val="visible"/>
                                      </p:to>
                                    </p:set>
                                    <p:animEffect transition="in" filter="fade">
                                      <p:cBhvr>
                                        <p:cTn id="106" dur="500"/>
                                        <p:tgtEl>
                                          <p:spTgt spid="15426"/>
                                        </p:tgtEl>
                                      </p:cBhvr>
                                    </p:animEffect>
                                  </p:childTnLst>
                                </p:cTn>
                              </p:par>
                            </p:childTnLst>
                          </p:cTn>
                        </p:par>
                        <p:par>
                          <p:cTn id="107" fill="hold">
                            <p:stCondLst>
                              <p:cond delay="2000"/>
                            </p:stCondLst>
                            <p:childTnLst>
                              <p:par>
                                <p:cTn id="108" presetID="10" presetClass="entr" presetSubtype="0" fill="hold" nodeType="afterEffect">
                                  <p:stCondLst>
                                    <p:cond delay="0"/>
                                  </p:stCondLst>
                                  <p:childTnLst>
                                    <p:set>
                                      <p:cBhvr>
                                        <p:cTn id="109" dur="1" fill="hold">
                                          <p:stCondLst>
                                            <p:cond delay="0"/>
                                          </p:stCondLst>
                                        </p:cTn>
                                        <p:tgtEl>
                                          <p:spTgt spid="15420"/>
                                        </p:tgtEl>
                                        <p:attrNameLst>
                                          <p:attrName>style.visibility</p:attrName>
                                        </p:attrNameLst>
                                      </p:cBhvr>
                                      <p:to>
                                        <p:strVal val="visible"/>
                                      </p:to>
                                    </p:set>
                                    <p:animEffect transition="in" filter="fade">
                                      <p:cBhvr>
                                        <p:cTn id="110" dur="500"/>
                                        <p:tgtEl>
                                          <p:spTgt spid="15420"/>
                                        </p:tgtEl>
                                      </p:cBhvr>
                                    </p:animEffect>
                                  </p:childTnLst>
                                </p:cTn>
                              </p:par>
                            </p:childTnLst>
                          </p:cTn>
                        </p:par>
                        <p:par>
                          <p:cTn id="111" fill="hold">
                            <p:stCondLst>
                              <p:cond delay="2500"/>
                            </p:stCondLst>
                            <p:childTnLst>
                              <p:par>
                                <p:cTn id="112" presetID="10" presetClass="entr" presetSubtype="0" fill="hold" nodeType="afterEffect">
                                  <p:stCondLst>
                                    <p:cond delay="0"/>
                                  </p:stCondLst>
                                  <p:childTnLst>
                                    <p:set>
                                      <p:cBhvr>
                                        <p:cTn id="113" dur="1" fill="hold">
                                          <p:stCondLst>
                                            <p:cond delay="0"/>
                                          </p:stCondLst>
                                        </p:cTn>
                                        <p:tgtEl>
                                          <p:spTgt spid="15431"/>
                                        </p:tgtEl>
                                        <p:attrNameLst>
                                          <p:attrName>style.visibility</p:attrName>
                                        </p:attrNameLst>
                                      </p:cBhvr>
                                      <p:to>
                                        <p:strVal val="visible"/>
                                      </p:to>
                                    </p:set>
                                    <p:animEffect transition="in" filter="fade">
                                      <p:cBhvr>
                                        <p:cTn id="114" dur="500"/>
                                        <p:tgtEl>
                                          <p:spTgt spid="15431"/>
                                        </p:tgtEl>
                                      </p:cBhvr>
                                    </p:animEffect>
                                  </p:childTnLst>
                                </p:cTn>
                              </p:par>
                            </p:childTnLst>
                          </p:cTn>
                        </p:par>
                        <p:par>
                          <p:cTn id="115" fill="hold">
                            <p:stCondLst>
                              <p:cond delay="3000"/>
                            </p:stCondLst>
                            <p:childTnLst>
                              <p:par>
                                <p:cTn id="116" presetID="10" presetClass="entr" presetSubtype="0" fill="hold" nodeType="afterEffect">
                                  <p:stCondLst>
                                    <p:cond delay="0"/>
                                  </p:stCondLst>
                                  <p:childTnLst>
                                    <p:set>
                                      <p:cBhvr>
                                        <p:cTn id="117" dur="1" fill="hold">
                                          <p:stCondLst>
                                            <p:cond delay="0"/>
                                          </p:stCondLst>
                                        </p:cTn>
                                        <p:tgtEl>
                                          <p:spTgt spid="15419"/>
                                        </p:tgtEl>
                                        <p:attrNameLst>
                                          <p:attrName>style.visibility</p:attrName>
                                        </p:attrNameLst>
                                      </p:cBhvr>
                                      <p:to>
                                        <p:strVal val="visible"/>
                                      </p:to>
                                    </p:set>
                                    <p:animEffect transition="in" filter="fade">
                                      <p:cBhvr>
                                        <p:cTn id="118" dur="500"/>
                                        <p:tgtEl>
                                          <p:spTgt spid="15419"/>
                                        </p:tgtEl>
                                      </p:cBhvr>
                                    </p:animEffect>
                                  </p:childTnLst>
                                </p:cTn>
                              </p:par>
                            </p:childTnLst>
                          </p:cTn>
                        </p:par>
                        <p:par>
                          <p:cTn id="119" fill="hold">
                            <p:stCondLst>
                              <p:cond delay="3500"/>
                            </p:stCondLst>
                            <p:childTnLst>
                              <p:par>
                                <p:cTn id="120" presetID="10" presetClass="entr" presetSubtype="0" fill="hold" nodeType="afterEffect">
                                  <p:stCondLst>
                                    <p:cond delay="0"/>
                                  </p:stCondLst>
                                  <p:childTnLst>
                                    <p:set>
                                      <p:cBhvr>
                                        <p:cTn id="121" dur="1" fill="hold">
                                          <p:stCondLst>
                                            <p:cond delay="0"/>
                                          </p:stCondLst>
                                        </p:cTn>
                                        <p:tgtEl>
                                          <p:spTgt spid="15427"/>
                                        </p:tgtEl>
                                        <p:attrNameLst>
                                          <p:attrName>style.visibility</p:attrName>
                                        </p:attrNameLst>
                                      </p:cBhvr>
                                      <p:to>
                                        <p:strVal val="visible"/>
                                      </p:to>
                                    </p:set>
                                    <p:animEffect transition="in" filter="fade">
                                      <p:cBhvr>
                                        <p:cTn id="122" dur="500"/>
                                        <p:tgtEl>
                                          <p:spTgt spid="15427"/>
                                        </p:tgtEl>
                                      </p:cBhvr>
                                    </p:animEffect>
                                  </p:childTnLst>
                                </p:cTn>
                              </p:par>
                            </p:childTnLst>
                          </p:cTn>
                        </p:par>
                        <p:par>
                          <p:cTn id="123" fill="hold">
                            <p:stCondLst>
                              <p:cond delay="4000"/>
                            </p:stCondLst>
                            <p:childTnLst>
                              <p:par>
                                <p:cTn id="124" presetID="10" presetClass="entr" presetSubtype="0" fill="hold" nodeType="afterEffect">
                                  <p:stCondLst>
                                    <p:cond delay="0"/>
                                  </p:stCondLst>
                                  <p:childTnLst>
                                    <p:set>
                                      <p:cBhvr>
                                        <p:cTn id="125" dur="1" fill="hold">
                                          <p:stCondLst>
                                            <p:cond delay="0"/>
                                          </p:stCondLst>
                                        </p:cTn>
                                        <p:tgtEl>
                                          <p:spTgt spid="15425"/>
                                        </p:tgtEl>
                                        <p:attrNameLst>
                                          <p:attrName>style.visibility</p:attrName>
                                        </p:attrNameLst>
                                      </p:cBhvr>
                                      <p:to>
                                        <p:strVal val="visible"/>
                                      </p:to>
                                    </p:set>
                                    <p:animEffect transition="in" filter="fade">
                                      <p:cBhvr>
                                        <p:cTn id="126" dur="500"/>
                                        <p:tgtEl>
                                          <p:spTgt spid="15425"/>
                                        </p:tgtEl>
                                      </p:cBhvr>
                                    </p:animEffect>
                                  </p:childTnLst>
                                </p:cTn>
                              </p:par>
                            </p:childTnLst>
                          </p:cTn>
                        </p:par>
                        <p:par>
                          <p:cTn id="127" fill="hold">
                            <p:stCondLst>
                              <p:cond delay="4500"/>
                            </p:stCondLst>
                            <p:childTnLst>
                              <p:par>
                                <p:cTn id="128" presetID="10" presetClass="entr" presetSubtype="0" fill="hold" nodeType="afterEffect">
                                  <p:stCondLst>
                                    <p:cond delay="0"/>
                                  </p:stCondLst>
                                  <p:childTnLst>
                                    <p:set>
                                      <p:cBhvr>
                                        <p:cTn id="129" dur="1" fill="hold">
                                          <p:stCondLst>
                                            <p:cond delay="0"/>
                                          </p:stCondLst>
                                        </p:cTn>
                                        <p:tgtEl>
                                          <p:spTgt spid="15421"/>
                                        </p:tgtEl>
                                        <p:attrNameLst>
                                          <p:attrName>style.visibility</p:attrName>
                                        </p:attrNameLst>
                                      </p:cBhvr>
                                      <p:to>
                                        <p:strVal val="visible"/>
                                      </p:to>
                                    </p:set>
                                    <p:animEffect transition="in" filter="fade">
                                      <p:cBhvr>
                                        <p:cTn id="130" dur="500"/>
                                        <p:tgtEl>
                                          <p:spTgt spid="15421"/>
                                        </p:tgtEl>
                                      </p:cBhvr>
                                    </p:animEffect>
                                  </p:childTnLst>
                                </p:cTn>
                              </p:par>
                            </p:childTnLst>
                          </p:cTn>
                        </p:par>
                        <p:par>
                          <p:cTn id="131" fill="hold">
                            <p:stCondLst>
                              <p:cond delay="5000"/>
                            </p:stCondLst>
                            <p:childTnLst>
                              <p:par>
                                <p:cTn id="132" presetID="10" presetClass="entr" presetSubtype="0" fill="hold" nodeType="afterEffect">
                                  <p:stCondLst>
                                    <p:cond delay="0"/>
                                  </p:stCondLst>
                                  <p:childTnLst>
                                    <p:set>
                                      <p:cBhvr>
                                        <p:cTn id="133" dur="1" fill="hold">
                                          <p:stCondLst>
                                            <p:cond delay="0"/>
                                          </p:stCondLst>
                                        </p:cTn>
                                        <p:tgtEl>
                                          <p:spTgt spid="15423"/>
                                        </p:tgtEl>
                                        <p:attrNameLst>
                                          <p:attrName>style.visibility</p:attrName>
                                        </p:attrNameLst>
                                      </p:cBhvr>
                                      <p:to>
                                        <p:strVal val="visible"/>
                                      </p:to>
                                    </p:set>
                                    <p:animEffect transition="in" filter="fade">
                                      <p:cBhvr>
                                        <p:cTn id="134" dur="500"/>
                                        <p:tgtEl>
                                          <p:spTgt spid="15423"/>
                                        </p:tgtEl>
                                      </p:cBhvr>
                                    </p:animEffect>
                                  </p:childTnLst>
                                </p:cTn>
                              </p:par>
                            </p:childTnLst>
                          </p:cTn>
                        </p:par>
                        <p:par>
                          <p:cTn id="135" fill="hold">
                            <p:stCondLst>
                              <p:cond delay="5500"/>
                            </p:stCondLst>
                            <p:childTnLst>
                              <p:par>
                                <p:cTn id="136" presetID="10" presetClass="entr" presetSubtype="0" fill="hold" nodeType="afterEffect">
                                  <p:stCondLst>
                                    <p:cond delay="0"/>
                                  </p:stCondLst>
                                  <p:childTnLst>
                                    <p:set>
                                      <p:cBhvr>
                                        <p:cTn id="137" dur="1" fill="hold">
                                          <p:stCondLst>
                                            <p:cond delay="0"/>
                                          </p:stCondLst>
                                        </p:cTn>
                                        <p:tgtEl>
                                          <p:spTgt spid="15424"/>
                                        </p:tgtEl>
                                        <p:attrNameLst>
                                          <p:attrName>style.visibility</p:attrName>
                                        </p:attrNameLst>
                                      </p:cBhvr>
                                      <p:to>
                                        <p:strVal val="visible"/>
                                      </p:to>
                                    </p:set>
                                    <p:animEffect transition="in" filter="fade">
                                      <p:cBhvr>
                                        <p:cTn id="138" dur="500"/>
                                        <p:tgtEl>
                                          <p:spTgt spid="15424"/>
                                        </p:tgtEl>
                                      </p:cBhvr>
                                    </p:animEffect>
                                  </p:childTnLst>
                                </p:cTn>
                              </p:par>
                            </p:childTnLst>
                          </p:cTn>
                        </p:par>
                        <p:par>
                          <p:cTn id="139" fill="hold">
                            <p:stCondLst>
                              <p:cond delay="6000"/>
                            </p:stCondLst>
                            <p:childTnLst>
                              <p:par>
                                <p:cTn id="140" presetID="10" presetClass="entr" presetSubtype="0" fill="hold" nodeType="afterEffect">
                                  <p:stCondLst>
                                    <p:cond delay="0"/>
                                  </p:stCondLst>
                                  <p:childTnLst>
                                    <p:set>
                                      <p:cBhvr>
                                        <p:cTn id="141" dur="1" fill="hold">
                                          <p:stCondLst>
                                            <p:cond delay="0"/>
                                          </p:stCondLst>
                                        </p:cTn>
                                        <p:tgtEl>
                                          <p:spTgt spid="15422"/>
                                        </p:tgtEl>
                                        <p:attrNameLst>
                                          <p:attrName>style.visibility</p:attrName>
                                        </p:attrNameLst>
                                      </p:cBhvr>
                                      <p:to>
                                        <p:strVal val="visible"/>
                                      </p:to>
                                    </p:set>
                                    <p:animEffect transition="in" filter="fade">
                                      <p:cBhvr>
                                        <p:cTn id="142" dur="500"/>
                                        <p:tgtEl>
                                          <p:spTgt spid="15422"/>
                                        </p:tgtEl>
                                      </p:cBhvr>
                                    </p:animEffect>
                                  </p:childTnLst>
                                </p:cTn>
                              </p:par>
                            </p:childTnLst>
                          </p:cTn>
                        </p:par>
                      </p:childTnLst>
                    </p:cTn>
                  </p:par>
                  <p:par>
                    <p:cTn id="143" fill="hold">
                      <p:stCondLst>
                        <p:cond delay="indefinite"/>
                      </p:stCondLst>
                      <p:childTnLst>
                        <p:par>
                          <p:cTn id="144" fill="hold">
                            <p:stCondLst>
                              <p:cond delay="0"/>
                            </p:stCondLst>
                            <p:childTnLst>
                              <p:par>
                                <p:cTn id="145" presetID="64" presetClass="path" presetSubtype="0" accel="50000" decel="50000" fill="hold" nodeType="clickEffect">
                                  <p:stCondLst>
                                    <p:cond delay="0"/>
                                  </p:stCondLst>
                                  <p:childTnLst>
                                    <p:animMotion origin="layout" path="M 0.18073 0.2204 L -0.18941 -0.15726 " pathEditMode="relative" rAng="0" ptsTypes="AA">
                                      <p:cBhvr>
                                        <p:cTn id="146" dur="2000" fill="hold"/>
                                        <p:tgtEl>
                                          <p:spTgt spid="15392"/>
                                        </p:tgtEl>
                                        <p:attrNameLst>
                                          <p:attrName>ppt_x</p:attrName>
                                          <p:attrName>ppt_y</p:attrName>
                                        </p:attrNameLst>
                                      </p:cBhvr>
                                      <p:rCtr x="-185" y="-189"/>
                                    </p:animMotion>
                                  </p:childTnLst>
                                </p:cTn>
                              </p:par>
                              <p:par>
                                <p:cTn id="147" presetID="64" presetClass="path" presetSubtype="0" accel="50000" decel="50000" fill="hold" grpId="1" nodeType="withEffect">
                                  <p:stCondLst>
                                    <p:cond delay="0"/>
                                  </p:stCondLst>
                                  <p:childTnLst>
                                    <p:animMotion origin="layout" path="M 0.1651 0.20652 L -0.19723 -0.16073 " pathEditMode="relative" rAng="0" ptsTypes="AA">
                                      <p:cBhvr>
                                        <p:cTn id="148" dur="2000" fill="hold"/>
                                        <p:tgtEl>
                                          <p:spTgt spid="15393"/>
                                        </p:tgtEl>
                                        <p:attrNameLst>
                                          <p:attrName>ppt_x</p:attrName>
                                          <p:attrName>ppt_y</p:attrName>
                                        </p:attrNameLst>
                                      </p:cBhvr>
                                      <p:rCtr x="-181" y="-184"/>
                                    </p:animMotion>
                                  </p:childTnLst>
                                </p:cTn>
                              </p:par>
                              <p:par>
                                <p:cTn id="149" presetID="10" presetClass="entr" presetSubtype="0" fill="hold" nodeType="withEffect">
                                  <p:stCondLst>
                                    <p:cond delay="0"/>
                                  </p:stCondLst>
                                  <p:childTnLst>
                                    <p:set>
                                      <p:cBhvr>
                                        <p:cTn id="150" dur="1" fill="hold">
                                          <p:stCondLst>
                                            <p:cond delay="0"/>
                                          </p:stCondLst>
                                        </p:cTn>
                                        <p:tgtEl>
                                          <p:spTgt spid="15417"/>
                                        </p:tgtEl>
                                        <p:attrNameLst>
                                          <p:attrName>style.visibility</p:attrName>
                                        </p:attrNameLst>
                                      </p:cBhvr>
                                      <p:to>
                                        <p:strVal val="visible"/>
                                      </p:to>
                                    </p:set>
                                    <p:animEffect transition="in" filter="fade">
                                      <p:cBhvr>
                                        <p:cTn id="151" dur="2000"/>
                                        <p:tgtEl>
                                          <p:spTgt spid="15417"/>
                                        </p:tgtEl>
                                      </p:cBhvr>
                                    </p:animEffect>
                                  </p:childTnLst>
                                </p:cTn>
                              </p:par>
                              <p:par>
                                <p:cTn id="152" presetID="42" presetClass="path" presetSubtype="0" accel="50000" decel="50000" fill="hold" nodeType="withEffect">
                                  <p:stCondLst>
                                    <p:cond delay="0"/>
                                  </p:stCondLst>
                                  <p:childTnLst>
                                    <p:animMotion origin="layout" path="M 3.88889E-6 -6.10546E-7 L 0.01632 0.61656 " pathEditMode="relative" rAng="0" ptsTypes="AA">
                                      <p:cBhvr>
                                        <p:cTn id="153" dur="2000" fill="hold"/>
                                        <p:tgtEl>
                                          <p:spTgt spid="15418"/>
                                        </p:tgtEl>
                                        <p:attrNameLst>
                                          <p:attrName>ppt_x</p:attrName>
                                          <p:attrName>ppt_y</p:attrName>
                                        </p:attrNameLst>
                                      </p:cBhvr>
                                      <p:rCtr x="8" y="308"/>
                                    </p:animMotion>
                                  </p:childTnLst>
                                </p:cTn>
                              </p:par>
                              <p:par>
                                <p:cTn id="154" presetID="42" presetClass="path" presetSubtype="0" accel="50000" decel="50000" fill="hold" nodeType="withEffect">
                                  <p:stCondLst>
                                    <p:cond delay="0"/>
                                  </p:stCondLst>
                                  <p:childTnLst>
                                    <p:animMotion origin="layout" path="M 3.61111E-6 4.18131E-6 L -0.14271 0.51942 " pathEditMode="relative" rAng="0" ptsTypes="AA">
                                      <p:cBhvr>
                                        <p:cTn id="155" dur="2000" fill="hold"/>
                                        <p:tgtEl>
                                          <p:spTgt spid="15428"/>
                                        </p:tgtEl>
                                        <p:attrNameLst>
                                          <p:attrName>ppt_x</p:attrName>
                                          <p:attrName>ppt_y</p:attrName>
                                        </p:attrNameLst>
                                      </p:cBhvr>
                                      <p:rCtr x="-71" y="260"/>
                                    </p:animMotion>
                                  </p:childTnLst>
                                </p:cTn>
                              </p:par>
                              <p:par>
                                <p:cTn id="156" presetID="42" presetClass="path" presetSubtype="0" accel="50000" decel="50000" fill="hold" nodeType="withEffect">
                                  <p:stCondLst>
                                    <p:cond delay="0"/>
                                  </p:stCondLst>
                                  <p:childTnLst>
                                    <p:animMotion origin="layout" path="M 0 -4.96762E-6 L -0.2125 0.28331 " pathEditMode="relative" rAng="0" ptsTypes="AA">
                                      <p:cBhvr>
                                        <p:cTn id="157" dur="2000" fill="hold"/>
                                        <p:tgtEl>
                                          <p:spTgt spid="15429"/>
                                        </p:tgtEl>
                                        <p:attrNameLst>
                                          <p:attrName>ppt_x</p:attrName>
                                          <p:attrName>ppt_y</p:attrName>
                                        </p:attrNameLst>
                                      </p:cBhvr>
                                      <p:rCtr x="-106" y="142"/>
                                    </p:animMotion>
                                  </p:childTnLst>
                                </p:cTn>
                              </p:par>
                              <p:par>
                                <p:cTn id="158" presetID="42" presetClass="path" presetSubtype="0" accel="50000" decel="50000" fill="hold" nodeType="withEffect">
                                  <p:stCondLst>
                                    <p:cond delay="0"/>
                                  </p:stCondLst>
                                  <p:childTnLst>
                                    <p:animMotion origin="layout" path="M 3.61111E-6 -2.95097E-6 L 0.38541 0.52683 " pathEditMode="relative" rAng="0" ptsTypes="AA">
                                      <p:cBhvr>
                                        <p:cTn id="159" dur="2000" fill="hold"/>
                                        <p:tgtEl>
                                          <p:spTgt spid="15422"/>
                                        </p:tgtEl>
                                        <p:attrNameLst>
                                          <p:attrName>ppt_x</p:attrName>
                                          <p:attrName>ppt_y</p:attrName>
                                        </p:attrNameLst>
                                      </p:cBhvr>
                                      <p:rCtr x="193" y="263"/>
                                    </p:animMotion>
                                  </p:childTnLst>
                                </p:cTn>
                              </p:par>
                              <p:par>
                                <p:cTn id="160" presetID="35" presetClass="path" presetSubtype="0" accel="50000" decel="50000" fill="hold" nodeType="withEffect">
                                  <p:stCondLst>
                                    <p:cond delay="0"/>
                                  </p:stCondLst>
                                  <p:childTnLst>
                                    <p:animMotion origin="layout" path="M -1.94444E-6 2.90472E-6 L -0.46406 0.287 " pathEditMode="relative" rAng="0" ptsTypes="AA">
                                      <p:cBhvr>
                                        <p:cTn id="161" dur="2000" fill="hold"/>
                                        <p:tgtEl>
                                          <p:spTgt spid="15426"/>
                                        </p:tgtEl>
                                        <p:attrNameLst>
                                          <p:attrName>ppt_x</p:attrName>
                                          <p:attrName>ppt_y</p:attrName>
                                        </p:attrNameLst>
                                      </p:cBhvr>
                                      <p:rCtr x="-232" y="143"/>
                                    </p:animMotion>
                                  </p:childTnLst>
                                </p:cTn>
                              </p:par>
                              <p:par>
                                <p:cTn id="162" presetID="35" presetClass="path" presetSubtype="0" accel="50000" decel="50000" fill="hold" nodeType="withEffect">
                                  <p:stCondLst>
                                    <p:cond delay="0"/>
                                  </p:stCondLst>
                                  <p:childTnLst>
                                    <p:animMotion origin="layout" path="M -1.38889E-6 -2.37743E-6 L -0.40295 0.24676 " pathEditMode="relative" rAng="0" ptsTypes="AA">
                                      <p:cBhvr>
                                        <p:cTn id="163" dur="2000" fill="hold"/>
                                        <p:tgtEl>
                                          <p:spTgt spid="15420"/>
                                        </p:tgtEl>
                                        <p:attrNameLst>
                                          <p:attrName>ppt_x</p:attrName>
                                          <p:attrName>ppt_y</p:attrName>
                                        </p:attrNameLst>
                                      </p:cBhvr>
                                      <p:rCtr x="-202" y="123"/>
                                    </p:animMotion>
                                  </p:childTnLst>
                                </p:cTn>
                              </p:par>
                              <p:par>
                                <p:cTn id="164" presetID="35" presetClass="path" presetSubtype="0" accel="50000" decel="50000" fill="hold" nodeType="withEffect">
                                  <p:stCondLst>
                                    <p:cond delay="0"/>
                                  </p:stCondLst>
                                  <p:childTnLst>
                                    <p:animMotion origin="layout" path="M -3.88889E-6 3.20999E-6 L -0.496 -0.21393 " pathEditMode="relative" rAng="0" ptsTypes="AA">
                                      <p:cBhvr>
                                        <p:cTn id="165" dur="2000" fill="hold"/>
                                        <p:tgtEl>
                                          <p:spTgt spid="15431"/>
                                        </p:tgtEl>
                                        <p:attrNameLst>
                                          <p:attrName>ppt_x</p:attrName>
                                          <p:attrName>ppt_y</p:attrName>
                                        </p:attrNameLst>
                                      </p:cBhvr>
                                      <p:rCtr x="-248" y="-107"/>
                                    </p:animMotion>
                                  </p:childTnLst>
                                </p:cTn>
                              </p:par>
                              <p:par>
                                <p:cTn id="166" presetID="64" presetClass="path" presetSubtype="0" accel="50000" decel="50000" fill="hold" nodeType="withEffect">
                                  <p:stCondLst>
                                    <p:cond delay="0"/>
                                  </p:stCondLst>
                                  <p:childTnLst>
                                    <p:animMotion origin="layout" path="M 3.05556E-6 -1.85014E-6 L -0.30903 -0.45282 " pathEditMode="relative" rAng="0" ptsTypes="AA">
                                      <p:cBhvr>
                                        <p:cTn id="167" dur="2000" fill="hold"/>
                                        <p:tgtEl>
                                          <p:spTgt spid="15419"/>
                                        </p:tgtEl>
                                        <p:attrNameLst>
                                          <p:attrName>ppt_x</p:attrName>
                                          <p:attrName>ppt_y</p:attrName>
                                        </p:attrNameLst>
                                      </p:cBhvr>
                                      <p:rCtr x="-155" y="-226"/>
                                    </p:animMotion>
                                  </p:childTnLst>
                                </p:cTn>
                              </p:par>
                              <p:par>
                                <p:cTn id="168" presetID="64" presetClass="path" presetSubtype="0" accel="50000" decel="50000" fill="hold" nodeType="withEffect">
                                  <p:stCondLst>
                                    <p:cond delay="0"/>
                                  </p:stCondLst>
                                  <p:childTnLst>
                                    <p:animMotion origin="layout" path="M 2.22222E-6 3.55227E-6 L -0.03212 -0.53955 " pathEditMode="relative" rAng="0" ptsTypes="AA">
                                      <p:cBhvr>
                                        <p:cTn id="169" dur="2000" fill="hold"/>
                                        <p:tgtEl>
                                          <p:spTgt spid="15427"/>
                                        </p:tgtEl>
                                        <p:attrNameLst>
                                          <p:attrName>ppt_x</p:attrName>
                                          <p:attrName>ppt_y</p:attrName>
                                        </p:attrNameLst>
                                      </p:cBhvr>
                                      <p:rCtr x="-16" y="-270"/>
                                    </p:animMotion>
                                  </p:childTnLst>
                                </p:cTn>
                              </p:par>
                              <p:par>
                                <p:cTn id="170" presetID="64" presetClass="path" presetSubtype="0" accel="50000" decel="50000" fill="hold" nodeType="withEffect">
                                  <p:stCondLst>
                                    <p:cond delay="0"/>
                                  </p:stCondLst>
                                  <p:childTnLst>
                                    <p:animMotion origin="layout" path="M 5.55556E-7 5.64292E-7 L 0.03941 -0.58603 " pathEditMode="relative" rAng="0" ptsTypes="AA">
                                      <p:cBhvr>
                                        <p:cTn id="171" dur="2000" fill="hold"/>
                                        <p:tgtEl>
                                          <p:spTgt spid="15425"/>
                                        </p:tgtEl>
                                        <p:attrNameLst>
                                          <p:attrName>ppt_x</p:attrName>
                                          <p:attrName>ppt_y</p:attrName>
                                        </p:attrNameLst>
                                      </p:cBhvr>
                                      <p:rCtr x="20" y="-293"/>
                                    </p:animMotion>
                                  </p:childTnLst>
                                </p:cTn>
                              </p:par>
                              <p:par>
                                <p:cTn id="172" presetID="64" presetClass="path" presetSubtype="0" accel="50000" decel="50000" fill="hold" nodeType="withEffect">
                                  <p:stCondLst>
                                    <p:cond delay="0"/>
                                  </p:stCondLst>
                                  <p:childTnLst>
                                    <p:animMotion origin="layout" path="M 3.33333E-6 2.74746E-6 L 0.37014 -0.14593 " pathEditMode="relative" rAng="0" ptsTypes="AA">
                                      <p:cBhvr>
                                        <p:cTn id="173" dur="2000" fill="hold"/>
                                        <p:tgtEl>
                                          <p:spTgt spid="15421"/>
                                        </p:tgtEl>
                                        <p:attrNameLst>
                                          <p:attrName>ppt_x</p:attrName>
                                          <p:attrName>ppt_y</p:attrName>
                                        </p:attrNameLst>
                                      </p:cBhvr>
                                      <p:rCtr x="185" y="-73"/>
                                    </p:animMotion>
                                  </p:childTnLst>
                                </p:cTn>
                              </p:par>
                              <p:par>
                                <p:cTn id="174" presetID="64" presetClass="path" presetSubtype="0" accel="50000" decel="50000" fill="hold" nodeType="withEffect">
                                  <p:stCondLst>
                                    <p:cond delay="0"/>
                                  </p:stCondLst>
                                  <p:childTnLst>
                                    <p:animMotion origin="layout" path="M -2.22222E-6 9.80574E-7 L 0.45816 -0.08927 " pathEditMode="relative" rAng="0" ptsTypes="AA">
                                      <p:cBhvr>
                                        <p:cTn id="175" dur="2000" fill="hold"/>
                                        <p:tgtEl>
                                          <p:spTgt spid="15423"/>
                                        </p:tgtEl>
                                        <p:attrNameLst>
                                          <p:attrName>ppt_x</p:attrName>
                                          <p:attrName>ppt_y</p:attrName>
                                        </p:attrNameLst>
                                      </p:cBhvr>
                                      <p:rCtr x="229" y="-45"/>
                                    </p:animMotion>
                                  </p:childTnLst>
                                </p:cTn>
                              </p:par>
                              <p:par>
                                <p:cTn id="176" presetID="64" presetClass="path" presetSubtype="0" accel="50000" decel="50000" fill="hold" nodeType="withEffect">
                                  <p:stCondLst>
                                    <p:cond delay="0"/>
                                  </p:stCondLst>
                                  <p:childTnLst>
                                    <p:animMotion origin="layout" path="M -8.33333E-7 2.44218E-6 L 0.36823 0.20791 " pathEditMode="relative" rAng="0" ptsTypes="AA">
                                      <p:cBhvr>
                                        <p:cTn id="177" dur="2000" fill="hold"/>
                                        <p:tgtEl>
                                          <p:spTgt spid="15424"/>
                                        </p:tgtEl>
                                        <p:attrNameLst>
                                          <p:attrName>ppt_x</p:attrName>
                                          <p:attrName>ppt_y</p:attrName>
                                        </p:attrNameLst>
                                      </p:cBhvr>
                                      <p:rCtr x="184" y="1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p:bldP spid="15369" grpId="0"/>
      <p:bldP spid="15371" grpId="0"/>
      <p:bldP spid="15373" grpId="0"/>
      <p:bldP spid="15375" grpId="0"/>
      <p:bldP spid="15376" grpId="0"/>
      <p:bldP spid="15377" grpId="0" animBg="1"/>
      <p:bldP spid="15378" grpId="0" animBg="1"/>
      <p:bldP spid="15379" grpId="0" animBg="1"/>
      <p:bldP spid="15380" grpId="0" animBg="1"/>
      <p:bldP spid="15381" grpId="0" animBg="1"/>
      <p:bldP spid="15382" grpId="0" animBg="1"/>
      <p:bldP spid="15383" grpId="0" animBg="1"/>
      <p:bldP spid="15386" grpId="0"/>
      <p:bldP spid="15387" grpId="0" animBg="1"/>
      <p:bldP spid="15388" grpId="0" animBg="1"/>
      <p:bldP spid="15391" grpId="0"/>
      <p:bldP spid="15393" grpId="0"/>
      <p:bldP spid="1539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50" name="Picture 42" descr="world"/>
          <p:cNvPicPr>
            <a:picLocks noChangeAspect="1" noChangeArrowheads="1"/>
          </p:cNvPicPr>
          <p:nvPr/>
        </p:nvPicPr>
        <p:blipFill>
          <a:blip r:embed="rId2" cstate="print"/>
          <a:srcRect/>
          <a:stretch>
            <a:fillRect/>
          </a:stretch>
        </p:blipFill>
        <p:spPr bwMode="auto">
          <a:xfrm>
            <a:off x="4500563" y="2133600"/>
            <a:ext cx="4611687" cy="4751388"/>
          </a:xfrm>
          <a:prstGeom prst="rect">
            <a:avLst/>
          </a:prstGeom>
          <a:noFill/>
          <a:ln w="9525">
            <a:noFill/>
            <a:miter lim="800000"/>
            <a:headEnd/>
            <a:tailEnd/>
          </a:ln>
        </p:spPr>
      </p:pic>
      <p:pic>
        <p:nvPicPr>
          <p:cNvPr id="17451" name="Picture 43" descr="4951616"/>
          <p:cNvPicPr>
            <a:picLocks noChangeAspect="1" noChangeArrowheads="1" noCrop="1"/>
          </p:cNvPicPr>
          <p:nvPr/>
        </p:nvPicPr>
        <p:blipFill>
          <a:blip r:embed="rId3" cstate="print"/>
          <a:srcRect/>
          <a:stretch>
            <a:fillRect/>
          </a:stretch>
        </p:blipFill>
        <p:spPr bwMode="auto">
          <a:xfrm>
            <a:off x="1333500" y="4292600"/>
            <a:ext cx="1295400" cy="1295400"/>
          </a:xfrm>
          <a:prstGeom prst="rect">
            <a:avLst/>
          </a:prstGeom>
          <a:noFill/>
          <a:ln w="9525">
            <a:noFill/>
            <a:miter lim="800000"/>
            <a:headEnd/>
            <a:tailEnd/>
          </a:ln>
        </p:spPr>
      </p:pic>
      <p:pic>
        <p:nvPicPr>
          <p:cNvPr id="17452" name="Picture 44" descr="email"/>
          <p:cNvPicPr>
            <a:picLocks noChangeAspect="1" noChangeArrowheads="1" noCrop="1"/>
          </p:cNvPicPr>
          <p:nvPr/>
        </p:nvPicPr>
        <p:blipFill>
          <a:blip r:embed="rId4" cstate="print"/>
          <a:srcRect/>
          <a:stretch>
            <a:fillRect/>
          </a:stretch>
        </p:blipFill>
        <p:spPr bwMode="auto">
          <a:xfrm>
            <a:off x="5364163" y="5324475"/>
            <a:ext cx="1370012" cy="1370013"/>
          </a:xfrm>
          <a:prstGeom prst="rect">
            <a:avLst/>
          </a:prstGeom>
          <a:noFill/>
          <a:ln w="9525">
            <a:noFill/>
            <a:miter lim="800000"/>
            <a:headEnd/>
            <a:tailEnd/>
          </a:ln>
        </p:spPr>
      </p:pic>
      <p:pic>
        <p:nvPicPr>
          <p:cNvPr id="17453" name="Picture 45" descr="free tv"/>
          <p:cNvPicPr>
            <a:picLocks noChangeAspect="1" noChangeArrowheads="1" noCrop="1"/>
          </p:cNvPicPr>
          <p:nvPr/>
        </p:nvPicPr>
        <p:blipFill>
          <a:blip r:embed="rId5" cstate="print"/>
          <a:srcRect/>
          <a:stretch>
            <a:fillRect/>
          </a:stretch>
        </p:blipFill>
        <p:spPr bwMode="auto">
          <a:xfrm>
            <a:off x="2200275" y="1196975"/>
            <a:ext cx="1439863" cy="1439863"/>
          </a:xfrm>
          <a:prstGeom prst="rect">
            <a:avLst/>
          </a:prstGeom>
          <a:noFill/>
          <a:ln w="9525">
            <a:noFill/>
            <a:miter lim="800000"/>
            <a:headEnd/>
            <a:tailEnd/>
          </a:ln>
        </p:spPr>
      </p:pic>
      <p:pic>
        <p:nvPicPr>
          <p:cNvPr id="17454" name="Picture 46" descr="4951211"/>
          <p:cNvPicPr>
            <a:picLocks noChangeAspect="1" noChangeArrowheads="1" noCrop="1"/>
          </p:cNvPicPr>
          <p:nvPr/>
        </p:nvPicPr>
        <p:blipFill>
          <a:blip r:embed="rId6" cstate="print"/>
          <a:srcRect/>
          <a:stretch>
            <a:fillRect/>
          </a:stretch>
        </p:blipFill>
        <p:spPr bwMode="auto">
          <a:xfrm>
            <a:off x="1258888" y="3236913"/>
            <a:ext cx="857250" cy="857250"/>
          </a:xfrm>
          <a:prstGeom prst="rect">
            <a:avLst/>
          </a:prstGeom>
          <a:noFill/>
          <a:ln w="9525">
            <a:noFill/>
            <a:miter lim="800000"/>
            <a:headEnd/>
            <a:tailEnd/>
          </a:ln>
        </p:spPr>
      </p:pic>
      <p:pic>
        <p:nvPicPr>
          <p:cNvPr id="17455" name="Picture 47" descr="MC910217021[2]"/>
          <p:cNvPicPr>
            <a:picLocks noChangeAspect="1" noChangeArrowheads="1"/>
          </p:cNvPicPr>
          <p:nvPr/>
        </p:nvPicPr>
        <p:blipFill>
          <a:blip r:embed="rId7" cstate="print"/>
          <a:srcRect/>
          <a:stretch>
            <a:fillRect/>
          </a:stretch>
        </p:blipFill>
        <p:spPr bwMode="auto">
          <a:xfrm>
            <a:off x="3786188" y="3429000"/>
            <a:ext cx="1579562" cy="1655763"/>
          </a:xfrm>
          <a:prstGeom prst="rect">
            <a:avLst/>
          </a:prstGeom>
          <a:noFill/>
          <a:ln w="9525">
            <a:noFill/>
            <a:miter lim="800000"/>
            <a:headEnd/>
            <a:tailEnd/>
          </a:ln>
        </p:spPr>
      </p:pic>
      <p:pic>
        <p:nvPicPr>
          <p:cNvPr id="17456" name="Picture 48" descr="TelephoneRingingAnimated"/>
          <p:cNvPicPr>
            <a:picLocks noChangeAspect="1" noChangeArrowheads="1" noCrop="1"/>
          </p:cNvPicPr>
          <p:nvPr/>
        </p:nvPicPr>
        <p:blipFill>
          <a:blip r:embed="rId8" cstate="print"/>
          <a:srcRect/>
          <a:stretch>
            <a:fillRect/>
          </a:stretch>
        </p:blipFill>
        <p:spPr bwMode="auto">
          <a:xfrm>
            <a:off x="2122488" y="5757863"/>
            <a:ext cx="1295400" cy="863600"/>
          </a:xfrm>
          <a:prstGeom prst="rect">
            <a:avLst/>
          </a:prstGeom>
          <a:noFill/>
          <a:ln w="9525">
            <a:noFill/>
            <a:miter lim="800000"/>
            <a:headEnd/>
            <a:tailEnd/>
          </a:ln>
        </p:spPr>
      </p:pic>
      <p:sp>
        <p:nvSpPr>
          <p:cNvPr id="17457" name="Text Box 49"/>
          <p:cNvSpPr txBox="1">
            <a:spLocks noChangeArrowheads="1"/>
          </p:cNvSpPr>
          <p:nvPr/>
        </p:nvSpPr>
        <p:spPr bwMode="auto">
          <a:xfrm>
            <a:off x="2268538" y="6548438"/>
            <a:ext cx="1944687" cy="336550"/>
          </a:xfrm>
          <a:prstGeom prst="rect">
            <a:avLst/>
          </a:prstGeom>
          <a:noFill/>
          <a:ln w="9525">
            <a:noFill/>
            <a:miter lim="800000"/>
            <a:headEnd/>
            <a:tailEnd/>
          </a:ln>
        </p:spPr>
        <p:txBody>
          <a:bodyPr>
            <a:spAutoFit/>
          </a:bodyPr>
          <a:lstStyle/>
          <a:p>
            <a:pPr algn="ctr">
              <a:spcBef>
                <a:spcPct val="50000"/>
              </a:spcBef>
            </a:pPr>
            <a:r>
              <a:rPr lang="en-GB" sz="1600" b="1">
                <a:solidFill>
                  <a:srgbClr val="CC3399"/>
                </a:solidFill>
                <a:latin typeface="Times New Roman" pitchFamily="18" charset="0"/>
              </a:rPr>
              <a:t>Land Phone</a:t>
            </a:r>
            <a:endParaRPr lang="en-US" sz="1600" b="1">
              <a:solidFill>
                <a:srgbClr val="CC3399"/>
              </a:solidFill>
              <a:latin typeface="Times New Roman" pitchFamily="18" charset="0"/>
            </a:endParaRPr>
          </a:p>
        </p:txBody>
      </p:sp>
      <p:sp>
        <p:nvSpPr>
          <p:cNvPr id="17458" name="Text Box 50"/>
          <p:cNvSpPr txBox="1">
            <a:spLocks noChangeArrowheads="1"/>
          </p:cNvSpPr>
          <p:nvPr/>
        </p:nvSpPr>
        <p:spPr bwMode="auto">
          <a:xfrm>
            <a:off x="1619250" y="3884613"/>
            <a:ext cx="863600" cy="336550"/>
          </a:xfrm>
          <a:prstGeom prst="rect">
            <a:avLst/>
          </a:prstGeom>
          <a:noFill/>
          <a:ln w="9525">
            <a:noFill/>
            <a:miter lim="800000"/>
            <a:headEnd/>
            <a:tailEnd/>
          </a:ln>
        </p:spPr>
        <p:txBody>
          <a:bodyPr>
            <a:spAutoFit/>
          </a:bodyPr>
          <a:lstStyle/>
          <a:p>
            <a:pPr>
              <a:spcBef>
                <a:spcPct val="50000"/>
              </a:spcBef>
            </a:pPr>
            <a:r>
              <a:rPr lang="en-GB" sz="1600" b="1">
                <a:solidFill>
                  <a:srgbClr val="CC3399"/>
                </a:solidFill>
                <a:latin typeface="Times New Roman" pitchFamily="18" charset="0"/>
              </a:rPr>
              <a:t>Mobile</a:t>
            </a:r>
            <a:endParaRPr lang="en-US" sz="1600" b="1">
              <a:solidFill>
                <a:srgbClr val="CC3399"/>
              </a:solidFill>
              <a:latin typeface="Times New Roman" pitchFamily="18" charset="0"/>
            </a:endParaRPr>
          </a:p>
        </p:txBody>
      </p:sp>
      <p:sp>
        <p:nvSpPr>
          <p:cNvPr id="17459" name="Text Box 51"/>
          <p:cNvSpPr txBox="1">
            <a:spLocks noChangeArrowheads="1"/>
          </p:cNvSpPr>
          <p:nvPr/>
        </p:nvSpPr>
        <p:spPr bwMode="auto">
          <a:xfrm>
            <a:off x="2125663" y="2347913"/>
            <a:ext cx="1873250" cy="336550"/>
          </a:xfrm>
          <a:prstGeom prst="rect">
            <a:avLst/>
          </a:prstGeom>
          <a:noFill/>
          <a:ln w="9525">
            <a:noFill/>
            <a:miter lim="800000"/>
            <a:headEnd/>
            <a:tailEnd/>
          </a:ln>
        </p:spPr>
        <p:txBody>
          <a:bodyPr>
            <a:spAutoFit/>
          </a:bodyPr>
          <a:lstStyle/>
          <a:p>
            <a:pPr>
              <a:spcBef>
                <a:spcPct val="50000"/>
              </a:spcBef>
            </a:pPr>
            <a:r>
              <a:rPr lang="en-GB" sz="1600" b="1">
                <a:solidFill>
                  <a:srgbClr val="0000FF"/>
                </a:solidFill>
                <a:latin typeface="Times New Roman" pitchFamily="18" charset="0"/>
              </a:rPr>
              <a:t>Free TV (Antenna)</a:t>
            </a:r>
            <a:endParaRPr lang="en-US" sz="1600" b="1">
              <a:solidFill>
                <a:srgbClr val="0000FF"/>
              </a:solidFill>
              <a:latin typeface="Times New Roman" pitchFamily="18" charset="0"/>
            </a:endParaRPr>
          </a:p>
        </p:txBody>
      </p:sp>
      <p:sp>
        <p:nvSpPr>
          <p:cNvPr id="17460" name="Text Box 52"/>
          <p:cNvSpPr txBox="1">
            <a:spLocks noChangeArrowheads="1"/>
          </p:cNvSpPr>
          <p:nvPr/>
        </p:nvSpPr>
        <p:spPr bwMode="auto">
          <a:xfrm>
            <a:off x="4067175" y="2132013"/>
            <a:ext cx="1081088" cy="336550"/>
          </a:xfrm>
          <a:prstGeom prst="rect">
            <a:avLst/>
          </a:prstGeom>
          <a:noFill/>
          <a:ln w="9525">
            <a:noFill/>
            <a:miter lim="800000"/>
            <a:headEnd/>
            <a:tailEnd/>
          </a:ln>
        </p:spPr>
        <p:txBody>
          <a:bodyPr>
            <a:spAutoFit/>
          </a:bodyPr>
          <a:lstStyle/>
          <a:p>
            <a:pPr algn="ctr">
              <a:spcBef>
                <a:spcPct val="50000"/>
              </a:spcBef>
            </a:pPr>
            <a:r>
              <a:rPr lang="en-GB" sz="1600" b="1">
                <a:solidFill>
                  <a:srgbClr val="0000FF"/>
                </a:solidFill>
                <a:latin typeface="Times New Roman" pitchFamily="18" charset="0"/>
              </a:rPr>
              <a:t>Cable TV</a:t>
            </a:r>
            <a:endParaRPr lang="en-US" sz="1600" b="1">
              <a:solidFill>
                <a:srgbClr val="0000FF"/>
              </a:solidFill>
              <a:latin typeface="Times New Roman" pitchFamily="18" charset="0"/>
            </a:endParaRPr>
          </a:p>
        </p:txBody>
      </p:sp>
      <p:pic>
        <p:nvPicPr>
          <p:cNvPr id="17461" name="Picture 53" descr="internet"/>
          <p:cNvPicPr>
            <a:picLocks noChangeAspect="1" noChangeArrowheads="1" noCrop="1"/>
          </p:cNvPicPr>
          <p:nvPr/>
        </p:nvPicPr>
        <p:blipFill>
          <a:blip r:embed="rId9" cstate="print"/>
          <a:srcRect/>
          <a:stretch>
            <a:fillRect/>
          </a:stretch>
        </p:blipFill>
        <p:spPr bwMode="auto">
          <a:xfrm>
            <a:off x="6804025" y="4818063"/>
            <a:ext cx="1225550" cy="1225550"/>
          </a:xfrm>
          <a:prstGeom prst="rect">
            <a:avLst/>
          </a:prstGeom>
          <a:noFill/>
          <a:ln w="9525">
            <a:noFill/>
            <a:miter lim="800000"/>
            <a:headEnd/>
            <a:tailEnd/>
          </a:ln>
        </p:spPr>
      </p:pic>
      <p:sp>
        <p:nvSpPr>
          <p:cNvPr id="17462" name="Text Box 54"/>
          <p:cNvSpPr txBox="1">
            <a:spLocks noChangeArrowheads="1"/>
          </p:cNvSpPr>
          <p:nvPr/>
        </p:nvSpPr>
        <p:spPr bwMode="auto">
          <a:xfrm>
            <a:off x="6443663" y="5635625"/>
            <a:ext cx="2089150" cy="336550"/>
          </a:xfrm>
          <a:prstGeom prst="rect">
            <a:avLst/>
          </a:prstGeom>
          <a:noFill/>
          <a:ln w="9525">
            <a:noFill/>
            <a:miter lim="800000"/>
            <a:headEnd/>
            <a:tailEnd/>
          </a:ln>
        </p:spPr>
        <p:txBody>
          <a:bodyPr>
            <a:spAutoFit/>
          </a:bodyPr>
          <a:lstStyle/>
          <a:p>
            <a:pPr algn="ctr">
              <a:spcBef>
                <a:spcPct val="50000"/>
              </a:spcBef>
            </a:pPr>
            <a:r>
              <a:rPr lang="en-GB" sz="1600" b="1">
                <a:solidFill>
                  <a:srgbClr val="009900"/>
                </a:solidFill>
                <a:latin typeface="Times New Roman" pitchFamily="18" charset="0"/>
              </a:rPr>
              <a:t>Internet</a:t>
            </a:r>
            <a:endParaRPr lang="en-US" sz="1600" b="1">
              <a:solidFill>
                <a:srgbClr val="009900"/>
              </a:solidFill>
              <a:latin typeface="Times New Roman" pitchFamily="18" charset="0"/>
            </a:endParaRPr>
          </a:p>
        </p:txBody>
      </p:sp>
      <p:sp>
        <p:nvSpPr>
          <p:cNvPr id="17463" name="Text Box 55"/>
          <p:cNvSpPr txBox="1">
            <a:spLocks noChangeArrowheads="1"/>
          </p:cNvSpPr>
          <p:nvPr/>
        </p:nvSpPr>
        <p:spPr bwMode="auto">
          <a:xfrm>
            <a:off x="5868988" y="6332538"/>
            <a:ext cx="1333500" cy="336550"/>
          </a:xfrm>
          <a:prstGeom prst="rect">
            <a:avLst/>
          </a:prstGeom>
          <a:noFill/>
          <a:ln w="9525">
            <a:noFill/>
            <a:miter lim="800000"/>
            <a:headEnd/>
            <a:tailEnd/>
          </a:ln>
        </p:spPr>
        <p:txBody>
          <a:bodyPr>
            <a:spAutoFit/>
          </a:bodyPr>
          <a:lstStyle/>
          <a:p>
            <a:pPr algn="ctr">
              <a:spcBef>
                <a:spcPct val="50000"/>
              </a:spcBef>
            </a:pPr>
            <a:r>
              <a:rPr lang="en-GB" sz="1600" b="1">
                <a:solidFill>
                  <a:srgbClr val="009900"/>
                </a:solidFill>
                <a:latin typeface="Times New Roman" pitchFamily="18" charset="0"/>
              </a:rPr>
              <a:t>E-mail</a:t>
            </a:r>
            <a:endParaRPr lang="en-US" sz="1600" b="1">
              <a:solidFill>
                <a:srgbClr val="009900"/>
              </a:solidFill>
              <a:latin typeface="Times New Roman" pitchFamily="18" charset="0"/>
            </a:endParaRPr>
          </a:p>
        </p:txBody>
      </p:sp>
      <p:sp>
        <p:nvSpPr>
          <p:cNvPr id="17464" name="Line 56"/>
          <p:cNvSpPr>
            <a:spLocks noChangeShapeType="1"/>
          </p:cNvSpPr>
          <p:nvPr/>
        </p:nvSpPr>
        <p:spPr bwMode="auto">
          <a:xfrm>
            <a:off x="3565525" y="2611438"/>
            <a:ext cx="647700" cy="817562"/>
          </a:xfrm>
          <a:prstGeom prst="line">
            <a:avLst/>
          </a:prstGeom>
          <a:noFill/>
          <a:ln w="12700">
            <a:solidFill>
              <a:srgbClr val="0000FF"/>
            </a:solidFill>
            <a:round/>
            <a:headEnd type="triangle" w="med" len="med"/>
            <a:tailEnd type="triangle" w="med" len="med"/>
          </a:ln>
        </p:spPr>
        <p:txBody>
          <a:bodyPr/>
          <a:lstStyle/>
          <a:p>
            <a:endParaRPr lang="en-GB"/>
          </a:p>
        </p:txBody>
      </p:sp>
      <p:sp>
        <p:nvSpPr>
          <p:cNvPr id="17465" name="Line 57"/>
          <p:cNvSpPr>
            <a:spLocks noChangeShapeType="1"/>
          </p:cNvSpPr>
          <p:nvPr/>
        </p:nvSpPr>
        <p:spPr bwMode="auto">
          <a:xfrm flipV="1">
            <a:off x="2557463" y="4652963"/>
            <a:ext cx="1008062" cy="288925"/>
          </a:xfrm>
          <a:prstGeom prst="line">
            <a:avLst/>
          </a:prstGeom>
          <a:noFill/>
          <a:ln w="12700">
            <a:solidFill>
              <a:srgbClr val="CC3399"/>
            </a:solidFill>
            <a:round/>
            <a:headEnd type="triangle" w="med" len="med"/>
            <a:tailEnd type="triangle" w="med" len="med"/>
          </a:ln>
        </p:spPr>
        <p:txBody>
          <a:bodyPr/>
          <a:lstStyle/>
          <a:p>
            <a:endParaRPr lang="en-GB"/>
          </a:p>
        </p:txBody>
      </p:sp>
      <p:sp>
        <p:nvSpPr>
          <p:cNvPr id="17466" name="Line 58"/>
          <p:cNvSpPr>
            <a:spLocks noChangeShapeType="1"/>
          </p:cNvSpPr>
          <p:nvPr/>
        </p:nvSpPr>
        <p:spPr bwMode="auto">
          <a:xfrm flipH="1" flipV="1">
            <a:off x="4718050" y="2493963"/>
            <a:ext cx="71438" cy="647700"/>
          </a:xfrm>
          <a:prstGeom prst="line">
            <a:avLst/>
          </a:prstGeom>
          <a:noFill/>
          <a:ln w="12700">
            <a:solidFill>
              <a:srgbClr val="0000FF"/>
            </a:solidFill>
            <a:round/>
            <a:headEnd type="triangle" w="med" len="med"/>
            <a:tailEnd type="triangle" w="med" len="med"/>
          </a:ln>
        </p:spPr>
        <p:txBody>
          <a:bodyPr/>
          <a:lstStyle/>
          <a:p>
            <a:endParaRPr lang="en-GB"/>
          </a:p>
        </p:txBody>
      </p:sp>
      <p:sp>
        <p:nvSpPr>
          <p:cNvPr id="17467" name="Line 59"/>
          <p:cNvSpPr>
            <a:spLocks noChangeShapeType="1"/>
          </p:cNvSpPr>
          <p:nvPr/>
        </p:nvSpPr>
        <p:spPr bwMode="auto">
          <a:xfrm flipV="1">
            <a:off x="5581650" y="3070225"/>
            <a:ext cx="1079500" cy="358775"/>
          </a:xfrm>
          <a:prstGeom prst="line">
            <a:avLst/>
          </a:prstGeom>
          <a:noFill/>
          <a:ln w="12700">
            <a:solidFill>
              <a:srgbClr val="0000FF"/>
            </a:solidFill>
            <a:round/>
            <a:headEnd type="triangle" w="med" len="med"/>
            <a:tailEnd type="triangle" w="med" len="med"/>
          </a:ln>
        </p:spPr>
        <p:txBody>
          <a:bodyPr/>
          <a:lstStyle/>
          <a:p>
            <a:endParaRPr lang="en-GB"/>
          </a:p>
        </p:txBody>
      </p:sp>
      <p:sp>
        <p:nvSpPr>
          <p:cNvPr id="17468" name="Line 60"/>
          <p:cNvSpPr>
            <a:spLocks noChangeShapeType="1"/>
          </p:cNvSpPr>
          <p:nvPr/>
        </p:nvSpPr>
        <p:spPr bwMode="auto">
          <a:xfrm>
            <a:off x="5580063" y="4510088"/>
            <a:ext cx="1008062" cy="503237"/>
          </a:xfrm>
          <a:prstGeom prst="line">
            <a:avLst/>
          </a:prstGeom>
          <a:noFill/>
          <a:ln w="12700">
            <a:solidFill>
              <a:srgbClr val="009900"/>
            </a:solidFill>
            <a:round/>
            <a:headEnd type="triangle" w="med" len="med"/>
            <a:tailEnd type="triangle" w="med" len="med"/>
          </a:ln>
        </p:spPr>
        <p:txBody>
          <a:bodyPr/>
          <a:lstStyle/>
          <a:p>
            <a:endParaRPr lang="en-GB"/>
          </a:p>
        </p:txBody>
      </p:sp>
      <p:sp>
        <p:nvSpPr>
          <p:cNvPr id="17469" name="Line 61"/>
          <p:cNvSpPr>
            <a:spLocks noChangeShapeType="1"/>
          </p:cNvSpPr>
          <p:nvPr/>
        </p:nvSpPr>
        <p:spPr bwMode="auto">
          <a:xfrm>
            <a:off x="5580063" y="5013325"/>
            <a:ext cx="288925" cy="288925"/>
          </a:xfrm>
          <a:prstGeom prst="line">
            <a:avLst/>
          </a:prstGeom>
          <a:noFill/>
          <a:ln w="12700">
            <a:solidFill>
              <a:srgbClr val="009900"/>
            </a:solidFill>
            <a:round/>
            <a:headEnd type="triangle" w="med" len="med"/>
            <a:tailEnd type="triangle" w="med" len="med"/>
          </a:ln>
        </p:spPr>
        <p:txBody>
          <a:bodyPr/>
          <a:lstStyle/>
          <a:p>
            <a:endParaRPr lang="en-GB"/>
          </a:p>
        </p:txBody>
      </p:sp>
      <p:sp>
        <p:nvSpPr>
          <p:cNvPr id="17470" name="Line 62"/>
          <p:cNvSpPr>
            <a:spLocks noChangeShapeType="1"/>
          </p:cNvSpPr>
          <p:nvPr/>
        </p:nvSpPr>
        <p:spPr bwMode="auto">
          <a:xfrm flipV="1">
            <a:off x="3351213" y="5229225"/>
            <a:ext cx="574675" cy="431800"/>
          </a:xfrm>
          <a:prstGeom prst="line">
            <a:avLst/>
          </a:prstGeom>
          <a:noFill/>
          <a:ln w="12700">
            <a:solidFill>
              <a:srgbClr val="CC3399"/>
            </a:solidFill>
            <a:round/>
            <a:headEnd type="triangle" w="med" len="med"/>
            <a:tailEnd type="triangle" w="med" len="med"/>
          </a:ln>
        </p:spPr>
        <p:txBody>
          <a:bodyPr/>
          <a:lstStyle/>
          <a:p>
            <a:endParaRPr lang="en-GB"/>
          </a:p>
        </p:txBody>
      </p:sp>
      <p:pic>
        <p:nvPicPr>
          <p:cNvPr id="7191" name="Picture 63" descr="mobile base station"/>
          <p:cNvPicPr>
            <a:picLocks noChangeAspect="1" noChangeArrowheads="1"/>
          </p:cNvPicPr>
          <p:nvPr/>
        </p:nvPicPr>
        <p:blipFill>
          <a:blip r:embed="rId10"/>
          <a:srcRect/>
          <a:stretch>
            <a:fillRect/>
          </a:stretch>
        </p:blipFill>
        <p:spPr bwMode="auto">
          <a:xfrm>
            <a:off x="8496300" y="2925763"/>
            <a:ext cx="69850" cy="69850"/>
          </a:xfrm>
          <a:prstGeom prst="rect">
            <a:avLst/>
          </a:prstGeom>
          <a:noFill/>
          <a:ln w="9525">
            <a:noFill/>
            <a:miter lim="800000"/>
            <a:headEnd/>
            <a:tailEnd/>
          </a:ln>
        </p:spPr>
      </p:pic>
      <p:pic>
        <p:nvPicPr>
          <p:cNvPr id="17472" name="Picture 64" descr="mobile base station"/>
          <p:cNvPicPr>
            <a:picLocks noChangeAspect="1" noChangeArrowheads="1"/>
          </p:cNvPicPr>
          <p:nvPr/>
        </p:nvPicPr>
        <p:blipFill>
          <a:blip r:embed="rId10"/>
          <a:srcRect/>
          <a:stretch>
            <a:fillRect/>
          </a:stretch>
        </p:blipFill>
        <p:spPr bwMode="auto">
          <a:xfrm>
            <a:off x="4495800" y="3568700"/>
            <a:ext cx="9525" cy="9525"/>
          </a:xfrm>
          <a:prstGeom prst="rect">
            <a:avLst/>
          </a:prstGeom>
          <a:noFill/>
          <a:ln w="9525">
            <a:noFill/>
            <a:miter lim="800000"/>
            <a:headEnd/>
            <a:tailEnd/>
          </a:ln>
        </p:spPr>
      </p:pic>
      <p:sp>
        <p:nvSpPr>
          <p:cNvPr id="17473" name="Text Box 65"/>
          <p:cNvSpPr txBox="1">
            <a:spLocks noChangeArrowheads="1"/>
          </p:cNvSpPr>
          <p:nvPr/>
        </p:nvSpPr>
        <p:spPr bwMode="auto">
          <a:xfrm>
            <a:off x="1476375" y="5397500"/>
            <a:ext cx="1944688" cy="336550"/>
          </a:xfrm>
          <a:prstGeom prst="rect">
            <a:avLst/>
          </a:prstGeom>
          <a:noFill/>
          <a:ln w="9525">
            <a:noFill/>
            <a:miter lim="800000"/>
            <a:headEnd/>
            <a:tailEnd/>
          </a:ln>
        </p:spPr>
        <p:txBody>
          <a:bodyPr>
            <a:spAutoFit/>
          </a:bodyPr>
          <a:lstStyle/>
          <a:p>
            <a:pPr algn="ctr">
              <a:spcBef>
                <a:spcPct val="50000"/>
              </a:spcBef>
            </a:pPr>
            <a:r>
              <a:rPr lang="en-GB" sz="1600" b="1">
                <a:solidFill>
                  <a:srgbClr val="CC3399"/>
                </a:solidFill>
                <a:latin typeface="Times New Roman" pitchFamily="18" charset="0"/>
              </a:rPr>
              <a:t>Radio</a:t>
            </a:r>
            <a:endParaRPr lang="en-US" sz="1600" b="1">
              <a:solidFill>
                <a:srgbClr val="CC3399"/>
              </a:solidFill>
              <a:latin typeface="Times New Roman" pitchFamily="18" charset="0"/>
            </a:endParaRPr>
          </a:p>
        </p:txBody>
      </p:sp>
      <p:sp>
        <p:nvSpPr>
          <p:cNvPr id="17474" name="Line 66"/>
          <p:cNvSpPr>
            <a:spLocks noChangeShapeType="1"/>
          </p:cNvSpPr>
          <p:nvPr/>
        </p:nvSpPr>
        <p:spPr bwMode="auto">
          <a:xfrm>
            <a:off x="2268538" y="3789363"/>
            <a:ext cx="1368425" cy="215900"/>
          </a:xfrm>
          <a:prstGeom prst="line">
            <a:avLst/>
          </a:prstGeom>
          <a:noFill/>
          <a:ln w="12700">
            <a:solidFill>
              <a:srgbClr val="CC3399"/>
            </a:solidFill>
            <a:round/>
            <a:headEnd type="triangle" w="med" len="med"/>
            <a:tailEnd type="triangle" w="med" len="med"/>
          </a:ln>
        </p:spPr>
        <p:txBody>
          <a:bodyPr/>
          <a:lstStyle/>
          <a:p>
            <a:endParaRPr lang="en-GB"/>
          </a:p>
        </p:txBody>
      </p:sp>
      <p:sp>
        <p:nvSpPr>
          <p:cNvPr id="17475" name="Line 67"/>
          <p:cNvSpPr>
            <a:spLocks noChangeShapeType="1"/>
          </p:cNvSpPr>
          <p:nvPr/>
        </p:nvSpPr>
        <p:spPr bwMode="auto">
          <a:xfrm flipV="1">
            <a:off x="5364163" y="2565400"/>
            <a:ext cx="433387" cy="576263"/>
          </a:xfrm>
          <a:prstGeom prst="line">
            <a:avLst/>
          </a:prstGeom>
          <a:noFill/>
          <a:ln w="12700">
            <a:solidFill>
              <a:srgbClr val="0000FF"/>
            </a:solidFill>
            <a:round/>
            <a:headEnd type="triangle" w="med" len="med"/>
            <a:tailEnd type="triangle" w="med" len="med"/>
          </a:ln>
        </p:spPr>
        <p:txBody>
          <a:bodyPr/>
          <a:lstStyle/>
          <a:p>
            <a:endParaRPr lang="en-GB"/>
          </a:p>
        </p:txBody>
      </p:sp>
      <p:pic>
        <p:nvPicPr>
          <p:cNvPr id="17476" name="Picture 68" descr="4950419"/>
          <p:cNvPicPr>
            <a:picLocks noChangeAspect="1" noChangeArrowheads="1" noCrop="1"/>
          </p:cNvPicPr>
          <p:nvPr/>
        </p:nvPicPr>
        <p:blipFill>
          <a:blip r:embed="rId11" cstate="print"/>
          <a:srcRect/>
          <a:stretch>
            <a:fillRect/>
          </a:stretch>
        </p:blipFill>
        <p:spPr bwMode="auto">
          <a:xfrm>
            <a:off x="5726113" y="1196975"/>
            <a:ext cx="1257300" cy="1257300"/>
          </a:xfrm>
          <a:prstGeom prst="rect">
            <a:avLst/>
          </a:prstGeom>
          <a:noFill/>
          <a:ln w="9525">
            <a:noFill/>
            <a:miter lim="800000"/>
            <a:headEnd/>
            <a:tailEnd/>
          </a:ln>
        </p:spPr>
      </p:pic>
      <p:sp>
        <p:nvSpPr>
          <p:cNvPr id="17477" name="Text Box 69"/>
          <p:cNvSpPr txBox="1">
            <a:spLocks noChangeArrowheads="1"/>
          </p:cNvSpPr>
          <p:nvPr/>
        </p:nvSpPr>
        <p:spPr bwMode="auto">
          <a:xfrm>
            <a:off x="5797550" y="2300288"/>
            <a:ext cx="1295400" cy="336550"/>
          </a:xfrm>
          <a:prstGeom prst="rect">
            <a:avLst/>
          </a:prstGeom>
          <a:noFill/>
          <a:ln w="9525">
            <a:noFill/>
            <a:miter lim="800000"/>
            <a:headEnd/>
            <a:tailEnd/>
          </a:ln>
        </p:spPr>
        <p:txBody>
          <a:bodyPr>
            <a:spAutoFit/>
          </a:bodyPr>
          <a:lstStyle/>
          <a:p>
            <a:pPr algn="ctr">
              <a:spcBef>
                <a:spcPct val="50000"/>
              </a:spcBef>
            </a:pPr>
            <a:r>
              <a:rPr lang="en-GB" sz="1600" b="1">
                <a:solidFill>
                  <a:srgbClr val="0000FF"/>
                </a:solidFill>
                <a:latin typeface="Times New Roman" pitchFamily="18" charset="0"/>
              </a:rPr>
              <a:t>IP/TV</a:t>
            </a:r>
            <a:endParaRPr lang="en-US" sz="1600" b="1">
              <a:solidFill>
                <a:srgbClr val="0000FF"/>
              </a:solidFill>
              <a:latin typeface="Times New Roman" pitchFamily="18" charset="0"/>
            </a:endParaRPr>
          </a:p>
        </p:txBody>
      </p:sp>
      <p:pic>
        <p:nvPicPr>
          <p:cNvPr id="17478" name="Picture 70" descr="cable tv"/>
          <p:cNvPicPr>
            <a:picLocks noChangeAspect="1" noChangeArrowheads="1" noCrop="1"/>
          </p:cNvPicPr>
          <p:nvPr/>
        </p:nvPicPr>
        <p:blipFill>
          <a:blip r:embed="rId12" cstate="print"/>
          <a:srcRect/>
          <a:stretch>
            <a:fillRect/>
          </a:stretch>
        </p:blipFill>
        <p:spPr bwMode="auto">
          <a:xfrm>
            <a:off x="3997325" y="908050"/>
            <a:ext cx="1223963" cy="1223963"/>
          </a:xfrm>
          <a:prstGeom prst="rect">
            <a:avLst/>
          </a:prstGeom>
          <a:noFill/>
          <a:ln w="9525">
            <a:noFill/>
            <a:miter lim="800000"/>
            <a:headEnd/>
            <a:tailEnd/>
          </a:ln>
        </p:spPr>
      </p:pic>
      <p:pic>
        <p:nvPicPr>
          <p:cNvPr id="17479" name="Picture 71" descr="satelite"/>
          <p:cNvPicPr>
            <a:picLocks noChangeAspect="1" noChangeArrowheads="1" noCrop="1"/>
          </p:cNvPicPr>
          <p:nvPr/>
        </p:nvPicPr>
        <p:blipFill>
          <a:blip r:embed="rId13" cstate="print"/>
          <a:srcRect/>
          <a:stretch>
            <a:fillRect/>
          </a:stretch>
        </p:blipFill>
        <p:spPr bwMode="auto">
          <a:xfrm>
            <a:off x="6877050" y="2349500"/>
            <a:ext cx="1257300" cy="1257300"/>
          </a:xfrm>
          <a:prstGeom prst="rect">
            <a:avLst/>
          </a:prstGeom>
          <a:noFill/>
          <a:ln w="9525">
            <a:noFill/>
            <a:miter lim="800000"/>
            <a:headEnd/>
            <a:tailEnd/>
          </a:ln>
        </p:spPr>
      </p:pic>
      <p:sp>
        <p:nvSpPr>
          <p:cNvPr id="17480" name="Text Box 72"/>
          <p:cNvSpPr txBox="1">
            <a:spLocks noChangeArrowheads="1"/>
          </p:cNvSpPr>
          <p:nvPr/>
        </p:nvSpPr>
        <p:spPr bwMode="auto">
          <a:xfrm>
            <a:off x="6516688" y="3429000"/>
            <a:ext cx="1295400" cy="336550"/>
          </a:xfrm>
          <a:prstGeom prst="rect">
            <a:avLst/>
          </a:prstGeom>
          <a:noFill/>
          <a:ln w="9525">
            <a:noFill/>
            <a:miter lim="800000"/>
            <a:headEnd/>
            <a:tailEnd/>
          </a:ln>
        </p:spPr>
        <p:txBody>
          <a:bodyPr>
            <a:spAutoFit/>
          </a:bodyPr>
          <a:lstStyle/>
          <a:p>
            <a:pPr algn="ctr">
              <a:spcBef>
                <a:spcPct val="50000"/>
              </a:spcBef>
            </a:pPr>
            <a:r>
              <a:rPr lang="en-GB" sz="1600" b="1">
                <a:solidFill>
                  <a:srgbClr val="0000FF"/>
                </a:solidFill>
                <a:latin typeface="Times New Roman" pitchFamily="18" charset="0"/>
              </a:rPr>
              <a:t>Satellite TV</a:t>
            </a:r>
            <a:endParaRPr lang="en-US" sz="1600" b="1">
              <a:solidFill>
                <a:srgbClr val="0000FF"/>
              </a:solidFill>
              <a:latin typeface="Times New Roman" pitchFamily="18" charset="0"/>
            </a:endParaRPr>
          </a:p>
        </p:txBody>
      </p:sp>
      <p:pic>
        <p:nvPicPr>
          <p:cNvPr id="17481" name="Picture 73"/>
          <p:cNvPicPr>
            <a:picLocks noChangeAspect="1" noChangeArrowheads="1"/>
          </p:cNvPicPr>
          <p:nvPr/>
        </p:nvPicPr>
        <p:blipFill>
          <a:blip r:embed="rId14" cstate="print"/>
          <a:srcRect/>
          <a:stretch>
            <a:fillRect/>
          </a:stretch>
        </p:blipFill>
        <p:spPr bwMode="auto">
          <a:xfrm>
            <a:off x="34925" y="908050"/>
            <a:ext cx="4219575" cy="5976938"/>
          </a:xfrm>
          <a:prstGeom prst="rect">
            <a:avLst/>
          </a:prstGeom>
          <a:noFill/>
          <a:ln w="9525">
            <a:noFill/>
            <a:miter lim="800000"/>
            <a:headEnd/>
            <a:tailEnd/>
          </a:ln>
        </p:spPr>
      </p:pic>
      <p:pic>
        <p:nvPicPr>
          <p:cNvPr id="17482" name="Picture 74" descr="ETV"/>
          <p:cNvPicPr>
            <a:picLocks noChangeAspect="1" noChangeArrowheads="1"/>
          </p:cNvPicPr>
          <p:nvPr/>
        </p:nvPicPr>
        <p:blipFill>
          <a:blip r:embed="rId15" cstate="print"/>
          <a:srcRect/>
          <a:stretch>
            <a:fillRect/>
          </a:stretch>
        </p:blipFill>
        <p:spPr bwMode="auto">
          <a:xfrm>
            <a:off x="2268538" y="4581525"/>
            <a:ext cx="1150937" cy="731838"/>
          </a:xfrm>
          <a:prstGeom prst="rect">
            <a:avLst/>
          </a:prstGeom>
          <a:noFill/>
          <a:ln w="9525">
            <a:noFill/>
            <a:miter lim="800000"/>
            <a:headEnd/>
            <a:tailEnd/>
          </a:ln>
        </p:spPr>
      </p:pic>
      <p:pic>
        <p:nvPicPr>
          <p:cNvPr id="17483" name="Picture 75" descr="ITV"/>
          <p:cNvPicPr>
            <a:picLocks noChangeAspect="1" noChangeArrowheads="1"/>
          </p:cNvPicPr>
          <p:nvPr/>
        </p:nvPicPr>
        <p:blipFill>
          <a:blip r:embed="rId16" cstate="print"/>
          <a:srcRect/>
          <a:stretch>
            <a:fillRect/>
          </a:stretch>
        </p:blipFill>
        <p:spPr bwMode="auto">
          <a:xfrm>
            <a:off x="1771650" y="1739900"/>
            <a:ext cx="1000125" cy="752475"/>
          </a:xfrm>
          <a:prstGeom prst="rect">
            <a:avLst/>
          </a:prstGeom>
          <a:noFill/>
          <a:ln w="9525">
            <a:noFill/>
            <a:miter lim="800000"/>
            <a:headEnd/>
            <a:tailEnd/>
          </a:ln>
        </p:spPr>
      </p:pic>
      <p:pic>
        <p:nvPicPr>
          <p:cNvPr id="17484" name="Picture 76" descr="Max TV"/>
          <p:cNvPicPr>
            <a:picLocks noChangeAspect="1" noChangeArrowheads="1"/>
          </p:cNvPicPr>
          <p:nvPr/>
        </p:nvPicPr>
        <p:blipFill>
          <a:blip r:embed="rId17" cstate="print"/>
          <a:srcRect/>
          <a:stretch>
            <a:fillRect/>
          </a:stretch>
        </p:blipFill>
        <p:spPr bwMode="auto">
          <a:xfrm>
            <a:off x="1666875" y="3716338"/>
            <a:ext cx="601663" cy="936625"/>
          </a:xfrm>
          <a:prstGeom prst="rect">
            <a:avLst/>
          </a:prstGeom>
          <a:noFill/>
          <a:ln w="9525">
            <a:noFill/>
            <a:miter lim="800000"/>
            <a:headEnd/>
            <a:tailEnd/>
          </a:ln>
        </p:spPr>
      </p:pic>
      <p:pic>
        <p:nvPicPr>
          <p:cNvPr id="17485" name="Picture 77" descr="Shakthi"/>
          <p:cNvPicPr>
            <a:picLocks noChangeAspect="1" noChangeArrowheads="1"/>
          </p:cNvPicPr>
          <p:nvPr/>
        </p:nvPicPr>
        <p:blipFill>
          <a:blip r:embed="rId18" cstate="print"/>
          <a:srcRect/>
          <a:stretch>
            <a:fillRect/>
          </a:stretch>
        </p:blipFill>
        <p:spPr bwMode="auto">
          <a:xfrm>
            <a:off x="1441450" y="2682875"/>
            <a:ext cx="827088" cy="746125"/>
          </a:xfrm>
          <a:prstGeom prst="rect">
            <a:avLst/>
          </a:prstGeom>
          <a:noFill/>
          <a:ln w="9525">
            <a:solidFill>
              <a:schemeClr val="tx1"/>
            </a:solidFill>
            <a:miter lim="800000"/>
            <a:headEnd/>
            <a:tailEnd/>
          </a:ln>
        </p:spPr>
      </p:pic>
      <p:pic>
        <p:nvPicPr>
          <p:cNvPr id="17486" name="Picture 78" descr="Swarnawahini"/>
          <p:cNvPicPr>
            <a:picLocks noChangeAspect="1" noChangeArrowheads="1"/>
          </p:cNvPicPr>
          <p:nvPr/>
        </p:nvPicPr>
        <p:blipFill>
          <a:blip r:embed="rId19" cstate="print"/>
          <a:srcRect/>
          <a:stretch>
            <a:fillRect/>
          </a:stretch>
        </p:blipFill>
        <p:spPr bwMode="auto">
          <a:xfrm>
            <a:off x="3492500" y="4868863"/>
            <a:ext cx="1008063" cy="990600"/>
          </a:xfrm>
          <a:prstGeom prst="rect">
            <a:avLst/>
          </a:prstGeom>
          <a:noFill/>
          <a:ln w="9525">
            <a:noFill/>
            <a:miter lim="800000"/>
            <a:headEnd/>
            <a:tailEnd/>
          </a:ln>
        </p:spPr>
      </p:pic>
      <p:pic>
        <p:nvPicPr>
          <p:cNvPr id="17487" name="Picture 79"/>
          <p:cNvPicPr>
            <a:picLocks noChangeAspect="1" noChangeArrowheads="1"/>
          </p:cNvPicPr>
          <p:nvPr/>
        </p:nvPicPr>
        <p:blipFill>
          <a:blip r:embed="rId20" cstate="print"/>
          <a:srcRect/>
          <a:stretch>
            <a:fillRect/>
          </a:stretch>
        </p:blipFill>
        <p:spPr bwMode="auto">
          <a:xfrm>
            <a:off x="3059113" y="1381125"/>
            <a:ext cx="1000125" cy="752475"/>
          </a:xfrm>
          <a:prstGeom prst="rect">
            <a:avLst/>
          </a:prstGeom>
          <a:noFill/>
          <a:ln w="9525">
            <a:noFill/>
            <a:miter lim="800000"/>
            <a:headEnd/>
            <a:tailEnd/>
          </a:ln>
        </p:spPr>
      </p:pic>
      <p:pic>
        <p:nvPicPr>
          <p:cNvPr id="17488" name="Picture 80"/>
          <p:cNvPicPr>
            <a:picLocks noChangeAspect="1" noChangeArrowheads="1"/>
          </p:cNvPicPr>
          <p:nvPr/>
        </p:nvPicPr>
        <p:blipFill>
          <a:blip r:embed="rId21" cstate="print"/>
          <a:srcRect/>
          <a:stretch>
            <a:fillRect/>
          </a:stretch>
        </p:blipFill>
        <p:spPr bwMode="auto">
          <a:xfrm>
            <a:off x="4716463" y="1268413"/>
            <a:ext cx="738187" cy="792162"/>
          </a:xfrm>
          <a:prstGeom prst="rect">
            <a:avLst/>
          </a:prstGeom>
          <a:noFill/>
          <a:ln w="9525">
            <a:noFill/>
            <a:miter lim="800000"/>
            <a:headEnd/>
            <a:tailEnd/>
          </a:ln>
        </p:spPr>
      </p:pic>
      <p:pic>
        <p:nvPicPr>
          <p:cNvPr id="17489" name="Picture 81" descr="Rupavahini"/>
          <p:cNvPicPr>
            <a:picLocks noChangeAspect="1" noChangeArrowheads="1"/>
          </p:cNvPicPr>
          <p:nvPr/>
        </p:nvPicPr>
        <p:blipFill>
          <a:blip r:embed="rId22" cstate="print"/>
          <a:srcRect/>
          <a:stretch>
            <a:fillRect/>
          </a:stretch>
        </p:blipFill>
        <p:spPr bwMode="auto">
          <a:xfrm>
            <a:off x="5867400" y="1403350"/>
            <a:ext cx="935038" cy="801688"/>
          </a:xfrm>
          <a:prstGeom prst="rect">
            <a:avLst/>
          </a:prstGeom>
          <a:noFill/>
          <a:ln w="9525">
            <a:noFill/>
            <a:miter lim="800000"/>
            <a:headEnd/>
            <a:tailEnd/>
          </a:ln>
        </p:spPr>
      </p:pic>
      <p:pic>
        <p:nvPicPr>
          <p:cNvPr id="17490" name="Picture 82"/>
          <p:cNvPicPr>
            <a:picLocks noChangeAspect="1" noChangeArrowheads="1"/>
          </p:cNvPicPr>
          <p:nvPr/>
        </p:nvPicPr>
        <p:blipFill>
          <a:blip r:embed="rId23" cstate="print"/>
          <a:srcRect/>
          <a:stretch>
            <a:fillRect/>
          </a:stretch>
        </p:blipFill>
        <p:spPr bwMode="auto">
          <a:xfrm>
            <a:off x="4786313" y="5084763"/>
            <a:ext cx="733425" cy="923925"/>
          </a:xfrm>
          <a:prstGeom prst="rect">
            <a:avLst/>
          </a:prstGeom>
          <a:noFill/>
          <a:ln w="9525">
            <a:noFill/>
            <a:miter lim="800000"/>
            <a:headEnd/>
            <a:tailEnd/>
          </a:ln>
        </p:spPr>
      </p:pic>
      <p:pic>
        <p:nvPicPr>
          <p:cNvPr id="17491" name="Picture 83" descr="TV Lanka"/>
          <p:cNvPicPr>
            <a:picLocks noChangeAspect="1" noChangeArrowheads="1"/>
          </p:cNvPicPr>
          <p:nvPr/>
        </p:nvPicPr>
        <p:blipFill>
          <a:blip r:embed="rId24" cstate="print"/>
          <a:srcRect/>
          <a:stretch>
            <a:fillRect/>
          </a:stretch>
        </p:blipFill>
        <p:spPr bwMode="auto">
          <a:xfrm>
            <a:off x="5795963" y="4941888"/>
            <a:ext cx="1187450" cy="890587"/>
          </a:xfrm>
          <a:prstGeom prst="rect">
            <a:avLst/>
          </a:prstGeom>
          <a:noFill/>
          <a:ln w="9525">
            <a:noFill/>
            <a:miter lim="800000"/>
            <a:headEnd/>
            <a:tailEnd/>
          </a:ln>
        </p:spPr>
      </p:pic>
      <p:pic>
        <p:nvPicPr>
          <p:cNvPr id="17492" name="Picture 84" descr="Chanel one MTV"/>
          <p:cNvPicPr>
            <a:picLocks noChangeAspect="1" noChangeArrowheads="1"/>
          </p:cNvPicPr>
          <p:nvPr/>
        </p:nvPicPr>
        <p:blipFill>
          <a:blip r:embed="rId25" cstate="print"/>
          <a:srcRect/>
          <a:stretch>
            <a:fillRect/>
          </a:stretch>
        </p:blipFill>
        <p:spPr bwMode="auto">
          <a:xfrm>
            <a:off x="7235825" y="3067050"/>
            <a:ext cx="727075" cy="938213"/>
          </a:xfrm>
          <a:prstGeom prst="rect">
            <a:avLst/>
          </a:prstGeom>
          <a:noFill/>
          <a:ln w="9525">
            <a:noFill/>
            <a:miter lim="800000"/>
            <a:headEnd/>
            <a:tailEnd/>
          </a:ln>
        </p:spPr>
      </p:pic>
      <p:pic>
        <p:nvPicPr>
          <p:cNvPr id="17493" name="Picture 85"/>
          <p:cNvPicPr>
            <a:picLocks noChangeAspect="1" noChangeArrowheads="1"/>
          </p:cNvPicPr>
          <p:nvPr/>
        </p:nvPicPr>
        <p:blipFill>
          <a:blip r:embed="rId26" cstate="print"/>
          <a:srcRect/>
          <a:stretch>
            <a:fillRect/>
          </a:stretch>
        </p:blipFill>
        <p:spPr bwMode="auto">
          <a:xfrm>
            <a:off x="7164388" y="2085975"/>
            <a:ext cx="946150" cy="622300"/>
          </a:xfrm>
          <a:prstGeom prst="rect">
            <a:avLst/>
          </a:prstGeom>
          <a:noFill/>
          <a:ln w="9525">
            <a:noFill/>
            <a:miter lim="800000"/>
            <a:headEnd/>
            <a:tailEnd/>
          </a:ln>
        </p:spPr>
      </p:pic>
      <p:pic>
        <p:nvPicPr>
          <p:cNvPr id="17494" name="Picture 86" descr="TNL"/>
          <p:cNvPicPr>
            <a:picLocks noChangeAspect="1" noChangeArrowheads="1"/>
          </p:cNvPicPr>
          <p:nvPr/>
        </p:nvPicPr>
        <p:blipFill>
          <a:blip r:embed="rId27" cstate="print"/>
          <a:srcRect/>
          <a:stretch>
            <a:fillRect/>
          </a:stretch>
        </p:blipFill>
        <p:spPr bwMode="auto">
          <a:xfrm>
            <a:off x="6948488" y="4221163"/>
            <a:ext cx="863600" cy="808037"/>
          </a:xfrm>
          <a:prstGeom prst="rect">
            <a:avLst/>
          </a:prstGeom>
          <a:noFill/>
          <a:ln w="9525">
            <a:noFill/>
            <a:miter lim="800000"/>
            <a:headEnd/>
            <a:tailEnd/>
          </a:ln>
        </p:spPr>
      </p:pic>
      <p:pic>
        <p:nvPicPr>
          <p:cNvPr id="17495" name="Picture 87"/>
          <p:cNvPicPr>
            <a:picLocks noChangeAspect="1" noChangeArrowheads="1"/>
          </p:cNvPicPr>
          <p:nvPr/>
        </p:nvPicPr>
        <p:blipFill>
          <a:blip r:embed="rId28" cstate="print"/>
          <a:srcRect/>
          <a:stretch>
            <a:fillRect/>
          </a:stretch>
        </p:blipFill>
        <p:spPr bwMode="auto">
          <a:xfrm>
            <a:off x="7354888" y="5191125"/>
            <a:ext cx="1609725" cy="542925"/>
          </a:xfrm>
          <a:prstGeom prst="rect">
            <a:avLst/>
          </a:prstGeom>
          <a:noFill/>
          <a:ln w="9525">
            <a:noFill/>
            <a:miter lim="800000"/>
            <a:headEnd/>
            <a:tailEnd/>
          </a:ln>
        </p:spPr>
      </p:pic>
      <p:pic>
        <p:nvPicPr>
          <p:cNvPr id="17496" name="Picture 88" descr="Z cinema"/>
          <p:cNvPicPr>
            <a:picLocks noChangeAspect="1" noChangeArrowheads="1"/>
          </p:cNvPicPr>
          <p:nvPr/>
        </p:nvPicPr>
        <p:blipFill>
          <a:blip r:embed="rId29" cstate="print"/>
          <a:srcRect/>
          <a:stretch>
            <a:fillRect/>
          </a:stretch>
        </p:blipFill>
        <p:spPr bwMode="auto">
          <a:xfrm>
            <a:off x="0" y="2781300"/>
            <a:ext cx="1081088" cy="1027113"/>
          </a:xfrm>
          <a:prstGeom prst="rect">
            <a:avLst/>
          </a:prstGeom>
          <a:noFill/>
          <a:ln w="9525">
            <a:noFill/>
            <a:miter lim="800000"/>
            <a:headEnd/>
            <a:tailEnd/>
          </a:ln>
        </p:spPr>
      </p:pic>
      <p:pic>
        <p:nvPicPr>
          <p:cNvPr id="7217" name="Picture 89" descr="mobile base station"/>
          <p:cNvPicPr>
            <a:picLocks noChangeAspect="1" noChangeArrowheads="1"/>
          </p:cNvPicPr>
          <p:nvPr/>
        </p:nvPicPr>
        <p:blipFill>
          <a:blip r:embed="rId10"/>
          <a:srcRect/>
          <a:stretch>
            <a:fillRect/>
          </a:stretch>
        </p:blipFill>
        <p:spPr bwMode="auto">
          <a:xfrm>
            <a:off x="8496300" y="2925763"/>
            <a:ext cx="69850" cy="69850"/>
          </a:xfrm>
          <a:prstGeom prst="rect">
            <a:avLst/>
          </a:prstGeom>
          <a:noFill/>
          <a:ln w="9525">
            <a:noFill/>
            <a:miter lim="800000"/>
            <a:headEnd/>
            <a:tailEnd/>
          </a:ln>
        </p:spPr>
      </p:pic>
      <p:pic>
        <p:nvPicPr>
          <p:cNvPr id="7218" name="Picture 90" descr="mobile base station"/>
          <p:cNvPicPr>
            <a:picLocks noChangeAspect="1" noChangeArrowheads="1"/>
          </p:cNvPicPr>
          <p:nvPr/>
        </p:nvPicPr>
        <p:blipFill>
          <a:blip r:embed="rId10"/>
          <a:srcRect/>
          <a:stretch>
            <a:fillRect/>
          </a:stretch>
        </p:blipFill>
        <p:spPr bwMode="auto">
          <a:xfrm>
            <a:off x="8496300" y="2925763"/>
            <a:ext cx="69850" cy="69850"/>
          </a:xfrm>
          <a:prstGeom prst="rect">
            <a:avLst/>
          </a:prstGeom>
          <a:noFill/>
          <a:ln w="9525">
            <a:noFill/>
            <a:miter lim="800000"/>
            <a:headEnd/>
            <a:tailEnd/>
          </a:ln>
        </p:spPr>
      </p:pic>
      <p:pic>
        <p:nvPicPr>
          <p:cNvPr id="17499" name="Picture 91" descr="BBC"/>
          <p:cNvPicPr>
            <a:picLocks noChangeAspect="1" noChangeArrowheads="1"/>
          </p:cNvPicPr>
          <p:nvPr/>
        </p:nvPicPr>
        <p:blipFill>
          <a:blip r:embed="rId30" cstate="print"/>
          <a:srcRect/>
          <a:stretch>
            <a:fillRect/>
          </a:stretch>
        </p:blipFill>
        <p:spPr bwMode="auto">
          <a:xfrm>
            <a:off x="2484438" y="333375"/>
            <a:ext cx="1079500" cy="806450"/>
          </a:xfrm>
          <a:prstGeom prst="rect">
            <a:avLst/>
          </a:prstGeom>
          <a:noFill/>
          <a:ln w="9525">
            <a:noFill/>
            <a:miter lim="800000"/>
            <a:headEnd/>
            <a:tailEnd/>
          </a:ln>
        </p:spPr>
      </p:pic>
      <p:pic>
        <p:nvPicPr>
          <p:cNvPr id="17500" name="Picture 92" descr="Cartoon Network"/>
          <p:cNvPicPr>
            <a:picLocks noChangeAspect="1" noChangeArrowheads="1"/>
          </p:cNvPicPr>
          <p:nvPr/>
        </p:nvPicPr>
        <p:blipFill>
          <a:blip r:embed="rId31" cstate="print"/>
          <a:srcRect/>
          <a:stretch>
            <a:fillRect/>
          </a:stretch>
        </p:blipFill>
        <p:spPr bwMode="auto">
          <a:xfrm>
            <a:off x="3960813" y="115888"/>
            <a:ext cx="1474787" cy="1092200"/>
          </a:xfrm>
          <a:prstGeom prst="rect">
            <a:avLst/>
          </a:prstGeom>
          <a:noFill/>
          <a:ln w="9525">
            <a:noFill/>
            <a:miter lim="800000"/>
            <a:headEnd/>
            <a:tailEnd/>
          </a:ln>
        </p:spPr>
      </p:pic>
      <p:pic>
        <p:nvPicPr>
          <p:cNvPr id="17501" name="Picture 93" descr="CNN"/>
          <p:cNvPicPr>
            <a:picLocks noChangeAspect="1" noChangeArrowheads="1"/>
          </p:cNvPicPr>
          <p:nvPr/>
        </p:nvPicPr>
        <p:blipFill>
          <a:blip r:embed="rId32" cstate="print"/>
          <a:srcRect/>
          <a:stretch>
            <a:fillRect/>
          </a:stretch>
        </p:blipFill>
        <p:spPr bwMode="auto">
          <a:xfrm>
            <a:off x="323850" y="5013325"/>
            <a:ext cx="1512888" cy="773113"/>
          </a:xfrm>
          <a:prstGeom prst="rect">
            <a:avLst/>
          </a:prstGeom>
          <a:noFill/>
          <a:ln w="9525">
            <a:noFill/>
            <a:miter lim="800000"/>
            <a:headEnd/>
            <a:tailEnd/>
          </a:ln>
        </p:spPr>
      </p:pic>
      <p:pic>
        <p:nvPicPr>
          <p:cNvPr id="17502" name="Picture 94" descr="Discovery"/>
          <p:cNvPicPr>
            <a:picLocks noChangeAspect="1" noChangeArrowheads="1"/>
          </p:cNvPicPr>
          <p:nvPr/>
        </p:nvPicPr>
        <p:blipFill>
          <a:blip r:embed="rId33" cstate="print"/>
          <a:srcRect/>
          <a:stretch>
            <a:fillRect/>
          </a:stretch>
        </p:blipFill>
        <p:spPr bwMode="auto">
          <a:xfrm>
            <a:off x="5867400" y="538163"/>
            <a:ext cx="1512888" cy="730250"/>
          </a:xfrm>
          <a:prstGeom prst="rect">
            <a:avLst/>
          </a:prstGeom>
          <a:noFill/>
          <a:ln w="9525">
            <a:noFill/>
            <a:miter lim="800000"/>
            <a:headEnd/>
            <a:tailEnd/>
          </a:ln>
        </p:spPr>
      </p:pic>
      <p:pic>
        <p:nvPicPr>
          <p:cNvPr id="17503" name="Picture 95" descr="ESPN"/>
          <p:cNvPicPr>
            <a:picLocks noChangeAspect="1" noChangeArrowheads="1"/>
          </p:cNvPicPr>
          <p:nvPr/>
        </p:nvPicPr>
        <p:blipFill>
          <a:blip r:embed="rId34" cstate="print"/>
          <a:srcRect/>
          <a:stretch>
            <a:fillRect/>
          </a:stretch>
        </p:blipFill>
        <p:spPr bwMode="auto">
          <a:xfrm>
            <a:off x="179388" y="1484313"/>
            <a:ext cx="1223962" cy="736600"/>
          </a:xfrm>
          <a:prstGeom prst="rect">
            <a:avLst/>
          </a:prstGeom>
          <a:noFill/>
          <a:ln w="9525">
            <a:noFill/>
            <a:miter lim="800000"/>
            <a:headEnd/>
            <a:tailEnd/>
          </a:ln>
        </p:spPr>
      </p:pic>
      <p:pic>
        <p:nvPicPr>
          <p:cNvPr id="17504" name="Picture 96" descr="National Goegraphic Cha"/>
          <p:cNvPicPr>
            <a:picLocks noChangeAspect="1" noChangeArrowheads="1"/>
          </p:cNvPicPr>
          <p:nvPr/>
        </p:nvPicPr>
        <p:blipFill>
          <a:blip r:embed="rId35" cstate="print"/>
          <a:srcRect/>
          <a:stretch>
            <a:fillRect/>
          </a:stretch>
        </p:blipFill>
        <p:spPr bwMode="auto">
          <a:xfrm>
            <a:off x="250825" y="3860800"/>
            <a:ext cx="936625" cy="936625"/>
          </a:xfrm>
          <a:prstGeom prst="rect">
            <a:avLst/>
          </a:prstGeom>
          <a:noFill/>
          <a:ln w="9525">
            <a:noFill/>
            <a:miter lim="800000"/>
            <a:headEnd/>
            <a:tailEnd/>
          </a:ln>
        </p:spPr>
      </p:pic>
      <p:pic>
        <p:nvPicPr>
          <p:cNvPr id="17505" name="Picture 97" descr="Peach TV"/>
          <p:cNvPicPr>
            <a:picLocks noChangeAspect="1" noChangeArrowheads="1"/>
          </p:cNvPicPr>
          <p:nvPr/>
        </p:nvPicPr>
        <p:blipFill>
          <a:blip r:embed="rId36" cstate="print"/>
          <a:srcRect/>
          <a:stretch>
            <a:fillRect/>
          </a:stretch>
        </p:blipFill>
        <p:spPr bwMode="auto">
          <a:xfrm>
            <a:off x="3614738" y="6308725"/>
            <a:ext cx="1462087" cy="487363"/>
          </a:xfrm>
          <a:prstGeom prst="rect">
            <a:avLst/>
          </a:prstGeom>
          <a:noFill/>
          <a:ln w="9525">
            <a:noFill/>
            <a:miter lim="800000"/>
            <a:headEnd/>
            <a:tailEnd/>
          </a:ln>
        </p:spPr>
      </p:pic>
      <p:pic>
        <p:nvPicPr>
          <p:cNvPr id="17506" name="Picture 98"/>
          <p:cNvPicPr>
            <a:picLocks noChangeAspect="1" noChangeArrowheads="1"/>
          </p:cNvPicPr>
          <p:nvPr/>
        </p:nvPicPr>
        <p:blipFill>
          <a:blip r:embed="rId37" cstate="print"/>
          <a:srcRect/>
          <a:stretch>
            <a:fillRect/>
          </a:stretch>
        </p:blipFill>
        <p:spPr bwMode="auto">
          <a:xfrm>
            <a:off x="1331913" y="6092825"/>
            <a:ext cx="1800225" cy="517525"/>
          </a:xfrm>
          <a:prstGeom prst="rect">
            <a:avLst/>
          </a:prstGeom>
          <a:noFill/>
          <a:ln w="9525">
            <a:noFill/>
            <a:miter lim="800000"/>
            <a:headEnd/>
            <a:tailEnd/>
          </a:ln>
        </p:spPr>
      </p:pic>
      <p:pic>
        <p:nvPicPr>
          <p:cNvPr id="17507" name="Picture 99"/>
          <p:cNvPicPr>
            <a:picLocks noChangeAspect="1" noChangeArrowheads="1"/>
          </p:cNvPicPr>
          <p:nvPr/>
        </p:nvPicPr>
        <p:blipFill>
          <a:blip r:embed="rId38" cstate="print"/>
          <a:srcRect/>
          <a:stretch>
            <a:fillRect/>
          </a:stretch>
        </p:blipFill>
        <p:spPr bwMode="auto">
          <a:xfrm>
            <a:off x="1116013" y="692150"/>
            <a:ext cx="1209675" cy="609600"/>
          </a:xfrm>
          <a:prstGeom prst="rect">
            <a:avLst/>
          </a:prstGeom>
          <a:noFill/>
          <a:ln w="9525">
            <a:noFill/>
            <a:miter lim="800000"/>
            <a:headEnd/>
            <a:tailEnd/>
          </a:ln>
        </p:spPr>
      </p:pic>
      <p:pic>
        <p:nvPicPr>
          <p:cNvPr id="17508" name="Picture 100" descr="Star Cricket"/>
          <p:cNvPicPr>
            <a:picLocks noChangeAspect="1" noChangeArrowheads="1"/>
          </p:cNvPicPr>
          <p:nvPr/>
        </p:nvPicPr>
        <p:blipFill>
          <a:blip r:embed="rId39" cstate="print"/>
          <a:srcRect/>
          <a:stretch>
            <a:fillRect/>
          </a:stretch>
        </p:blipFill>
        <p:spPr bwMode="auto">
          <a:xfrm>
            <a:off x="8027988" y="2708275"/>
            <a:ext cx="1000125" cy="742950"/>
          </a:xfrm>
          <a:prstGeom prst="rect">
            <a:avLst/>
          </a:prstGeom>
          <a:noFill/>
          <a:ln w="9525">
            <a:noFill/>
            <a:miter lim="800000"/>
            <a:headEnd/>
            <a:tailEnd/>
          </a:ln>
        </p:spPr>
      </p:pic>
      <p:pic>
        <p:nvPicPr>
          <p:cNvPr id="17509" name="Picture 101" descr="HBO"/>
          <p:cNvPicPr>
            <a:picLocks noChangeAspect="1" noChangeArrowheads="1"/>
          </p:cNvPicPr>
          <p:nvPr/>
        </p:nvPicPr>
        <p:blipFill>
          <a:blip r:embed="rId40" cstate="print"/>
          <a:srcRect/>
          <a:stretch>
            <a:fillRect/>
          </a:stretch>
        </p:blipFill>
        <p:spPr bwMode="auto">
          <a:xfrm>
            <a:off x="7596188" y="1295400"/>
            <a:ext cx="1152525" cy="477838"/>
          </a:xfrm>
          <a:prstGeom prst="rect">
            <a:avLst/>
          </a:prstGeom>
          <a:noFill/>
          <a:ln w="9525">
            <a:noFill/>
            <a:miter lim="800000"/>
            <a:headEnd/>
            <a:tailEnd/>
          </a:ln>
        </p:spPr>
      </p:pic>
      <p:pic>
        <p:nvPicPr>
          <p:cNvPr id="17510" name="Picture 102" descr="Disney"/>
          <p:cNvPicPr>
            <a:picLocks noChangeAspect="1" noChangeArrowheads="1"/>
          </p:cNvPicPr>
          <p:nvPr/>
        </p:nvPicPr>
        <p:blipFill>
          <a:blip r:embed="rId41" cstate="print"/>
          <a:srcRect/>
          <a:stretch>
            <a:fillRect/>
          </a:stretch>
        </p:blipFill>
        <p:spPr bwMode="auto">
          <a:xfrm>
            <a:off x="5724525" y="6021388"/>
            <a:ext cx="1008063" cy="765175"/>
          </a:xfrm>
          <a:prstGeom prst="rect">
            <a:avLst/>
          </a:prstGeom>
          <a:noFill/>
          <a:ln w="9525">
            <a:noFill/>
            <a:miter lim="800000"/>
            <a:headEnd/>
            <a:tailEnd/>
          </a:ln>
        </p:spPr>
      </p:pic>
      <p:pic>
        <p:nvPicPr>
          <p:cNvPr id="17511" name="Picture 103" descr="MTV"/>
          <p:cNvPicPr>
            <a:picLocks noChangeAspect="1" noChangeArrowheads="1"/>
          </p:cNvPicPr>
          <p:nvPr/>
        </p:nvPicPr>
        <p:blipFill>
          <a:blip r:embed="rId42" cstate="print"/>
          <a:srcRect/>
          <a:stretch>
            <a:fillRect/>
          </a:stretch>
        </p:blipFill>
        <p:spPr bwMode="auto">
          <a:xfrm>
            <a:off x="7308850" y="5889625"/>
            <a:ext cx="982663" cy="779463"/>
          </a:xfrm>
          <a:prstGeom prst="rect">
            <a:avLst/>
          </a:prstGeom>
          <a:noFill/>
          <a:ln w="9525">
            <a:noFill/>
            <a:miter lim="800000"/>
            <a:headEnd/>
            <a:tailEnd/>
          </a:ln>
        </p:spPr>
      </p:pic>
      <p:pic>
        <p:nvPicPr>
          <p:cNvPr id="17512" name="Picture 104" descr="HALLMARK"/>
          <p:cNvPicPr>
            <a:picLocks noChangeAspect="1" noChangeArrowheads="1"/>
          </p:cNvPicPr>
          <p:nvPr/>
        </p:nvPicPr>
        <p:blipFill>
          <a:blip r:embed="rId43" cstate="print"/>
          <a:srcRect/>
          <a:stretch>
            <a:fillRect/>
          </a:stretch>
        </p:blipFill>
        <p:spPr bwMode="auto">
          <a:xfrm>
            <a:off x="7956550" y="4041775"/>
            <a:ext cx="1101725" cy="827088"/>
          </a:xfrm>
          <a:prstGeom prst="rect">
            <a:avLst/>
          </a:prstGeom>
          <a:noFill/>
          <a:ln w="9525">
            <a:noFill/>
            <a:miter lim="800000"/>
            <a:headEnd/>
            <a:tailEnd/>
          </a:ln>
        </p:spPr>
      </p:pic>
      <p:sp>
        <p:nvSpPr>
          <p:cNvPr id="17513" name="Rectangle 105"/>
          <p:cNvSpPr>
            <a:spLocks noChangeArrowheads="1"/>
          </p:cNvSpPr>
          <p:nvPr/>
        </p:nvSpPr>
        <p:spPr bwMode="auto">
          <a:xfrm>
            <a:off x="-36513" y="-387350"/>
            <a:ext cx="9144001" cy="1470025"/>
          </a:xfrm>
          <a:prstGeom prst="rect">
            <a:avLst/>
          </a:prstGeom>
          <a:noFill/>
          <a:ln w="9525">
            <a:noFill/>
            <a:miter lim="800000"/>
            <a:headEnd/>
            <a:tailEnd/>
          </a:ln>
        </p:spPr>
        <p:txBody>
          <a:bodyPr anchor="ctr"/>
          <a:lstStyle/>
          <a:p>
            <a:r>
              <a:rPr lang="en-GB" sz="3200">
                <a:solidFill>
                  <a:srgbClr val="FF3300"/>
                </a:solidFill>
              </a:rPr>
              <a:t>Who are the service providers?</a:t>
            </a:r>
            <a:endParaRPr lang="en-US" sz="3200">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7451"/>
                                        </p:tgtEl>
                                      </p:cBhvr>
                                    </p:animEffect>
                                    <p:set>
                                      <p:cBhvr>
                                        <p:cTn id="7" dur="1" fill="hold">
                                          <p:stCondLst>
                                            <p:cond delay="1999"/>
                                          </p:stCondLst>
                                        </p:cTn>
                                        <p:tgtEl>
                                          <p:spTgt spid="17451"/>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17454"/>
                                        </p:tgtEl>
                                      </p:cBhvr>
                                    </p:animEffect>
                                    <p:set>
                                      <p:cBhvr>
                                        <p:cTn id="10" dur="1" fill="hold">
                                          <p:stCondLst>
                                            <p:cond delay="1999"/>
                                          </p:stCondLst>
                                        </p:cTn>
                                        <p:tgtEl>
                                          <p:spTgt spid="17454"/>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2000"/>
                                        <p:tgtEl>
                                          <p:spTgt spid="17455"/>
                                        </p:tgtEl>
                                      </p:cBhvr>
                                    </p:animEffect>
                                    <p:set>
                                      <p:cBhvr>
                                        <p:cTn id="13" dur="1" fill="hold">
                                          <p:stCondLst>
                                            <p:cond delay="1999"/>
                                          </p:stCondLst>
                                        </p:cTn>
                                        <p:tgtEl>
                                          <p:spTgt spid="17455"/>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2000"/>
                                        <p:tgtEl>
                                          <p:spTgt spid="17458"/>
                                        </p:tgtEl>
                                      </p:cBhvr>
                                    </p:animEffect>
                                    <p:set>
                                      <p:cBhvr>
                                        <p:cTn id="16" dur="1" fill="hold">
                                          <p:stCondLst>
                                            <p:cond delay="1999"/>
                                          </p:stCondLst>
                                        </p:cTn>
                                        <p:tgtEl>
                                          <p:spTgt spid="17458"/>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2000"/>
                                        <p:tgtEl>
                                          <p:spTgt spid="17461"/>
                                        </p:tgtEl>
                                      </p:cBhvr>
                                    </p:animEffect>
                                    <p:set>
                                      <p:cBhvr>
                                        <p:cTn id="19" dur="1" fill="hold">
                                          <p:stCondLst>
                                            <p:cond delay="1999"/>
                                          </p:stCondLst>
                                        </p:cTn>
                                        <p:tgtEl>
                                          <p:spTgt spid="17461"/>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2000"/>
                                        <p:tgtEl>
                                          <p:spTgt spid="17465"/>
                                        </p:tgtEl>
                                      </p:cBhvr>
                                    </p:animEffect>
                                    <p:set>
                                      <p:cBhvr>
                                        <p:cTn id="22" dur="1" fill="hold">
                                          <p:stCondLst>
                                            <p:cond delay="1999"/>
                                          </p:stCondLst>
                                        </p:cTn>
                                        <p:tgtEl>
                                          <p:spTgt spid="17465"/>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2000"/>
                                        <p:tgtEl>
                                          <p:spTgt spid="17468"/>
                                        </p:tgtEl>
                                      </p:cBhvr>
                                    </p:animEffect>
                                    <p:set>
                                      <p:cBhvr>
                                        <p:cTn id="25" dur="1" fill="hold">
                                          <p:stCondLst>
                                            <p:cond delay="1999"/>
                                          </p:stCondLst>
                                        </p:cTn>
                                        <p:tgtEl>
                                          <p:spTgt spid="17468"/>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2000"/>
                                        <p:tgtEl>
                                          <p:spTgt spid="17469"/>
                                        </p:tgtEl>
                                      </p:cBhvr>
                                    </p:animEffect>
                                    <p:set>
                                      <p:cBhvr>
                                        <p:cTn id="28" dur="1" fill="hold">
                                          <p:stCondLst>
                                            <p:cond delay="1999"/>
                                          </p:stCondLst>
                                        </p:cTn>
                                        <p:tgtEl>
                                          <p:spTgt spid="17469"/>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2000"/>
                                        <p:tgtEl>
                                          <p:spTgt spid="17470"/>
                                        </p:tgtEl>
                                      </p:cBhvr>
                                    </p:animEffect>
                                    <p:set>
                                      <p:cBhvr>
                                        <p:cTn id="31" dur="1" fill="hold">
                                          <p:stCondLst>
                                            <p:cond delay="1999"/>
                                          </p:stCondLst>
                                        </p:cTn>
                                        <p:tgtEl>
                                          <p:spTgt spid="17470"/>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2000"/>
                                        <p:tgtEl>
                                          <p:spTgt spid="17472"/>
                                        </p:tgtEl>
                                      </p:cBhvr>
                                    </p:animEffect>
                                    <p:set>
                                      <p:cBhvr>
                                        <p:cTn id="34" dur="1" fill="hold">
                                          <p:stCondLst>
                                            <p:cond delay="1999"/>
                                          </p:stCondLst>
                                        </p:cTn>
                                        <p:tgtEl>
                                          <p:spTgt spid="17472"/>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2000"/>
                                        <p:tgtEl>
                                          <p:spTgt spid="17473"/>
                                        </p:tgtEl>
                                      </p:cBhvr>
                                    </p:animEffect>
                                    <p:set>
                                      <p:cBhvr>
                                        <p:cTn id="37" dur="1" fill="hold">
                                          <p:stCondLst>
                                            <p:cond delay="1999"/>
                                          </p:stCondLst>
                                        </p:cTn>
                                        <p:tgtEl>
                                          <p:spTgt spid="17473"/>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2000"/>
                                        <p:tgtEl>
                                          <p:spTgt spid="17474"/>
                                        </p:tgtEl>
                                      </p:cBhvr>
                                    </p:animEffect>
                                    <p:set>
                                      <p:cBhvr>
                                        <p:cTn id="40" dur="1" fill="hold">
                                          <p:stCondLst>
                                            <p:cond delay="1999"/>
                                          </p:stCondLst>
                                        </p:cTn>
                                        <p:tgtEl>
                                          <p:spTgt spid="17474"/>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2000"/>
                                        <p:tgtEl>
                                          <p:spTgt spid="17464"/>
                                        </p:tgtEl>
                                      </p:cBhvr>
                                    </p:animEffect>
                                    <p:set>
                                      <p:cBhvr>
                                        <p:cTn id="43" dur="1" fill="hold">
                                          <p:stCondLst>
                                            <p:cond delay="1999"/>
                                          </p:stCondLst>
                                        </p:cTn>
                                        <p:tgtEl>
                                          <p:spTgt spid="17464"/>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2000"/>
                                        <p:tgtEl>
                                          <p:spTgt spid="17466"/>
                                        </p:tgtEl>
                                      </p:cBhvr>
                                    </p:animEffect>
                                    <p:set>
                                      <p:cBhvr>
                                        <p:cTn id="46" dur="1" fill="hold">
                                          <p:stCondLst>
                                            <p:cond delay="1999"/>
                                          </p:stCondLst>
                                        </p:cTn>
                                        <p:tgtEl>
                                          <p:spTgt spid="17466"/>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2000"/>
                                        <p:tgtEl>
                                          <p:spTgt spid="17475"/>
                                        </p:tgtEl>
                                      </p:cBhvr>
                                    </p:animEffect>
                                    <p:set>
                                      <p:cBhvr>
                                        <p:cTn id="49" dur="1" fill="hold">
                                          <p:stCondLst>
                                            <p:cond delay="1999"/>
                                          </p:stCondLst>
                                        </p:cTn>
                                        <p:tgtEl>
                                          <p:spTgt spid="17475"/>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2000"/>
                                        <p:tgtEl>
                                          <p:spTgt spid="17467"/>
                                        </p:tgtEl>
                                      </p:cBhvr>
                                    </p:animEffect>
                                    <p:set>
                                      <p:cBhvr>
                                        <p:cTn id="52" dur="1" fill="hold">
                                          <p:stCondLst>
                                            <p:cond delay="1999"/>
                                          </p:stCondLst>
                                        </p:cTn>
                                        <p:tgtEl>
                                          <p:spTgt spid="17467"/>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2000"/>
                                        <p:tgtEl>
                                          <p:spTgt spid="17452"/>
                                        </p:tgtEl>
                                      </p:cBhvr>
                                    </p:animEffect>
                                    <p:set>
                                      <p:cBhvr>
                                        <p:cTn id="55" dur="1" fill="hold">
                                          <p:stCondLst>
                                            <p:cond delay="1999"/>
                                          </p:stCondLst>
                                        </p:cTn>
                                        <p:tgtEl>
                                          <p:spTgt spid="17452"/>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2000"/>
                                        <p:tgtEl>
                                          <p:spTgt spid="17463"/>
                                        </p:tgtEl>
                                      </p:cBhvr>
                                    </p:animEffect>
                                    <p:set>
                                      <p:cBhvr>
                                        <p:cTn id="58" dur="1" fill="hold">
                                          <p:stCondLst>
                                            <p:cond delay="1999"/>
                                          </p:stCondLst>
                                        </p:cTn>
                                        <p:tgtEl>
                                          <p:spTgt spid="17463"/>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2000"/>
                                        <p:tgtEl>
                                          <p:spTgt spid="17462"/>
                                        </p:tgtEl>
                                      </p:cBhvr>
                                    </p:animEffect>
                                    <p:set>
                                      <p:cBhvr>
                                        <p:cTn id="61" dur="1" fill="hold">
                                          <p:stCondLst>
                                            <p:cond delay="1999"/>
                                          </p:stCondLst>
                                        </p:cTn>
                                        <p:tgtEl>
                                          <p:spTgt spid="17462"/>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2000"/>
                                        <p:tgtEl>
                                          <p:spTgt spid="17457"/>
                                        </p:tgtEl>
                                      </p:cBhvr>
                                    </p:animEffect>
                                    <p:set>
                                      <p:cBhvr>
                                        <p:cTn id="64" dur="1" fill="hold">
                                          <p:stCondLst>
                                            <p:cond delay="1999"/>
                                          </p:stCondLst>
                                        </p:cTn>
                                        <p:tgtEl>
                                          <p:spTgt spid="17457"/>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2000"/>
                                        <p:tgtEl>
                                          <p:spTgt spid="17456"/>
                                        </p:tgtEl>
                                      </p:cBhvr>
                                    </p:animEffect>
                                    <p:set>
                                      <p:cBhvr>
                                        <p:cTn id="67" dur="1" fill="hold">
                                          <p:stCondLst>
                                            <p:cond delay="1999"/>
                                          </p:stCondLst>
                                        </p:cTn>
                                        <p:tgtEl>
                                          <p:spTgt spid="17456"/>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2000"/>
                                        <p:tgtEl>
                                          <p:spTgt spid="17459"/>
                                        </p:tgtEl>
                                      </p:cBhvr>
                                    </p:animEffect>
                                    <p:set>
                                      <p:cBhvr>
                                        <p:cTn id="70" dur="1" fill="hold">
                                          <p:stCondLst>
                                            <p:cond delay="1999"/>
                                          </p:stCondLst>
                                        </p:cTn>
                                        <p:tgtEl>
                                          <p:spTgt spid="17459"/>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2000"/>
                                        <p:tgtEl>
                                          <p:spTgt spid="17453"/>
                                        </p:tgtEl>
                                      </p:cBhvr>
                                    </p:animEffect>
                                    <p:set>
                                      <p:cBhvr>
                                        <p:cTn id="73" dur="1" fill="hold">
                                          <p:stCondLst>
                                            <p:cond delay="1999"/>
                                          </p:stCondLst>
                                        </p:cTn>
                                        <p:tgtEl>
                                          <p:spTgt spid="17453"/>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42" presetClass="path" presetSubtype="0" accel="50000" decel="50000" fill="hold" nodeType="clickEffect">
                                  <p:stCondLst>
                                    <p:cond delay="0"/>
                                  </p:stCondLst>
                                  <p:childTnLst>
                                    <p:animMotion origin="layout" path="M -3.05556E-6 -2.84921E-6 L -0.10642 0.26781 " pathEditMode="relative" rAng="0" ptsTypes="AA">
                                      <p:cBhvr>
                                        <p:cTn id="77" dur="2000" fill="hold"/>
                                        <p:tgtEl>
                                          <p:spTgt spid="17478"/>
                                        </p:tgtEl>
                                        <p:attrNameLst>
                                          <p:attrName>ppt_x</p:attrName>
                                          <p:attrName>ppt_y</p:attrName>
                                        </p:attrNameLst>
                                      </p:cBhvr>
                                      <p:rCtr x="-53" y="134"/>
                                    </p:animMotion>
                                  </p:childTnLst>
                                </p:cTn>
                              </p:par>
                              <p:par>
                                <p:cTn id="78" presetID="42" presetClass="path" presetSubtype="0" accel="50000" decel="50000" fill="hold" grpId="0" nodeType="withEffect">
                                  <p:stCondLst>
                                    <p:cond delay="0"/>
                                  </p:stCondLst>
                                  <p:childTnLst>
                                    <p:animMotion origin="layout" path="M 5.55556E-7 3.61702E-6 L -0.09826 0.25878 " pathEditMode="relative" rAng="0" ptsTypes="AA">
                                      <p:cBhvr>
                                        <p:cTn id="79" dur="2000" fill="hold"/>
                                        <p:tgtEl>
                                          <p:spTgt spid="17460"/>
                                        </p:tgtEl>
                                        <p:attrNameLst>
                                          <p:attrName>ppt_x</p:attrName>
                                          <p:attrName>ppt_y</p:attrName>
                                        </p:attrNameLst>
                                      </p:cBhvr>
                                      <p:rCtr x="-49" y="129"/>
                                    </p:animMotion>
                                  </p:childTnLst>
                                </p:cTn>
                              </p:par>
                              <p:par>
                                <p:cTn id="80" presetID="42" presetClass="path" presetSubtype="0" accel="50000" decel="50000" fill="hold" nodeType="withEffect">
                                  <p:stCondLst>
                                    <p:cond delay="0"/>
                                  </p:stCondLst>
                                  <p:childTnLst>
                                    <p:animMotion origin="layout" path="M 4.72222E-6 2.55319E-6 L -0.17136 0.29648 " pathEditMode="relative" rAng="0" ptsTypes="AA">
                                      <p:cBhvr>
                                        <p:cTn id="81" dur="2000" fill="hold"/>
                                        <p:tgtEl>
                                          <p:spTgt spid="17476"/>
                                        </p:tgtEl>
                                        <p:attrNameLst>
                                          <p:attrName>ppt_x</p:attrName>
                                          <p:attrName>ppt_y</p:attrName>
                                        </p:attrNameLst>
                                      </p:cBhvr>
                                      <p:rCtr x="-86" y="148"/>
                                    </p:animMotion>
                                  </p:childTnLst>
                                </p:cTn>
                              </p:par>
                              <p:par>
                                <p:cTn id="82" presetID="42" presetClass="path" presetSubtype="0" accel="50000" decel="50000" fill="hold" grpId="0" nodeType="withEffect">
                                  <p:stCondLst>
                                    <p:cond delay="0"/>
                                  </p:stCondLst>
                                  <p:childTnLst>
                                    <p:animMotion origin="layout" path="M -1.11111E-6 -7.21554E-7 L -0.17344 0.28677 " pathEditMode="relative" rAng="0" ptsTypes="AA">
                                      <p:cBhvr>
                                        <p:cTn id="83" dur="2000" fill="hold"/>
                                        <p:tgtEl>
                                          <p:spTgt spid="17477"/>
                                        </p:tgtEl>
                                        <p:attrNameLst>
                                          <p:attrName>ppt_x</p:attrName>
                                          <p:attrName>ppt_y</p:attrName>
                                        </p:attrNameLst>
                                      </p:cBhvr>
                                      <p:rCtr x="-87" y="143"/>
                                    </p:animMotion>
                                  </p:childTnLst>
                                </p:cTn>
                              </p:par>
                              <p:par>
                                <p:cTn id="84" presetID="42" presetClass="path" presetSubtype="0" accel="50000" decel="50000" fill="hold" nodeType="withEffect">
                                  <p:stCondLst>
                                    <p:cond delay="0"/>
                                  </p:stCondLst>
                                  <p:childTnLst>
                                    <p:animMotion origin="layout" path="M -3.33333E-6 2.46068E-6 L -0.22639 0.01318 " pathEditMode="relative" rAng="0" ptsTypes="AA">
                                      <p:cBhvr>
                                        <p:cTn id="85" dur="2000" fill="hold"/>
                                        <p:tgtEl>
                                          <p:spTgt spid="17479"/>
                                        </p:tgtEl>
                                        <p:attrNameLst>
                                          <p:attrName>ppt_x</p:attrName>
                                          <p:attrName>ppt_y</p:attrName>
                                        </p:attrNameLst>
                                      </p:cBhvr>
                                      <p:rCtr x="-113" y="6"/>
                                    </p:animMotion>
                                  </p:childTnLst>
                                </p:cTn>
                              </p:par>
                              <p:par>
                                <p:cTn id="86" presetID="42" presetClass="path" presetSubtype="0" accel="50000" decel="50000" fill="hold" grpId="0" nodeType="withEffect">
                                  <p:stCondLst>
                                    <p:cond delay="0"/>
                                  </p:stCondLst>
                                  <p:childTnLst>
                                    <p:animMotion origin="layout" path="M 3.05556E-6 -1.80389E-6 L -0.14966 -0.00347 " pathEditMode="relative" rAng="0" ptsTypes="AA">
                                      <p:cBhvr>
                                        <p:cTn id="87" dur="2000" fill="hold"/>
                                        <p:tgtEl>
                                          <p:spTgt spid="17480"/>
                                        </p:tgtEl>
                                        <p:attrNameLst>
                                          <p:attrName>ppt_x</p:attrName>
                                          <p:attrName>ppt_y</p:attrName>
                                        </p:attrNameLst>
                                      </p:cBhvr>
                                      <p:rCtr x="-75" y="-2"/>
                                    </p:animMotion>
                                  </p:childTnLst>
                                </p:cTn>
                              </p:par>
                              <p:par>
                                <p:cTn id="88" presetID="6" presetClass="emph" presetSubtype="0" fill="hold" nodeType="withEffect">
                                  <p:stCondLst>
                                    <p:cond delay="0"/>
                                  </p:stCondLst>
                                  <p:childTnLst>
                                    <p:animScale>
                                      <p:cBhvr>
                                        <p:cTn id="89" dur="2000" fill="hold"/>
                                        <p:tgtEl>
                                          <p:spTgt spid="17478"/>
                                        </p:tgtEl>
                                      </p:cBhvr>
                                      <p:by x="75000" y="75000"/>
                                    </p:animScale>
                                  </p:childTnLst>
                                </p:cTn>
                              </p:par>
                              <p:par>
                                <p:cTn id="90" presetID="6" presetClass="emph" presetSubtype="0" fill="hold" nodeType="withEffect">
                                  <p:stCondLst>
                                    <p:cond delay="0"/>
                                  </p:stCondLst>
                                  <p:childTnLst>
                                    <p:animScale>
                                      <p:cBhvr>
                                        <p:cTn id="91" dur="2000" fill="hold"/>
                                        <p:tgtEl>
                                          <p:spTgt spid="17476"/>
                                        </p:tgtEl>
                                      </p:cBhvr>
                                      <p:by x="75000" y="75000"/>
                                    </p:animScale>
                                  </p:childTnLst>
                                </p:cTn>
                              </p:par>
                              <p:par>
                                <p:cTn id="92" presetID="6" presetClass="emph" presetSubtype="0" fill="hold" nodeType="withEffect">
                                  <p:stCondLst>
                                    <p:cond delay="0"/>
                                  </p:stCondLst>
                                  <p:childTnLst>
                                    <p:animScale>
                                      <p:cBhvr>
                                        <p:cTn id="93" dur="2000" fill="hold"/>
                                        <p:tgtEl>
                                          <p:spTgt spid="17479"/>
                                        </p:tgtEl>
                                      </p:cBhvr>
                                      <p:by x="75000" y="75000"/>
                                    </p:animScale>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17487"/>
                                        </p:tgtEl>
                                        <p:attrNameLst>
                                          <p:attrName>style.visibility</p:attrName>
                                        </p:attrNameLst>
                                      </p:cBhvr>
                                      <p:to>
                                        <p:strVal val="visible"/>
                                      </p:to>
                                    </p:set>
                                    <p:animEffect transition="in" filter="fade">
                                      <p:cBhvr>
                                        <p:cTn id="98" dur="500"/>
                                        <p:tgtEl>
                                          <p:spTgt spid="17487"/>
                                        </p:tgtEl>
                                      </p:cBhvr>
                                    </p:animEffect>
                                  </p:childTnLst>
                                </p:cTn>
                              </p:par>
                            </p:childTnLst>
                          </p:cTn>
                        </p:par>
                        <p:par>
                          <p:cTn id="99" fill="hold">
                            <p:stCondLst>
                              <p:cond delay="500"/>
                            </p:stCondLst>
                            <p:childTnLst>
                              <p:par>
                                <p:cTn id="100" presetID="10" presetClass="entr" presetSubtype="0" fill="hold" nodeType="afterEffect">
                                  <p:stCondLst>
                                    <p:cond delay="0"/>
                                  </p:stCondLst>
                                  <p:childTnLst>
                                    <p:set>
                                      <p:cBhvr>
                                        <p:cTn id="101" dur="1" fill="hold">
                                          <p:stCondLst>
                                            <p:cond delay="0"/>
                                          </p:stCondLst>
                                        </p:cTn>
                                        <p:tgtEl>
                                          <p:spTgt spid="17488"/>
                                        </p:tgtEl>
                                        <p:attrNameLst>
                                          <p:attrName>style.visibility</p:attrName>
                                        </p:attrNameLst>
                                      </p:cBhvr>
                                      <p:to>
                                        <p:strVal val="visible"/>
                                      </p:to>
                                    </p:set>
                                    <p:animEffect transition="in" filter="fade">
                                      <p:cBhvr>
                                        <p:cTn id="102" dur="500"/>
                                        <p:tgtEl>
                                          <p:spTgt spid="17488"/>
                                        </p:tgtEl>
                                      </p:cBhvr>
                                    </p:animEffect>
                                  </p:childTnLst>
                                </p:cTn>
                              </p:par>
                            </p:childTnLst>
                          </p:cTn>
                        </p:par>
                        <p:par>
                          <p:cTn id="103" fill="hold">
                            <p:stCondLst>
                              <p:cond delay="1000"/>
                            </p:stCondLst>
                            <p:childTnLst>
                              <p:par>
                                <p:cTn id="104" presetID="10" presetClass="entr" presetSubtype="0" fill="hold" nodeType="afterEffect">
                                  <p:stCondLst>
                                    <p:cond delay="0"/>
                                  </p:stCondLst>
                                  <p:childTnLst>
                                    <p:set>
                                      <p:cBhvr>
                                        <p:cTn id="105" dur="1" fill="hold">
                                          <p:stCondLst>
                                            <p:cond delay="0"/>
                                          </p:stCondLst>
                                        </p:cTn>
                                        <p:tgtEl>
                                          <p:spTgt spid="17489"/>
                                        </p:tgtEl>
                                        <p:attrNameLst>
                                          <p:attrName>style.visibility</p:attrName>
                                        </p:attrNameLst>
                                      </p:cBhvr>
                                      <p:to>
                                        <p:strVal val="visible"/>
                                      </p:to>
                                    </p:set>
                                    <p:animEffect transition="in" filter="fade">
                                      <p:cBhvr>
                                        <p:cTn id="106" dur="500"/>
                                        <p:tgtEl>
                                          <p:spTgt spid="17489"/>
                                        </p:tgtEl>
                                      </p:cBhvr>
                                    </p:animEffect>
                                  </p:childTnLst>
                                </p:cTn>
                              </p:par>
                            </p:childTnLst>
                          </p:cTn>
                        </p:par>
                        <p:par>
                          <p:cTn id="107" fill="hold">
                            <p:stCondLst>
                              <p:cond delay="1500"/>
                            </p:stCondLst>
                            <p:childTnLst>
                              <p:par>
                                <p:cTn id="108" presetID="10" presetClass="entr" presetSubtype="0" fill="hold" nodeType="afterEffect">
                                  <p:stCondLst>
                                    <p:cond delay="0"/>
                                  </p:stCondLst>
                                  <p:childTnLst>
                                    <p:set>
                                      <p:cBhvr>
                                        <p:cTn id="109" dur="1" fill="hold">
                                          <p:stCondLst>
                                            <p:cond delay="0"/>
                                          </p:stCondLst>
                                        </p:cTn>
                                        <p:tgtEl>
                                          <p:spTgt spid="17493"/>
                                        </p:tgtEl>
                                        <p:attrNameLst>
                                          <p:attrName>style.visibility</p:attrName>
                                        </p:attrNameLst>
                                      </p:cBhvr>
                                      <p:to>
                                        <p:strVal val="visible"/>
                                      </p:to>
                                    </p:set>
                                    <p:animEffect transition="in" filter="fade">
                                      <p:cBhvr>
                                        <p:cTn id="110" dur="500"/>
                                        <p:tgtEl>
                                          <p:spTgt spid="17493"/>
                                        </p:tgtEl>
                                      </p:cBhvr>
                                    </p:animEffect>
                                  </p:childTnLst>
                                </p:cTn>
                              </p:par>
                            </p:childTnLst>
                          </p:cTn>
                        </p:par>
                        <p:par>
                          <p:cTn id="111" fill="hold">
                            <p:stCondLst>
                              <p:cond delay="2000"/>
                            </p:stCondLst>
                            <p:childTnLst>
                              <p:par>
                                <p:cTn id="112" presetID="10" presetClass="entr" presetSubtype="0" fill="hold" nodeType="afterEffect">
                                  <p:stCondLst>
                                    <p:cond delay="0"/>
                                  </p:stCondLst>
                                  <p:childTnLst>
                                    <p:set>
                                      <p:cBhvr>
                                        <p:cTn id="113" dur="1" fill="hold">
                                          <p:stCondLst>
                                            <p:cond delay="0"/>
                                          </p:stCondLst>
                                        </p:cTn>
                                        <p:tgtEl>
                                          <p:spTgt spid="17492"/>
                                        </p:tgtEl>
                                        <p:attrNameLst>
                                          <p:attrName>style.visibility</p:attrName>
                                        </p:attrNameLst>
                                      </p:cBhvr>
                                      <p:to>
                                        <p:strVal val="visible"/>
                                      </p:to>
                                    </p:set>
                                    <p:animEffect transition="in" filter="fade">
                                      <p:cBhvr>
                                        <p:cTn id="114" dur="500"/>
                                        <p:tgtEl>
                                          <p:spTgt spid="17492"/>
                                        </p:tgtEl>
                                      </p:cBhvr>
                                    </p:animEffect>
                                  </p:childTnLst>
                                </p:cTn>
                              </p:par>
                            </p:childTnLst>
                          </p:cTn>
                        </p:par>
                        <p:par>
                          <p:cTn id="115" fill="hold">
                            <p:stCondLst>
                              <p:cond delay="2500"/>
                            </p:stCondLst>
                            <p:childTnLst>
                              <p:par>
                                <p:cTn id="116" presetID="10" presetClass="entr" presetSubtype="0" fill="hold" nodeType="afterEffect">
                                  <p:stCondLst>
                                    <p:cond delay="0"/>
                                  </p:stCondLst>
                                  <p:childTnLst>
                                    <p:set>
                                      <p:cBhvr>
                                        <p:cTn id="117" dur="1" fill="hold">
                                          <p:stCondLst>
                                            <p:cond delay="0"/>
                                          </p:stCondLst>
                                        </p:cTn>
                                        <p:tgtEl>
                                          <p:spTgt spid="17494"/>
                                        </p:tgtEl>
                                        <p:attrNameLst>
                                          <p:attrName>style.visibility</p:attrName>
                                        </p:attrNameLst>
                                      </p:cBhvr>
                                      <p:to>
                                        <p:strVal val="visible"/>
                                      </p:to>
                                    </p:set>
                                    <p:animEffect transition="in" filter="fade">
                                      <p:cBhvr>
                                        <p:cTn id="118" dur="500"/>
                                        <p:tgtEl>
                                          <p:spTgt spid="17494"/>
                                        </p:tgtEl>
                                      </p:cBhvr>
                                    </p:animEffect>
                                  </p:childTnLst>
                                </p:cTn>
                              </p:par>
                            </p:childTnLst>
                          </p:cTn>
                        </p:par>
                        <p:par>
                          <p:cTn id="119" fill="hold">
                            <p:stCondLst>
                              <p:cond delay="3000"/>
                            </p:stCondLst>
                            <p:childTnLst>
                              <p:par>
                                <p:cTn id="120" presetID="10" presetClass="entr" presetSubtype="0" fill="hold" nodeType="afterEffect">
                                  <p:stCondLst>
                                    <p:cond delay="0"/>
                                  </p:stCondLst>
                                  <p:childTnLst>
                                    <p:set>
                                      <p:cBhvr>
                                        <p:cTn id="121" dur="1" fill="hold">
                                          <p:stCondLst>
                                            <p:cond delay="0"/>
                                          </p:stCondLst>
                                        </p:cTn>
                                        <p:tgtEl>
                                          <p:spTgt spid="17491"/>
                                        </p:tgtEl>
                                        <p:attrNameLst>
                                          <p:attrName>style.visibility</p:attrName>
                                        </p:attrNameLst>
                                      </p:cBhvr>
                                      <p:to>
                                        <p:strVal val="visible"/>
                                      </p:to>
                                    </p:set>
                                    <p:animEffect transition="in" filter="fade">
                                      <p:cBhvr>
                                        <p:cTn id="122" dur="500"/>
                                        <p:tgtEl>
                                          <p:spTgt spid="17491"/>
                                        </p:tgtEl>
                                      </p:cBhvr>
                                    </p:animEffect>
                                  </p:childTnLst>
                                </p:cTn>
                              </p:par>
                            </p:childTnLst>
                          </p:cTn>
                        </p:par>
                        <p:par>
                          <p:cTn id="123" fill="hold">
                            <p:stCondLst>
                              <p:cond delay="3500"/>
                            </p:stCondLst>
                            <p:childTnLst>
                              <p:par>
                                <p:cTn id="124" presetID="10" presetClass="entr" presetSubtype="0" fill="hold" nodeType="afterEffect">
                                  <p:stCondLst>
                                    <p:cond delay="0"/>
                                  </p:stCondLst>
                                  <p:childTnLst>
                                    <p:set>
                                      <p:cBhvr>
                                        <p:cTn id="125" dur="1" fill="hold">
                                          <p:stCondLst>
                                            <p:cond delay="0"/>
                                          </p:stCondLst>
                                        </p:cTn>
                                        <p:tgtEl>
                                          <p:spTgt spid="17490"/>
                                        </p:tgtEl>
                                        <p:attrNameLst>
                                          <p:attrName>style.visibility</p:attrName>
                                        </p:attrNameLst>
                                      </p:cBhvr>
                                      <p:to>
                                        <p:strVal val="visible"/>
                                      </p:to>
                                    </p:set>
                                    <p:animEffect transition="in" filter="fade">
                                      <p:cBhvr>
                                        <p:cTn id="126" dur="500"/>
                                        <p:tgtEl>
                                          <p:spTgt spid="17490"/>
                                        </p:tgtEl>
                                      </p:cBhvr>
                                    </p:animEffect>
                                  </p:childTnLst>
                                </p:cTn>
                              </p:par>
                            </p:childTnLst>
                          </p:cTn>
                        </p:par>
                        <p:par>
                          <p:cTn id="127" fill="hold">
                            <p:stCondLst>
                              <p:cond delay="4000"/>
                            </p:stCondLst>
                            <p:childTnLst>
                              <p:par>
                                <p:cTn id="128" presetID="10" presetClass="entr" presetSubtype="0" fill="hold" nodeType="afterEffect">
                                  <p:stCondLst>
                                    <p:cond delay="0"/>
                                  </p:stCondLst>
                                  <p:childTnLst>
                                    <p:set>
                                      <p:cBhvr>
                                        <p:cTn id="129" dur="1" fill="hold">
                                          <p:stCondLst>
                                            <p:cond delay="0"/>
                                          </p:stCondLst>
                                        </p:cTn>
                                        <p:tgtEl>
                                          <p:spTgt spid="17486"/>
                                        </p:tgtEl>
                                        <p:attrNameLst>
                                          <p:attrName>style.visibility</p:attrName>
                                        </p:attrNameLst>
                                      </p:cBhvr>
                                      <p:to>
                                        <p:strVal val="visible"/>
                                      </p:to>
                                    </p:set>
                                    <p:animEffect transition="in" filter="fade">
                                      <p:cBhvr>
                                        <p:cTn id="130" dur="500"/>
                                        <p:tgtEl>
                                          <p:spTgt spid="17486"/>
                                        </p:tgtEl>
                                      </p:cBhvr>
                                    </p:animEffect>
                                  </p:childTnLst>
                                </p:cTn>
                              </p:par>
                            </p:childTnLst>
                          </p:cTn>
                        </p:par>
                        <p:par>
                          <p:cTn id="131" fill="hold">
                            <p:stCondLst>
                              <p:cond delay="4500"/>
                            </p:stCondLst>
                            <p:childTnLst>
                              <p:par>
                                <p:cTn id="132" presetID="10" presetClass="entr" presetSubtype="0" fill="hold" nodeType="afterEffect">
                                  <p:stCondLst>
                                    <p:cond delay="0"/>
                                  </p:stCondLst>
                                  <p:childTnLst>
                                    <p:set>
                                      <p:cBhvr>
                                        <p:cTn id="133" dur="1" fill="hold">
                                          <p:stCondLst>
                                            <p:cond delay="0"/>
                                          </p:stCondLst>
                                        </p:cTn>
                                        <p:tgtEl>
                                          <p:spTgt spid="17482"/>
                                        </p:tgtEl>
                                        <p:attrNameLst>
                                          <p:attrName>style.visibility</p:attrName>
                                        </p:attrNameLst>
                                      </p:cBhvr>
                                      <p:to>
                                        <p:strVal val="visible"/>
                                      </p:to>
                                    </p:set>
                                    <p:animEffect transition="in" filter="fade">
                                      <p:cBhvr>
                                        <p:cTn id="134" dur="500"/>
                                        <p:tgtEl>
                                          <p:spTgt spid="17482"/>
                                        </p:tgtEl>
                                      </p:cBhvr>
                                    </p:animEffect>
                                  </p:childTnLst>
                                </p:cTn>
                              </p:par>
                            </p:childTnLst>
                          </p:cTn>
                        </p:par>
                        <p:par>
                          <p:cTn id="135" fill="hold">
                            <p:stCondLst>
                              <p:cond delay="5000"/>
                            </p:stCondLst>
                            <p:childTnLst>
                              <p:par>
                                <p:cTn id="136" presetID="10" presetClass="entr" presetSubtype="0" fill="hold" nodeType="afterEffect">
                                  <p:stCondLst>
                                    <p:cond delay="0"/>
                                  </p:stCondLst>
                                  <p:childTnLst>
                                    <p:set>
                                      <p:cBhvr>
                                        <p:cTn id="137" dur="1" fill="hold">
                                          <p:stCondLst>
                                            <p:cond delay="0"/>
                                          </p:stCondLst>
                                        </p:cTn>
                                        <p:tgtEl>
                                          <p:spTgt spid="17484"/>
                                        </p:tgtEl>
                                        <p:attrNameLst>
                                          <p:attrName>style.visibility</p:attrName>
                                        </p:attrNameLst>
                                      </p:cBhvr>
                                      <p:to>
                                        <p:strVal val="visible"/>
                                      </p:to>
                                    </p:set>
                                    <p:animEffect transition="in" filter="fade">
                                      <p:cBhvr>
                                        <p:cTn id="138" dur="500"/>
                                        <p:tgtEl>
                                          <p:spTgt spid="17484"/>
                                        </p:tgtEl>
                                      </p:cBhvr>
                                    </p:animEffect>
                                  </p:childTnLst>
                                </p:cTn>
                              </p:par>
                            </p:childTnLst>
                          </p:cTn>
                        </p:par>
                        <p:par>
                          <p:cTn id="139" fill="hold">
                            <p:stCondLst>
                              <p:cond delay="5500"/>
                            </p:stCondLst>
                            <p:childTnLst>
                              <p:par>
                                <p:cTn id="140" presetID="10" presetClass="entr" presetSubtype="0" fill="hold" nodeType="afterEffect">
                                  <p:stCondLst>
                                    <p:cond delay="0"/>
                                  </p:stCondLst>
                                  <p:childTnLst>
                                    <p:set>
                                      <p:cBhvr>
                                        <p:cTn id="141" dur="1" fill="hold">
                                          <p:stCondLst>
                                            <p:cond delay="0"/>
                                          </p:stCondLst>
                                        </p:cTn>
                                        <p:tgtEl>
                                          <p:spTgt spid="17485"/>
                                        </p:tgtEl>
                                        <p:attrNameLst>
                                          <p:attrName>style.visibility</p:attrName>
                                        </p:attrNameLst>
                                      </p:cBhvr>
                                      <p:to>
                                        <p:strVal val="visible"/>
                                      </p:to>
                                    </p:set>
                                    <p:animEffect transition="in" filter="fade">
                                      <p:cBhvr>
                                        <p:cTn id="142" dur="500"/>
                                        <p:tgtEl>
                                          <p:spTgt spid="17485"/>
                                        </p:tgtEl>
                                      </p:cBhvr>
                                    </p:animEffect>
                                  </p:childTnLst>
                                </p:cTn>
                              </p:par>
                            </p:childTnLst>
                          </p:cTn>
                        </p:par>
                        <p:par>
                          <p:cTn id="143" fill="hold">
                            <p:stCondLst>
                              <p:cond delay="6000"/>
                            </p:stCondLst>
                            <p:childTnLst>
                              <p:par>
                                <p:cTn id="144" presetID="10" presetClass="entr" presetSubtype="0" fill="hold" nodeType="afterEffect">
                                  <p:stCondLst>
                                    <p:cond delay="0"/>
                                  </p:stCondLst>
                                  <p:childTnLst>
                                    <p:set>
                                      <p:cBhvr>
                                        <p:cTn id="145" dur="1" fill="hold">
                                          <p:stCondLst>
                                            <p:cond delay="0"/>
                                          </p:stCondLst>
                                        </p:cTn>
                                        <p:tgtEl>
                                          <p:spTgt spid="17483"/>
                                        </p:tgtEl>
                                        <p:attrNameLst>
                                          <p:attrName>style.visibility</p:attrName>
                                        </p:attrNameLst>
                                      </p:cBhvr>
                                      <p:to>
                                        <p:strVal val="visible"/>
                                      </p:to>
                                    </p:set>
                                    <p:animEffect transition="in" filter="fade">
                                      <p:cBhvr>
                                        <p:cTn id="146" dur="500"/>
                                        <p:tgtEl>
                                          <p:spTgt spid="17483"/>
                                        </p:tgtEl>
                                      </p:cBhvr>
                                    </p:animEffect>
                                  </p:childTnLst>
                                </p:cTn>
                              </p:par>
                              <p:par>
                                <p:cTn id="147" presetID="10" presetClass="exit" presetSubtype="0" fill="hold" grpId="1" nodeType="withEffect">
                                  <p:stCondLst>
                                    <p:cond delay="0"/>
                                  </p:stCondLst>
                                  <p:childTnLst>
                                    <p:animEffect transition="out" filter="fade">
                                      <p:cBhvr>
                                        <p:cTn id="148" dur="500"/>
                                        <p:tgtEl>
                                          <p:spTgt spid="17513"/>
                                        </p:tgtEl>
                                      </p:cBhvr>
                                    </p:animEffect>
                                    <p:set>
                                      <p:cBhvr>
                                        <p:cTn id="149" dur="1" fill="hold">
                                          <p:stCondLst>
                                            <p:cond delay="499"/>
                                          </p:stCondLst>
                                        </p:cTn>
                                        <p:tgtEl>
                                          <p:spTgt spid="17513"/>
                                        </p:tgtEl>
                                        <p:attrNameLst>
                                          <p:attrName>style.visibility</p:attrName>
                                        </p:attrNameLst>
                                      </p:cBhvr>
                                      <p:to>
                                        <p:strVal val="hidden"/>
                                      </p:to>
                                    </p:set>
                                  </p:childTnLst>
                                </p:cTn>
                              </p:par>
                            </p:childTnLst>
                          </p:cTn>
                        </p:par>
                        <p:par>
                          <p:cTn id="150" fill="hold">
                            <p:stCondLst>
                              <p:cond delay="6500"/>
                            </p:stCondLst>
                            <p:childTnLst>
                              <p:par>
                                <p:cTn id="151" presetID="10" presetClass="entr" presetSubtype="0" fill="hold" nodeType="afterEffect">
                                  <p:stCondLst>
                                    <p:cond delay="0"/>
                                  </p:stCondLst>
                                  <p:childTnLst>
                                    <p:set>
                                      <p:cBhvr>
                                        <p:cTn id="152" dur="1" fill="hold">
                                          <p:stCondLst>
                                            <p:cond delay="0"/>
                                          </p:stCondLst>
                                        </p:cTn>
                                        <p:tgtEl>
                                          <p:spTgt spid="17499"/>
                                        </p:tgtEl>
                                        <p:attrNameLst>
                                          <p:attrName>style.visibility</p:attrName>
                                        </p:attrNameLst>
                                      </p:cBhvr>
                                      <p:to>
                                        <p:strVal val="visible"/>
                                      </p:to>
                                    </p:set>
                                    <p:animEffect transition="in" filter="fade">
                                      <p:cBhvr>
                                        <p:cTn id="153" dur="500"/>
                                        <p:tgtEl>
                                          <p:spTgt spid="17499"/>
                                        </p:tgtEl>
                                      </p:cBhvr>
                                    </p:animEffect>
                                  </p:childTnLst>
                                </p:cTn>
                              </p:par>
                            </p:childTnLst>
                          </p:cTn>
                        </p:par>
                        <p:par>
                          <p:cTn id="154" fill="hold">
                            <p:stCondLst>
                              <p:cond delay="7000"/>
                            </p:stCondLst>
                            <p:childTnLst>
                              <p:par>
                                <p:cTn id="155" presetID="10" presetClass="entr" presetSubtype="0" fill="hold" nodeType="afterEffect">
                                  <p:stCondLst>
                                    <p:cond delay="0"/>
                                  </p:stCondLst>
                                  <p:childTnLst>
                                    <p:set>
                                      <p:cBhvr>
                                        <p:cTn id="156" dur="1" fill="hold">
                                          <p:stCondLst>
                                            <p:cond delay="0"/>
                                          </p:stCondLst>
                                        </p:cTn>
                                        <p:tgtEl>
                                          <p:spTgt spid="17500"/>
                                        </p:tgtEl>
                                        <p:attrNameLst>
                                          <p:attrName>style.visibility</p:attrName>
                                        </p:attrNameLst>
                                      </p:cBhvr>
                                      <p:to>
                                        <p:strVal val="visible"/>
                                      </p:to>
                                    </p:set>
                                    <p:animEffect transition="in" filter="fade">
                                      <p:cBhvr>
                                        <p:cTn id="157" dur="500"/>
                                        <p:tgtEl>
                                          <p:spTgt spid="17500"/>
                                        </p:tgtEl>
                                      </p:cBhvr>
                                    </p:animEffect>
                                  </p:childTnLst>
                                </p:cTn>
                              </p:par>
                            </p:childTnLst>
                          </p:cTn>
                        </p:par>
                        <p:par>
                          <p:cTn id="158" fill="hold">
                            <p:stCondLst>
                              <p:cond delay="7500"/>
                            </p:stCondLst>
                            <p:childTnLst>
                              <p:par>
                                <p:cTn id="159" presetID="10" presetClass="entr" presetSubtype="0" fill="hold" nodeType="afterEffect">
                                  <p:stCondLst>
                                    <p:cond delay="0"/>
                                  </p:stCondLst>
                                  <p:childTnLst>
                                    <p:set>
                                      <p:cBhvr>
                                        <p:cTn id="160" dur="1" fill="hold">
                                          <p:stCondLst>
                                            <p:cond delay="0"/>
                                          </p:stCondLst>
                                        </p:cTn>
                                        <p:tgtEl>
                                          <p:spTgt spid="17502"/>
                                        </p:tgtEl>
                                        <p:attrNameLst>
                                          <p:attrName>style.visibility</p:attrName>
                                        </p:attrNameLst>
                                      </p:cBhvr>
                                      <p:to>
                                        <p:strVal val="visible"/>
                                      </p:to>
                                    </p:set>
                                    <p:animEffect transition="in" filter="fade">
                                      <p:cBhvr>
                                        <p:cTn id="161" dur="500"/>
                                        <p:tgtEl>
                                          <p:spTgt spid="17502"/>
                                        </p:tgtEl>
                                      </p:cBhvr>
                                    </p:animEffect>
                                  </p:childTnLst>
                                </p:cTn>
                              </p:par>
                            </p:childTnLst>
                          </p:cTn>
                        </p:par>
                        <p:par>
                          <p:cTn id="162" fill="hold">
                            <p:stCondLst>
                              <p:cond delay="8000"/>
                            </p:stCondLst>
                            <p:childTnLst>
                              <p:par>
                                <p:cTn id="163" presetID="10" presetClass="entr" presetSubtype="0" fill="hold" nodeType="afterEffect">
                                  <p:stCondLst>
                                    <p:cond delay="0"/>
                                  </p:stCondLst>
                                  <p:childTnLst>
                                    <p:set>
                                      <p:cBhvr>
                                        <p:cTn id="164" dur="1" fill="hold">
                                          <p:stCondLst>
                                            <p:cond delay="0"/>
                                          </p:stCondLst>
                                        </p:cTn>
                                        <p:tgtEl>
                                          <p:spTgt spid="17509"/>
                                        </p:tgtEl>
                                        <p:attrNameLst>
                                          <p:attrName>style.visibility</p:attrName>
                                        </p:attrNameLst>
                                      </p:cBhvr>
                                      <p:to>
                                        <p:strVal val="visible"/>
                                      </p:to>
                                    </p:set>
                                    <p:animEffect transition="in" filter="fade">
                                      <p:cBhvr>
                                        <p:cTn id="165" dur="500"/>
                                        <p:tgtEl>
                                          <p:spTgt spid="17509"/>
                                        </p:tgtEl>
                                      </p:cBhvr>
                                    </p:animEffect>
                                  </p:childTnLst>
                                </p:cTn>
                              </p:par>
                            </p:childTnLst>
                          </p:cTn>
                        </p:par>
                        <p:par>
                          <p:cTn id="166" fill="hold">
                            <p:stCondLst>
                              <p:cond delay="8500"/>
                            </p:stCondLst>
                            <p:childTnLst>
                              <p:par>
                                <p:cTn id="167" presetID="10" presetClass="entr" presetSubtype="0" fill="hold" nodeType="afterEffect">
                                  <p:stCondLst>
                                    <p:cond delay="0"/>
                                  </p:stCondLst>
                                  <p:childTnLst>
                                    <p:set>
                                      <p:cBhvr>
                                        <p:cTn id="168" dur="1" fill="hold">
                                          <p:stCondLst>
                                            <p:cond delay="0"/>
                                          </p:stCondLst>
                                        </p:cTn>
                                        <p:tgtEl>
                                          <p:spTgt spid="17508"/>
                                        </p:tgtEl>
                                        <p:attrNameLst>
                                          <p:attrName>style.visibility</p:attrName>
                                        </p:attrNameLst>
                                      </p:cBhvr>
                                      <p:to>
                                        <p:strVal val="visible"/>
                                      </p:to>
                                    </p:set>
                                    <p:animEffect transition="in" filter="fade">
                                      <p:cBhvr>
                                        <p:cTn id="169" dur="500"/>
                                        <p:tgtEl>
                                          <p:spTgt spid="17508"/>
                                        </p:tgtEl>
                                      </p:cBhvr>
                                    </p:animEffect>
                                  </p:childTnLst>
                                </p:cTn>
                              </p:par>
                            </p:childTnLst>
                          </p:cTn>
                        </p:par>
                        <p:par>
                          <p:cTn id="170" fill="hold">
                            <p:stCondLst>
                              <p:cond delay="9000"/>
                            </p:stCondLst>
                            <p:childTnLst>
                              <p:par>
                                <p:cTn id="171" presetID="10" presetClass="entr" presetSubtype="0" fill="hold" nodeType="afterEffect">
                                  <p:stCondLst>
                                    <p:cond delay="0"/>
                                  </p:stCondLst>
                                  <p:childTnLst>
                                    <p:set>
                                      <p:cBhvr>
                                        <p:cTn id="172" dur="1" fill="hold">
                                          <p:stCondLst>
                                            <p:cond delay="0"/>
                                          </p:stCondLst>
                                        </p:cTn>
                                        <p:tgtEl>
                                          <p:spTgt spid="17512"/>
                                        </p:tgtEl>
                                        <p:attrNameLst>
                                          <p:attrName>style.visibility</p:attrName>
                                        </p:attrNameLst>
                                      </p:cBhvr>
                                      <p:to>
                                        <p:strVal val="visible"/>
                                      </p:to>
                                    </p:set>
                                    <p:animEffect transition="in" filter="fade">
                                      <p:cBhvr>
                                        <p:cTn id="173" dur="500"/>
                                        <p:tgtEl>
                                          <p:spTgt spid="17512"/>
                                        </p:tgtEl>
                                      </p:cBhvr>
                                    </p:animEffect>
                                  </p:childTnLst>
                                </p:cTn>
                              </p:par>
                            </p:childTnLst>
                          </p:cTn>
                        </p:par>
                        <p:par>
                          <p:cTn id="174" fill="hold">
                            <p:stCondLst>
                              <p:cond delay="9500"/>
                            </p:stCondLst>
                            <p:childTnLst>
                              <p:par>
                                <p:cTn id="175" presetID="10" presetClass="entr" presetSubtype="0" fill="hold" nodeType="afterEffect">
                                  <p:stCondLst>
                                    <p:cond delay="0"/>
                                  </p:stCondLst>
                                  <p:childTnLst>
                                    <p:set>
                                      <p:cBhvr>
                                        <p:cTn id="176" dur="1" fill="hold">
                                          <p:stCondLst>
                                            <p:cond delay="0"/>
                                          </p:stCondLst>
                                        </p:cTn>
                                        <p:tgtEl>
                                          <p:spTgt spid="17495"/>
                                        </p:tgtEl>
                                        <p:attrNameLst>
                                          <p:attrName>style.visibility</p:attrName>
                                        </p:attrNameLst>
                                      </p:cBhvr>
                                      <p:to>
                                        <p:strVal val="visible"/>
                                      </p:to>
                                    </p:set>
                                    <p:animEffect transition="in" filter="fade">
                                      <p:cBhvr>
                                        <p:cTn id="177" dur="500"/>
                                        <p:tgtEl>
                                          <p:spTgt spid="17495"/>
                                        </p:tgtEl>
                                      </p:cBhvr>
                                    </p:animEffect>
                                  </p:childTnLst>
                                </p:cTn>
                              </p:par>
                            </p:childTnLst>
                          </p:cTn>
                        </p:par>
                        <p:par>
                          <p:cTn id="178" fill="hold">
                            <p:stCondLst>
                              <p:cond delay="10000"/>
                            </p:stCondLst>
                            <p:childTnLst>
                              <p:par>
                                <p:cTn id="179" presetID="10" presetClass="entr" presetSubtype="0" fill="hold" nodeType="afterEffect">
                                  <p:stCondLst>
                                    <p:cond delay="0"/>
                                  </p:stCondLst>
                                  <p:childTnLst>
                                    <p:set>
                                      <p:cBhvr>
                                        <p:cTn id="180" dur="1" fill="hold">
                                          <p:stCondLst>
                                            <p:cond delay="0"/>
                                          </p:stCondLst>
                                        </p:cTn>
                                        <p:tgtEl>
                                          <p:spTgt spid="17511"/>
                                        </p:tgtEl>
                                        <p:attrNameLst>
                                          <p:attrName>style.visibility</p:attrName>
                                        </p:attrNameLst>
                                      </p:cBhvr>
                                      <p:to>
                                        <p:strVal val="visible"/>
                                      </p:to>
                                    </p:set>
                                    <p:animEffect transition="in" filter="fade">
                                      <p:cBhvr>
                                        <p:cTn id="181" dur="500"/>
                                        <p:tgtEl>
                                          <p:spTgt spid="17511"/>
                                        </p:tgtEl>
                                      </p:cBhvr>
                                    </p:animEffect>
                                  </p:childTnLst>
                                </p:cTn>
                              </p:par>
                            </p:childTnLst>
                          </p:cTn>
                        </p:par>
                        <p:par>
                          <p:cTn id="182" fill="hold">
                            <p:stCondLst>
                              <p:cond delay="10500"/>
                            </p:stCondLst>
                            <p:childTnLst>
                              <p:par>
                                <p:cTn id="183" presetID="10" presetClass="entr" presetSubtype="0" fill="hold" nodeType="afterEffect">
                                  <p:stCondLst>
                                    <p:cond delay="0"/>
                                  </p:stCondLst>
                                  <p:childTnLst>
                                    <p:set>
                                      <p:cBhvr>
                                        <p:cTn id="184" dur="1" fill="hold">
                                          <p:stCondLst>
                                            <p:cond delay="0"/>
                                          </p:stCondLst>
                                        </p:cTn>
                                        <p:tgtEl>
                                          <p:spTgt spid="17510"/>
                                        </p:tgtEl>
                                        <p:attrNameLst>
                                          <p:attrName>style.visibility</p:attrName>
                                        </p:attrNameLst>
                                      </p:cBhvr>
                                      <p:to>
                                        <p:strVal val="visible"/>
                                      </p:to>
                                    </p:set>
                                    <p:animEffect transition="in" filter="fade">
                                      <p:cBhvr>
                                        <p:cTn id="185" dur="500"/>
                                        <p:tgtEl>
                                          <p:spTgt spid="17510"/>
                                        </p:tgtEl>
                                      </p:cBhvr>
                                    </p:animEffect>
                                  </p:childTnLst>
                                </p:cTn>
                              </p:par>
                            </p:childTnLst>
                          </p:cTn>
                        </p:par>
                        <p:par>
                          <p:cTn id="186" fill="hold">
                            <p:stCondLst>
                              <p:cond delay="11000"/>
                            </p:stCondLst>
                            <p:childTnLst>
                              <p:par>
                                <p:cTn id="187" presetID="10" presetClass="entr" presetSubtype="0" fill="hold" nodeType="afterEffect">
                                  <p:stCondLst>
                                    <p:cond delay="0"/>
                                  </p:stCondLst>
                                  <p:childTnLst>
                                    <p:set>
                                      <p:cBhvr>
                                        <p:cTn id="188" dur="1" fill="hold">
                                          <p:stCondLst>
                                            <p:cond delay="0"/>
                                          </p:stCondLst>
                                        </p:cTn>
                                        <p:tgtEl>
                                          <p:spTgt spid="17505"/>
                                        </p:tgtEl>
                                        <p:attrNameLst>
                                          <p:attrName>style.visibility</p:attrName>
                                        </p:attrNameLst>
                                      </p:cBhvr>
                                      <p:to>
                                        <p:strVal val="visible"/>
                                      </p:to>
                                    </p:set>
                                    <p:animEffect transition="in" filter="fade">
                                      <p:cBhvr>
                                        <p:cTn id="189" dur="500"/>
                                        <p:tgtEl>
                                          <p:spTgt spid="17505"/>
                                        </p:tgtEl>
                                      </p:cBhvr>
                                    </p:animEffect>
                                  </p:childTnLst>
                                </p:cTn>
                              </p:par>
                            </p:childTnLst>
                          </p:cTn>
                        </p:par>
                        <p:par>
                          <p:cTn id="190" fill="hold">
                            <p:stCondLst>
                              <p:cond delay="11500"/>
                            </p:stCondLst>
                            <p:childTnLst>
                              <p:par>
                                <p:cTn id="191" presetID="10" presetClass="entr" presetSubtype="0" fill="hold" nodeType="afterEffect">
                                  <p:stCondLst>
                                    <p:cond delay="0"/>
                                  </p:stCondLst>
                                  <p:childTnLst>
                                    <p:set>
                                      <p:cBhvr>
                                        <p:cTn id="192" dur="1" fill="hold">
                                          <p:stCondLst>
                                            <p:cond delay="0"/>
                                          </p:stCondLst>
                                        </p:cTn>
                                        <p:tgtEl>
                                          <p:spTgt spid="17506"/>
                                        </p:tgtEl>
                                        <p:attrNameLst>
                                          <p:attrName>style.visibility</p:attrName>
                                        </p:attrNameLst>
                                      </p:cBhvr>
                                      <p:to>
                                        <p:strVal val="visible"/>
                                      </p:to>
                                    </p:set>
                                    <p:animEffect transition="in" filter="fade">
                                      <p:cBhvr>
                                        <p:cTn id="193" dur="500"/>
                                        <p:tgtEl>
                                          <p:spTgt spid="17506"/>
                                        </p:tgtEl>
                                      </p:cBhvr>
                                    </p:animEffect>
                                  </p:childTnLst>
                                </p:cTn>
                              </p:par>
                            </p:childTnLst>
                          </p:cTn>
                        </p:par>
                        <p:par>
                          <p:cTn id="194" fill="hold">
                            <p:stCondLst>
                              <p:cond delay="12000"/>
                            </p:stCondLst>
                            <p:childTnLst>
                              <p:par>
                                <p:cTn id="195" presetID="10" presetClass="entr" presetSubtype="0" fill="hold" nodeType="afterEffect">
                                  <p:stCondLst>
                                    <p:cond delay="0"/>
                                  </p:stCondLst>
                                  <p:childTnLst>
                                    <p:set>
                                      <p:cBhvr>
                                        <p:cTn id="196" dur="1" fill="hold">
                                          <p:stCondLst>
                                            <p:cond delay="0"/>
                                          </p:stCondLst>
                                        </p:cTn>
                                        <p:tgtEl>
                                          <p:spTgt spid="17501"/>
                                        </p:tgtEl>
                                        <p:attrNameLst>
                                          <p:attrName>style.visibility</p:attrName>
                                        </p:attrNameLst>
                                      </p:cBhvr>
                                      <p:to>
                                        <p:strVal val="visible"/>
                                      </p:to>
                                    </p:set>
                                    <p:animEffect transition="in" filter="fade">
                                      <p:cBhvr>
                                        <p:cTn id="197" dur="500"/>
                                        <p:tgtEl>
                                          <p:spTgt spid="17501"/>
                                        </p:tgtEl>
                                      </p:cBhvr>
                                    </p:animEffect>
                                  </p:childTnLst>
                                </p:cTn>
                              </p:par>
                            </p:childTnLst>
                          </p:cTn>
                        </p:par>
                        <p:par>
                          <p:cTn id="198" fill="hold">
                            <p:stCondLst>
                              <p:cond delay="12500"/>
                            </p:stCondLst>
                            <p:childTnLst>
                              <p:par>
                                <p:cTn id="199" presetID="10" presetClass="entr" presetSubtype="0" fill="hold" nodeType="afterEffect">
                                  <p:stCondLst>
                                    <p:cond delay="0"/>
                                  </p:stCondLst>
                                  <p:childTnLst>
                                    <p:set>
                                      <p:cBhvr>
                                        <p:cTn id="200" dur="1" fill="hold">
                                          <p:stCondLst>
                                            <p:cond delay="0"/>
                                          </p:stCondLst>
                                        </p:cTn>
                                        <p:tgtEl>
                                          <p:spTgt spid="17504"/>
                                        </p:tgtEl>
                                        <p:attrNameLst>
                                          <p:attrName>style.visibility</p:attrName>
                                        </p:attrNameLst>
                                      </p:cBhvr>
                                      <p:to>
                                        <p:strVal val="visible"/>
                                      </p:to>
                                    </p:set>
                                    <p:animEffect transition="in" filter="fade">
                                      <p:cBhvr>
                                        <p:cTn id="201" dur="500"/>
                                        <p:tgtEl>
                                          <p:spTgt spid="17504"/>
                                        </p:tgtEl>
                                      </p:cBhvr>
                                    </p:animEffect>
                                  </p:childTnLst>
                                </p:cTn>
                              </p:par>
                            </p:childTnLst>
                          </p:cTn>
                        </p:par>
                        <p:par>
                          <p:cTn id="202" fill="hold">
                            <p:stCondLst>
                              <p:cond delay="13000"/>
                            </p:stCondLst>
                            <p:childTnLst>
                              <p:par>
                                <p:cTn id="203" presetID="10" presetClass="entr" presetSubtype="0" fill="hold" nodeType="afterEffect">
                                  <p:stCondLst>
                                    <p:cond delay="0"/>
                                  </p:stCondLst>
                                  <p:childTnLst>
                                    <p:set>
                                      <p:cBhvr>
                                        <p:cTn id="204" dur="1" fill="hold">
                                          <p:stCondLst>
                                            <p:cond delay="0"/>
                                          </p:stCondLst>
                                        </p:cTn>
                                        <p:tgtEl>
                                          <p:spTgt spid="17496"/>
                                        </p:tgtEl>
                                        <p:attrNameLst>
                                          <p:attrName>style.visibility</p:attrName>
                                        </p:attrNameLst>
                                      </p:cBhvr>
                                      <p:to>
                                        <p:strVal val="visible"/>
                                      </p:to>
                                    </p:set>
                                    <p:animEffect transition="in" filter="fade">
                                      <p:cBhvr>
                                        <p:cTn id="205" dur="500"/>
                                        <p:tgtEl>
                                          <p:spTgt spid="17496"/>
                                        </p:tgtEl>
                                      </p:cBhvr>
                                    </p:animEffect>
                                  </p:childTnLst>
                                </p:cTn>
                              </p:par>
                            </p:childTnLst>
                          </p:cTn>
                        </p:par>
                        <p:par>
                          <p:cTn id="206" fill="hold">
                            <p:stCondLst>
                              <p:cond delay="13500"/>
                            </p:stCondLst>
                            <p:childTnLst>
                              <p:par>
                                <p:cTn id="207" presetID="10" presetClass="entr" presetSubtype="0" fill="hold" nodeType="afterEffect">
                                  <p:stCondLst>
                                    <p:cond delay="0"/>
                                  </p:stCondLst>
                                  <p:childTnLst>
                                    <p:set>
                                      <p:cBhvr>
                                        <p:cTn id="208" dur="1" fill="hold">
                                          <p:stCondLst>
                                            <p:cond delay="0"/>
                                          </p:stCondLst>
                                        </p:cTn>
                                        <p:tgtEl>
                                          <p:spTgt spid="17503"/>
                                        </p:tgtEl>
                                        <p:attrNameLst>
                                          <p:attrName>style.visibility</p:attrName>
                                        </p:attrNameLst>
                                      </p:cBhvr>
                                      <p:to>
                                        <p:strVal val="visible"/>
                                      </p:to>
                                    </p:set>
                                    <p:animEffect transition="in" filter="fade">
                                      <p:cBhvr>
                                        <p:cTn id="209" dur="500"/>
                                        <p:tgtEl>
                                          <p:spTgt spid="17503"/>
                                        </p:tgtEl>
                                      </p:cBhvr>
                                    </p:animEffect>
                                  </p:childTnLst>
                                </p:cTn>
                              </p:par>
                            </p:childTnLst>
                          </p:cTn>
                        </p:par>
                        <p:par>
                          <p:cTn id="210" fill="hold">
                            <p:stCondLst>
                              <p:cond delay="14000"/>
                            </p:stCondLst>
                            <p:childTnLst>
                              <p:par>
                                <p:cTn id="211" presetID="10" presetClass="entr" presetSubtype="0" fill="hold" nodeType="afterEffect">
                                  <p:stCondLst>
                                    <p:cond delay="0"/>
                                  </p:stCondLst>
                                  <p:childTnLst>
                                    <p:set>
                                      <p:cBhvr>
                                        <p:cTn id="212" dur="1" fill="hold">
                                          <p:stCondLst>
                                            <p:cond delay="0"/>
                                          </p:stCondLst>
                                        </p:cTn>
                                        <p:tgtEl>
                                          <p:spTgt spid="17507"/>
                                        </p:tgtEl>
                                        <p:attrNameLst>
                                          <p:attrName>style.visibility</p:attrName>
                                        </p:attrNameLst>
                                      </p:cBhvr>
                                      <p:to>
                                        <p:strVal val="visible"/>
                                      </p:to>
                                    </p:set>
                                    <p:animEffect transition="in" filter="fade">
                                      <p:cBhvr>
                                        <p:cTn id="213" dur="500"/>
                                        <p:tgtEl>
                                          <p:spTgt spid="17507"/>
                                        </p:tgtEl>
                                      </p:cBhvr>
                                    </p:animEffect>
                                  </p:childTnLst>
                                </p:cTn>
                              </p:par>
                            </p:childTnLst>
                          </p:cTn>
                        </p:par>
                      </p:childTnLst>
                    </p:cTn>
                  </p:par>
                  <p:par>
                    <p:cTn id="214" fill="hold">
                      <p:stCondLst>
                        <p:cond delay="indefinite"/>
                      </p:stCondLst>
                      <p:childTnLst>
                        <p:par>
                          <p:cTn id="215" fill="hold">
                            <p:stCondLst>
                              <p:cond delay="0"/>
                            </p:stCondLst>
                            <p:childTnLst>
                              <p:par>
                                <p:cTn id="216" presetID="10" presetClass="entr" presetSubtype="0" fill="hold" nodeType="clickEffect">
                                  <p:stCondLst>
                                    <p:cond delay="0"/>
                                  </p:stCondLst>
                                  <p:childTnLst>
                                    <p:set>
                                      <p:cBhvr>
                                        <p:cTn id="217" dur="1" fill="hold">
                                          <p:stCondLst>
                                            <p:cond delay="0"/>
                                          </p:stCondLst>
                                        </p:cTn>
                                        <p:tgtEl>
                                          <p:spTgt spid="17481"/>
                                        </p:tgtEl>
                                        <p:attrNameLst>
                                          <p:attrName>style.visibility</p:attrName>
                                        </p:attrNameLst>
                                      </p:cBhvr>
                                      <p:to>
                                        <p:strVal val="visible"/>
                                      </p:to>
                                    </p:set>
                                    <p:animEffect transition="in" filter="fade">
                                      <p:cBhvr>
                                        <p:cTn id="218" dur="2000"/>
                                        <p:tgtEl>
                                          <p:spTgt spid="17481"/>
                                        </p:tgtEl>
                                      </p:cBhvr>
                                    </p:animEffect>
                                  </p:childTnLst>
                                </p:cTn>
                              </p:par>
                              <p:par>
                                <p:cTn id="219" presetID="64" presetClass="path" presetSubtype="0" accel="50000" decel="50000" fill="hold" nodeType="withEffect">
                                  <p:stCondLst>
                                    <p:cond delay="0"/>
                                  </p:stCondLst>
                                  <p:childTnLst>
                                    <p:animMotion origin="layout" path="M 2.5E-6 6.29047E-7 L -0.00035 0.0969 " pathEditMode="relative" rAng="0" ptsTypes="AA">
                                      <p:cBhvr>
                                        <p:cTn id="220" dur="2000" fill="hold"/>
                                        <p:tgtEl>
                                          <p:spTgt spid="17483"/>
                                        </p:tgtEl>
                                        <p:attrNameLst>
                                          <p:attrName>ppt_x</p:attrName>
                                          <p:attrName>ppt_y</p:attrName>
                                        </p:attrNameLst>
                                      </p:cBhvr>
                                      <p:rCtr x="0" y="48"/>
                                    </p:animMotion>
                                  </p:childTnLst>
                                </p:cTn>
                              </p:par>
                              <p:par>
                                <p:cTn id="221" presetID="64" presetClass="path" presetSubtype="0" accel="50000" decel="50000" fill="hold" nodeType="withEffect">
                                  <p:stCondLst>
                                    <p:cond delay="0"/>
                                  </p:stCondLst>
                                  <p:childTnLst>
                                    <p:animMotion origin="layout" path="M 2.22222E-6 3.60777E-7 L -0.05712 0.07539 " pathEditMode="relative" rAng="0" ptsTypes="AA">
                                      <p:cBhvr>
                                        <p:cTn id="222" dur="2000" fill="hold"/>
                                        <p:tgtEl>
                                          <p:spTgt spid="17485"/>
                                        </p:tgtEl>
                                        <p:attrNameLst>
                                          <p:attrName>ppt_x</p:attrName>
                                          <p:attrName>ppt_y</p:attrName>
                                        </p:attrNameLst>
                                      </p:cBhvr>
                                      <p:rCtr x="-29" y="38"/>
                                    </p:animMotion>
                                  </p:childTnLst>
                                </p:cTn>
                              </p:par>
                              <p:par>
                                <p:cTn id="223" presetID="64" presetClass="path" presetSubtype="0" accel="50000" decel="50000" fill="hold" nodeType="withEffect">
                                  <p:stCondLst>
                                    <p:cond delay="0"/>
                                  </p:stCondLst>
                                  <p:childTnLst>
                                    <p:animMotion origin="layout" path="M -4.16667E-6 -7.21554E-7 L -0.10885 0.05782 " pathEditMode="relative" rAng="0" ptsTypes="AA">
                                      <p:cBhvr>
                                        <p:cTn id="224" dur="2000" fill="hold"/>
                                        <p:tgtEl>
                                          <p:spTgt spid="17484"/>
                                        </p:tgtEl>
                                        <p:attrNameLst>
                                          <p:attrName>ppt_x</p:attrName>
                                          <p:attrName>ppt_y</p:attrName>
                                        </p:attrNameLst>
                                      </p:cBhvr>
                                      <p:rCtr x="-55" y="29"/>
                                    </p:animMotion>
                                  </p:childTnLst>
                                </p:cTn>
                              </p:par>
                              <p:par>
                                <p:cTn id="225" presetID="64" presetClass="path" presetSubtype="0" accel="50000" decel="50000" fill="hold" nodeType="withEffect">
                                  <p:stCondLst>
                                    <p:cond delay="0"/>
                                  </p:stCondLst>
                                  <p:childTnLst>
                                    <p:animMotion origin="layout" path="M 2.5E-6 9.52821E-7 L -0.15747 0.05157 " pathEditMode="relative" rAng="0" ptsTypes="AA">
                                      <p:cBhvr>
                                        <p:cTn id="226" dur="2000" fill="hold"/>
                                        <p:tgtEl>
                                          <p:spTgt spid="17482"/>
                                        </p:tgtEl>
                                        <p:attrNameLst>
                                          <p:attrName>ppt_x</p:attrName>
                                          <p:attrName>ppt_y</p:attrName>
                                        </p:attrNameLst>
                                      </p:cBhvr>
                                      <p:rCtr x="-79" y="26"/>
                                    </p:animMotion>
                                  </p:childTnLst>
                                </p:cTn>
                              </p:par>
                              <p:par>
                                <p:cTn id="227" presetID="64" presetClass="path" presetSubtype="0" accel="50000" decel="50000" fill="hold" nodeType="withEffect">
                                  <p:stCondLst>
                                    <p:cond delay="0"/>
                                  </p:stCondLst>
                                  <p:childTnLst>
                                    <p:animMotion origin="layout" path="M 8.33333E-7 -2.35893E-6 L -0.23629 -0.11401 " pathEditMode="relative" rAng="0" ptsTypes="AA">
                                      <p:cBhvr>
                                        <p:cTn id="228" dur="2000" fill="hold"/>
                                        <p:tgtEl>
                                          <p:spTgt spid="17486"/>
                                        </p:tgtEl>
                                        <p:attrNameLst>
                                          <p:attrName>ppt_x</p:attrName>
                                          <p:attrName>ppt_y</p:attrName>
                                        </p:attrNameLst>
                                      </p:cBhvr>
                                      <p:rCtr x="-118" y="-57"/>
                                    </p:animMotion>
                                  </p:childTnLst>
                                </p:cTn>
                              </p:par>
                              <p:par>
                                <p:cTn id="229" presetID="64" presetClass="path" presetSubtype="0" accel="50000" decel="50000" fill="hold" nodeType="withEffect">
                                  <p:stCondLst>
                                    <p:cond delay="0"/>
                                  </p:stCondLst>
                                  <p:childTnLst>
                                    <p:animMotion origin="layout" path="M 3.88889E-6 -2.95097E-6 L -0.22778 0.60014 " pathEditMode="relative" rAng="0" ptsTypes="AA">
                                      <p:cBhvr>
                                        <p:cTn id="230" dur="2000" fill="hold"/>
                                        <p:tgtEl>
                                          <p:spTgt spid="17487"/>
                                        </p:tgtEl>
                                        <p:attrNameLst>
                                          <p:attrName>ppt_x</p:attrName>
                                          <p:attrName>ppt_y</p:attrName>
                                        </p:attrNameLst>
                                      </p:cBhvr>
                                      <p:rCtr x="-114" y="300"/>
                                    </p:animMotion>
                                  </p:childTnLst>
                                </p:cTn>
                              </p:par>
                              <p:par>
                                <p:cTn id="231" presetID="64" presetClass="path" presetSubtype="0" accel="50000" decel="50000" fill="hold" nodeType="withEffect">
                                  <p:stCondLst>
                                    <p:cond delay="0"/>
                                  </p:stCondLst>
                                  <p:childTnLst>
                                    <p:animMotion origin="layout" path="M 3.61111E-6 1.82239E-6 L -0.24514 0.29903 " pathEditMode="relative" rAng="0" ptsTypes="AA">
                                      <p:cBhvr>
                                        <p:cTn id="232" dur="2000" fill="hold"/>
                                        <p:tgtEl>
                                          <p:spTgt spid="17488"/>
                                        </p:tgtEl>
                                        <p:attrNameLst>
                                          <p:attrName>ppt_x</p:attrName>
                                          <p:attrName>ppt_y</p:attrName>
                                        </p:attrNameLst>
                                      </p:cBhvr>
                                      <p:rCtr x="-123" y="149"/>
                                    </p:animMotion>
                                  </p:childTnLst>
                                </p:cTn>
                              </p:par>
                              <p:par>
                                <p:cTn id="233" presetID="64" presetClass="path" presetSubtype="0" accel="50000" decel="50000" fill="hold" nodeType="withEffect">
                                  <p:stCondLst>
                                    <p:cond delay="0"/>
                                  </p:stCondLst>
                                  <p:childTnLst>
                                    <p:animMotion origin="layout" path="M 1.66667E-6 2.96022E-7 L -0.51563 0.03747 " pathEditMode="relative" rAng="0" ptsTypes="AA">
                                      <p:cBhvr>
                                        <p:cTn id="234" dur="2000" fill="hold"/>
                                        <p:tgtEl>
                                          <p:spTgt spid="17489"/>
                                        </p:tgtEl>
                                        <p:attrNameLst>
                                          <p:attrName>ppt_x</p:attrName>
                                          <p:attrName>ppt_y</p:attrName>
                                        </p:attrNameLst>
                                      </p:cBhvr>
                                      <p:rCtr x="-258" y="19"/>
                                    </p:animMotion>
                                  </p:childTnLst>
                                </p:cTn>
                              </p:par>
                              <p:par>
                                <p:cTn id="235" presetID="64" presetClass="path" presetSubtype="0" accel="50000" decel="50000" fill="hold" nodeType="withEffect">
                                  <p:stCondLst>
                                    <p:cond delay="0"/>
                                  </p:stCondLst>
                                  <p:childTnLst>
                                    <p:animMotion origin="layout" path="M -3.05556E-6 -3.69103E-6 L -0.68958 0.06638 " pathEditMode="relative" rAng="0" ptsTypes="AA">
                                      <p:cBhvr>
                                        <p:cTn id="236" dur="2000" fill="hold"/>
                                        <p:tgtEl>
                                          <p:spTgt spid="17493"/>
                                        </p:tgtEl>
                                        <p:attrNameLst>
                                          <p:attrName>ppt_x</p:attrName>
                                          <p:attrName>ppt_y</p:attrName>
                                        </p:attrNameLst>
                                      </p:cBhvr>
                                      <p:rCtr x="-345" y="33"/>
                                    </p:animMotion>
                                  </p:childTnLst>
                                </p:cTn>
                              </p:par>
                              <p:par>
                                <p:cTn id="237" presetID="64" presetClass="path" presetSubtype="0" accel="50000" decel="50000" fill="hold" nodeType="withEffect">
                                  <p:stCondLst>
                                    <p:cond delay="0"/>
                                  </p:stCondLst>
                                  <p:childTnLst>
                                    <p:animMotion origin="layout" path="M 3.61111E-6 -2.37743E-6 L -0.60677 0.02637 " pathEditMode="relative" rAng="0" ptsTypes="AA">
                                      <p:cBhvr>
                                        <p:cTn id="238" dur="2000" fill="hold"/>
                                        <p:tgtEl>
                                          <p:spTgt spid="17492"/>
                                        </p:tgtEl>
                                        <p:attrNameLst>
                                          <p:attrName>ppt_x</p:attrName>
                                          <p:attrName>ppt_y</p:attrName>
                                        </p:attrNameLst>
                                      </p:cBhvr>
                                      <p:rCtr x="-303" y="13"/>
                                    </p:animMotion>
                                  </p:childTnLst>
                                </p:cTn>
                              </p:par>
                              <p:par>
                                <p:cTn id="239" presetID="64" presetClass="path" presetSubtype="0" accel="50000" decel="50000" fill="hold" nodeType="withEffect">
                                  <p:stCondLst>
                                    <p:cond delay="0"/>
                                  </p:stCondLst>
                                  <p:childTnLst>
                                    <p:animMotion origin="layout" path="M 1.94444E-6 -1.77613E-6 L -0.55122 0.11957 " pathEditMode="relative" rAng="0" ptsTypes="AA">
                                      <p:cBhvr>
                                        <p:cTn id="240" dur="2000" fill="hold"/>
                                        <p:tgtEl>
                                          <p:spTgt spid="17494"/>
                                        </p:tgtEl>
                                        <p:attrNameLst>
                                          <p:attrName>ppt_x</p:attrName>
                                          <p:attrName>ppt_y</p:attrName>
                                        </p:attrNameLst>
                                      </p:cBhvr>
                                      <p:rCtr x="-276" y="60"/>
                                    </p:animMotion>
                                  </p:childTnLst>
                                </p:cTn>
                              </p:par>
                              <p:par>
                                <p:cTn id="241" presetID="64" presetClass="path" presetSubtype="0" accel="50000" decel="50000" fill="hold" nodeType="withEffect">
                                  <p:stCondLst>
                                    <p:cond delay="0"/>
                                  </p:stCondLst>
                                  <p:childTnLst>
                                    <p:animMotion origin="layout" path="M -4.72222E-6 -1.01758E-7 L -0.37986 -0.1383 " pathEditMode="relative" rAng="0" ptsTypes="AA">
                                      <p:cBhvr>
                                        <p:cTn id="242" dur="2000" fill="hold"/>
                                        <p:tgtEl>
                                          <p:spTgt spid="17491"/>
                                        </p:tgtEl>
                                        <p:attrNameLst>
                                          <p:attrName>ppt_x</p:attrName>
                                          <p:attrName>ppt_y</p:attrName>
                                        </p:attrNameLst>
                                      </p:cBhvr>
                                      <p:rCtr x="-190" y="-69"/>
                                    </p:animMotion>
                                  </p:childTnLst>
                                </p:cTn>
                              </p:par>
                              <p:par>
                                <p:cTn id="243" presetID="64" presetClass="path" presetSubtype="0" accel="50000" decel="50000" fill="hold" nodeType="withEffect">
                                  <p:stCondLst>
                                    <p:cond delay="0"/>
                                  </p:stCondLst>
                                  <p:childTnLst>
                                    <p:animMotion origin="layout" path="M -1.66667E-6 1.89639E-6 L -0.22899 -0.03585 " pathEditMode="relative" rAng="0" ptsTypes="AA">
                                      <p:cBhvr>
                                        <p:cTn id="244" dur="2000" fill="hold"/>
                                        <p:tgtEl>
                                          <p:spTgt spid="17490"/>
                                        </p:tgtEl>
                                        <p:attrNameLst>
                                          <p:attrName>ppt_x</p:attrName>
                                          <p:attrName>ppt_y</p:attrName>
                                        </p:attrNameLst>
                                      </p:cBhvr>
                                      <p:rCtr x="-115" y="-18"/>
                                    </p:animMotion>
                                  </p:childTnLst>
                                </p:cTn>
                              </p:par>
                              <p:par>
                                <p:cTn id="245" presetID="10" presetClass="entr" presetSubtype="0" fill="hold" nodeType="withEffect">
                                  <p:stCondLst>
                                    <p:cond delay="0"/>
                                  </p:stCondLst>
                                  <p:childTnLst>
                                    <p:set>
                                      <p:cBhvr>
                                        <p:cTn id="246" dur="1" fill="hold">
                                          <p:stCondLst>
                                            <p:cond delay="0"/>
                                          </p:stCondLst>
                                        </p:cTn>
                                        <p:tgtEl>
                                          <p:spTgt spid="17450"/>
                                        </p:tgtEl>
                                        <p:attrNameLst>
                                          <p:attrName>style.visibility</p:attrName>
                                        </p:attrNameLst>
                                      </p:cBhvr>
                                      <p:to>
                                        <p:strVal val="visible"/>
                                      </p:to>
                                    </p:set>
                                    <p:animEffect transition="in" filter="fade">
                                      <p:cBhvr>
                                        <p:cTn id="247" dur="2000"/>
                                        <p:tgtEl>
                                          <p:spTgt spid="17450"/>
                                        </p:tgtEl>
                                      </p:cBhvr>
                                    </p:animEffect>
                                  </p:childTnLst>
                                </p:cTn>
                              </p:par>
                              <p:par>
                                <p:cTn id="248" presetID="42" presetClass="path" presetSubtype="0" accel="50000" decel="50000" fill="hold" nodeType="withEffect">
                                  <p:stCondLst>
                                    <p:cond delay="0"/>
                                  </p:stCondLst>
                                  <p:childTnLst>
                                    <p:animMotion origin="layout" path="M 4.44444E-6 -1.11933E-6 L -0.11407 0.40981 " pathEditMode="relative" rAng="0" ptsTypes="AA">
                                      <p:cBhvr>
                                        <p:cTn id="249" dur="2000" fill="hold"/>
                                        <p:tgtEl>
                                          <p:spTgt spid="17502"/>
                                        </p:tgtEl>
                                        <p:attrNameLst>
                                          <p:attrName>ppt_x</p:attrName>
                                          <p:attrName>ppt_y</p:attrName>
                                        </p:attrNameLst>
                                      </p:cBhvr>
                                      <p:rCtr x="-57" y="205"/>
                                    </p:animMotion>
                                  </p:childTnLst>
                                </p:cTn>
                              </p:par>
                              <p:par>
                                <p:cTn id="250" presetID="42" presetClass="path" presetSubtype="0" accel="50000" decel="50000" fill="hold" nodeType="withEffect">
                                  <p:stCondLst>
                                    <p:cond delay="0"/>
                                  </p:stCondLst>
                                  <p:childTnLst>
                                    <p:animMotion origin="layout" path="M 4.72222E-6 1.51711E-6 L 0.26197 0.3506 " pathEditMode="relative" rAng="0" ptsTypes="AA">
                                      <p:cBhvr>
                                        <p:cTn id="251" dur="2000" fill="hold"/>
                                        <p:tgtEl>
                                          <p:spTgt spid="17500"/>
                                        </p:tgtEl>
                                        <p:attrNameLst>
                                          <p:attrName>ppt_x</p:attrName>
                                          <p:attrName>ppt_y</p:attrName>
                                        </p:attrNameLst>
                                      </p:cBhvr>
                                      <p:rCtr x="131" y="175"/>
                                    </p:animMotion>
                                  </p:childTnLst>
                                </p:cTn>
                              </p:par>
                              <p:par>
                                <p:cTn id="252" presetID="42" presetClass="path" presetSubtype="0" accel="50000" decel="50000" fill="hold" nodeType="withEffect">
                                  <p:stCondLst>
                                    <p:cond delay="0"/>
                                  </p:stCondLst>
                                  <p:childTnLst>
                                    <p:animMotion origin="layout" path="M 8.33333E-7 1.9519E-6 L 0.30312 0.32932 " pathEditMode="relative" rAng="0" ptsTypes="AA">
                                      <p:cBhvr>
                                        <p:cTn id="253" dur="2000" fill="hold"/>
                                        <p:tgtEl>
                                          <p:spTgt spid="17499"/>
                                        </p:tgtEl>
                                        <p:attrNameLst>
                                          <p:attrName>ppt_x</p:attrName>
                                          <p:attrName>ppt_y</p:attrName>
                                        </p:attrNameLst>
                                      </p:cBhvr>
                                      <p:rCtr x="152" y="165"/>
                                    </p:animMotion>
                                  </p:childTnLst>
                                </p:cTn>
                              </p:par>
                              <p:par>
                                <p:cTn id="254" presetID="42" presetClass="path" presetSubtype="0" accel="50000" decel="50000" fill="hold" nodeType="withEffect">
                                  <p:stCondLst>
                                    <p:cond delay="0"/>
                                  </p:stCondLst>
                                  <p:childTnLst>
                                    <p:animMotion origin="layout" path="M -4.44444E-6 4.10731E-6 L 0.59532 0.7005 " pathEditMode="relative" rAng="0" ptsTypes="AA">
                                      <p:cBhvr>
                                        <p:cTn id="255" dur="2000" fill="hold"/>
                                        <p:tgtEl>
                                          <p:spTgt spid="17507"/>
                                        </p:tgtEl>
                                        <p:attrNameLst>
                                          <p:attrName>ppt_x</p:attrName>
                                          <p:attrName>ppt_y</p:attrName>
                                        </p:attrNameLst>
                                      </p:cBhvr>
                                      <p:rCtr x="298" y="350"/>
                                    </p:animMotion>
                                  </p:childTnLst>
                                </p:cTn>
                              </p:par>
                              <p:par>
                                <p:cTn id="256" presetID="42" presetClass="path" presetSubtype="0" accel="50000" decel="50000" fill="hold" nodeType="withEffect">
                                  <p:stCondLst>
                                    <p:cond delay="0"/>
                                  </p:stCondLst>
                                  <p:childTnLst>
                                    <p:animMotion origin="layout" path="M 1.66667E-6 1.00833E-6 L 0.53958 0.43941 " pathEditMode="relative" rAng="0" ptsTypes="AA">
                                      <p:cBhvr>
                                        <p:cTn id="257" dur="2000" fill="hold"/>
                                        <p:tgtEl>
                                          <p:spTgt spid="17503"/>
                                        </p:tgtEl>
                                        <p:attrNameLst>
                                          <p:attrName>ppt_x</p:attrName>
                                          <p:attrName>ppt_y</p:attrName>
                                        </p:attrNameLst>
                                      </p:cBhvr>
                                      <p:rCtr x="270" y="220"/>
                                    </p:animMotion>
                                  </p:childTnLst>
                                </p:cTn>
                              </p:par>
                              <p:par>
                                <p:cTn id="258" presetID="42" presetClass="path" presetSubtype="0" accel="50000" decel="50000" fill="hold" nodeType="withEffect">
                                  <p:stCondLst>
                                    <p:cond delay="0"/>
                                  </p:stCondLst>
                                  <p:childTnLst>
                                    <p:animMotion origin="layout" path="M 2.22222E-6 2.59019E-7 L 0.58264 0.41836 " pathEditMode="relative" rAng="0" ptsTypes="AA">
                                      <p:cBhvr>
                                        <p:cTn id="259" dur="2000" fill="hold"/>
                                        <p:tgtEl>
                                          <p:spTgt spid="17496"/>
                                        </p:tgtEl>
                                        <p:attrNameLst>
                                          <p:attrName>ppt_x</p:attrName>
                                          <p:attrName>ppt_y</p:attrName>
                                        </p:attrNameLst>
                                      </p:cBhvr>
                                      <p:rCtr x="291" y="209"/>
                                    </p:animMotion>
                                  </p:childTnLst>
                                </p:cTn>
                              </p:par>
                              <p:par>
                                <p:cTn id="260" presetID="35" presetClass="path" presetSubtype="0" accel="50000" decel="50000" fill="hold" nodeType="withEffect">
                                  <p:stCondLst>
                                    <p:cond delay="0"/>
                                  </p:stCondLst>
                                  <p:childTnLst>
                                    <p:animMotion origin="layout" path="M -1.38889E-6 2.22017E-7 L -0.0309 0.04209 " pathEditMode="relative" rAng="0" ptsTypes="AA">
                                      <p:cBhvr>
                                        <p:cTn id="261" dur="2000" fill="hold"/>
                                        <p:tgtEl>
                                          <p:spTgt spid="17508"/>
                                        </p:tgtEl>
                                        <p:attrNameLst>
                                          <p:attrName>ppt_x</p:attrName>
                                          <p:attrName>ppt_y</p:attrName>
                                        </p:attrNameLst>
                                      </p:cBhvr>
                                      <p:rCtr x="-15" y="21"/>
                                    </p:animMotion>
                                  </p:childTnLst>
                                </p:cTn>
                              </p:par>
                              <p:par>
                                <p:cTn id="262" presetID="35" presetClass="path" presetSubtype="0" accel="50000" decel="50000" fill="hold" nodeType="withEffect">
                                  <p:stCondLst>
                                    <p:cond delay="0"/>
                                  </p:stCondLst>
                                  <p:childTnLst>
                                    <p:animMotion origin="layout" path="M 1.11022E-16 -4.25532E-6 L -0.26771 0.40195 " pathEditMode="relative" rAng="0" ptsTypes="AA">
                                      <p:cBhvr>
                                        <p:cTn id="263" dur="2000" fill="hold"/>
                                        <p:tgtEl>
                                          <p:spTgt spid="17509"/>
                                        </p:tgtEl>
                                        <p:attrNameLst>
                                          <p:attrName>ppt_x</p:attrName>
                                          <p:attrName>ppt_y</p:attrName>
                                        </p:attrNameLst>
                                      </p:cBhvr>
                                      <p:rCtr x="-134" y="201"/>
                                    </p:animMotion>
                                  </p:childTnLst>
                                </p:cTn>
                              </p:par>
                              <p:par>
                                <p:cTn id="264" presetID="64" presetClass="path" presetSubtype="0" accel="50000" decel="50000" fill="hold" nodeType="withEffect">
                                  <p:stCondLst>
                                    <p:cond delay="0"/>
                                  </p:stCondLst>
                                  <p:childTnLst>
                                    <p:animMotion origin="layout" path="M -1.38889E-6 -2.34968E-6 L 0.00938 -0.34158 " pathEditMode="relative" rAng="0" ptsTypes="AA">
                                      <p:cBhvr>
                                        <p:cTn id="265" dur="2000" fill="hold"/>
                                        <p:tgtEl>
                                          <p:spTgt spid="17511"/>
                                        </p:tgtEl>
                                        <p:attrNameLst>
                                          <p:attrName>ppt_x</p:attrName>
                                          <p:attrName>ppt_y</p:attrName>
                                        </p:attrNameLst>
                                      </p:cBhvr>
                                      <p:rCtr x="5" y="-171"/>
                                    </p:animMotion>
                                  </p:childTnLst>
                                </p:cTn>
                              </p:par>
                              <p:par>
                                <p:cTn id="266" presetID="64" presetClass="path" presetSubtype="0" accel="50000" decel="50000" fill="hold" nodeType="withEffect">
                                  <p:stCondLst>
                                    <p:cond delay="0"/>
                                  </p:stCondLst>
                                  <p:childTnLst>
                                    <p:animMotion origin="layout" path="M 3.61111E-6 -2.46994E-6 L 0.071 -0.37049 " pathEditMode="relative" rAng="0" ptsTypes="AA">
                                      <p:cBhvr>
                                        <p:cTn id="267" dur="2000" fill="hold"/>
                                        <p:tgtEl>
                                          <p:spTgt spid="17510"/>
                                        </p:tgtEl>
                                        <p:attrNameLst>
                                          <p:attrName>ppt_x</p:attrName>
                                          <p:attrName>ppt_y</p:attrName>
                                        </p:attrNameLst>
                                      </p:cBhvr>
                                      <p:rCtr x="35" y="-185"/>
                                    </p:animMotion>
                                  </p:childTnLst>
                                </p:cTn>
                              </p:par>
                              <p:par>
                                <p:cTn id="268" presetID="56" presetClass="path" presetSubtype="0" accel="50000" decel="50000" fill="hold" nodeType="withEffect">
                                  <p:stCondLst>
                                    <p:cond delay="0"/>
                                  </p:stCondLst>
                                  <p:childTnLst>
                                    <p:animMotion origin="layout" path="M 4.16667E-6 3.95005E-6 L 0.8309 0.20467 " pathEditMode="relative" rAng="0" ptsTypes="AA">
                                      <p:cBhvr>
                                        <p:cTn id="269" dur="2000" fill="hold"/>
                                        <p:tgtEl>
                                          <p:spTgt spid="17504"/>
                                        </p:tgtEl>
                                        <p:attrNameLst>
                                          <p:attrName>ppt_x</p:attrName>
                                          <p:attrName>ppt_y</p:attrName>
                                        </p:attrNameLst>
                                      </p:cBhvr>
                                      <p:rCtr x="415" y="102"/>
                                    </p:animMotion>
                                  </p:childTnLst>
                                </p:cTn>
                              </p:par>
                              <p:par>
                                <p:cTn id="270" presetID="56" presetClass="path" presetSubtype="0" accel="50000" decel="50000" fill="hold" nodeType="withEffect">
                                  <p:stCondLst>
                                    <p:cond delay="0"/>
                                  </p:stCondLst>
                                  <p:childTnLst>
                                    <p:animMotion origin="layout" path="M 4.44444E-6 -2.40518E-7 L 0.66545 -0.03515 " pathEditMode="relative" rAng="0" ptsTypes="AA">
                                      <p:cBhvr>
                                        <p:cTn id="271" dur="2000" fill="hold"/>
                                        <p:tgtEl>
                                          <p:spTgt spid="17501"/>
                                        </p:tgtEl>
                                        <p:attrNameLst>
                                          <p:attrName>ppt_x</p:attrName>
                                          <p:attrName>ppt_y</p:attrName>
                                        </p:attrNameLst>
                                      </p:cBhvr>
                                      <p:rCtr x="333" y="-18"/>
                                    </p:animMotion>
                                  </p:childTnLst>
                                </p:cTn>
                              </p:par>
                              <p:par>
                                <p:cTn id="272" presetID="64" presetClass="path" presetSubtype="0" accel="50000" decel="50000" fill="hold" nodeType="withEffect">
                                  <p:stCondLst>
                                    <p:cond delay="0"/>
                                  </p:stCondLst>
                                  <p:childTnLst>
                                    <p:animMotion origin="layout" path="M -3.61111E-6 -3.33025E-7 L 0.30052 -0.29764 " pathEditMode="relative" rAng="0" ptsTypes="AA">
                                      <p:cBhvr>
                                        <p:cTn id="273" dur="2000" fill="hold"/>
                                        <p:tgtEl>
                                          <p:spTgt spid="17505"/>
                                        </p:tgtEl>
                                        <p:attrNameLst>
                                          <p:attrName>ppt_x</p:attrName>
                                          <p:attrName>ppt_y</p:attrName>
                                        </p:attrNameLst>
                                      </p:cBhvr>
                                      <p:rCtr x="150" y="-149"/>
                                    </p:animMotion>
                                  </p:childTnLst>
                                </p:cTn>
                              </p:par>
                              <p:par>
                                <p:cTn id="274" presetID="49" presetClass="path" presetSubtype="0" accel="50000" decel="50000" fill="hold" nodeType="withEffect">
                                  <p:stCondLst>
                                    <p:cond delay="0"/>
                                  </p:stCondLst>
                                  <p:childTnLst>
                                    <p:animMotion origin="layout" path="M -1.94444E-6 0.01063 L -0.01302 0.04995 " pathEditMode="relative" rAng="0" ptsTypes="AA">
                                      <p:cBhvr>
                                        <p:cTn id="275" dur="2000" fill="hold"/>
                                        <p:tgtEl>
                                          <p:spTgt spid="17512"/>
                                        </p:tgtEl>
                                        <p:attrNameLst>
                                          <p:attrName>ppt_x</p:attrName>
                                          <p:attrName>ppt_y</p:attrName>
                                        </p:attrNameLst>
                                      </p:cBhvr>
                                      <p:rCtr x="-7" y="20"/>
                                    </p:animMotion>
                                  </p:childTnLst>
                                </p:cTn>
                              </p:par>
                              <p:par>
                                <p:cTn id="276" presetID="49" presetClass="path" presetSubtype="0" accel="50000" decel="50000" fill="hold" nodeType="withEffect">
                                  <p:stCondLst>
                                    <p:cond delay="0"/>
                                  </p:stCondLst>
                                  <p:childTnLst>
                                    <p:animMotion origin="layout" path="M 2.77778E-6 -6.47549E-7 L 0.53941 0.00439 " pathEditMode="relative" rAng="0" ptsTypes="AA">
                                      <p:cBhvr>
                                        <p:cTn id="277" dur="2000" fill="hold"/>
                                        <p:tgtEl>
                                          <p:spTgt spid="17506"/>
                                        </p:tgtEl>
                                        <p:attrNameLst>
                                          <p:attrName>ppt_x</p:attrName>
                                          <p:attrName>ppt_y</p:attrName>
                                        </p:attrNameLst>
                                      </p:cBhvr>
                                      <p:rCtr x="270" y="2"/>
                                    </p:animMotion>
                                  </p:childTnLst>
                                </p:cTn>
                              </p:par>
                              <p:par>
                                <p:cTn id="278" presetID="35" presetClass="path" presetSubtype="0" accel="50000" decel="50000" fill="hold" nodeType="withEffect">
                                  <p:stCondLst>
                                    <p:cond delay="0"/>
                                  </p:stCondLst>
                                  <p:childTnLst>
                                    <p:animMotion origin="layout" path="M 1.38889E-6 -9.3432E-7 L -0.2757 -0.00254 " pathEditMode="relative" rAng="0" ptsTypes="AA">
                                      <p:cBhvr>
                                        <p:cTn id="279" dur="2000" fill="hold"/>
                                        <p:tgtEl>
                                          <p:spTgt spid="17495"/>
                                        </p:tgtEl>
                                        <p:attrNameLst>
                                          <p:attrName>ppt_x</p:attrName>
                                          <p:attrName>ppt_y</p:attrName>
                                        </p:attrNameLst>
                                      </p:cBhvr>
                                      <p:rCtr x="-138" y="-1"/>
                                    </p:animMotion>
                                  </p:childTnLst>
                                </p:cTn>
                              </p:par>
                              <p:par>
                                <p:cTn id="280" presetID="42" presetClass="path" presetSubtype="0" accel="50000" decel="50000" fill="hold" nodeType="withEffect">
                                  <p:stCondLst>
                                    <p:cond delay="0"/>
                                  </p:stCondLst>
                                  <p:childTnLst>
                                    <p:animMotion origin="layout" path="M -0.18698 0.0868 L 0.12014 -0.35417 " pathEditMode="relative" rAng="0" ptsTypes="AA">
                                      <p:cBhvr>
                                        <p:cTn id="281" dur="2000" fill="hold"/>
                                        <p:tgtEl>
                                          <p:spTgt spid="17479"/>
                                        </p:tgtEl>
                                        <p:attrNameLst>
                                          <p:attrName>ppt_x</p:attrName>
                                          <p:attrName>ppt_y</p:attrName>
                                        </p:attrNameLst>
                                      </p:cBhvr>
                                      <p:rCtr x="153" y="-221"/>
                                    </p:animMotion>
                                  </p:childTnLst>
                                </p:cTn>
                              </p:par>
                              <p:par>
                                <p:cTn id="282" presetID="42" presetClass="path" presetSubtype="0" accel="50000" decel="50000" fill="hold" nodeType="withEffect">
                                  <p:stCondLst>
                                    <p:cond delay="0"/>
                                  </p:stCondLst>
                                  <p:childTnLst>
                                    <p:animMotion origin="layout" path="M -0.14965 -0.00347 L 0.15746 -0.36009 " pathEditMode="relative" rAng="0" ptsTypes="AA">
                                      <p:cBhvr>
                                        <p:cTn id="283" dur="2000" fill="hold"/>
                                        <p:tgtEl>
                                          <p:spTgt spid="17480"/>
                                        </p:tgtEl>
                                        <p:attrNameLst>
                                          <p:attrName>ppt_x</p:attrName>
                                          <p:attrName>ppt_y</p:attrName>
                                        </p:attrNameLst>
                                      </p:cBhvr>
                                      <p:rCtr x="153" y="-178"/>
                                    </p:animMotion>
                                  </p:childTnLst>
                                </p:cTn>
                              </p:par>
                              <p:par>
                                <p:cTn id="284" presetID="49" presetClass="path" presetSubtype="0" accel="50000" decel="50000" fill="hold" nodeType="withEffect">
                                  <p:stCondLst>
                                    <p:cond delay="0"/>
                                  </p:stCondLst>
                                  <p:childTnLst>
                                    <p:animMotion origin="layout" path="M -0.17136 0.29676 L 0.14357 -0.11273 " pathEditMode="relative" rAng="0" ptsTypes="AA">
                                      <p:cBhvr>
                                        <p:cTn id="285" dur="2000" fill="hold"/>
                                        <p:tgtEl>
                                          <p:spTgt spid="17476"/>
                                        </p:tgtEl>
                                        <p:attrNameLst>
                                          <p:attrName>ppt_x</p:attrName>
                                          <p:attrName>ppt_y</p:attrName>
                                        </p:attrNameLst>
                                      </p:cBhvr>
                                      <p:rCtr x="157" y="-205"/>
                                    </p:animMotion>
                                  </p:childTnLst>
                                </p:cTn>
                              </p:par>
                              <p:par>
                                <p:cTn id="286" presetID="49" presetClass="path" presetSubtype="0" accel="50000" decel="50000" fill="hold" nodeType="withEffect">
                                  <p:stCondLst>
                                    <p:cond delay="0"/>
                                  </p:stCondLst>
                                  <p:childTnLst>
                                    <p:animMotion origin="layout" path="M -0.07101 0.16111 L 0.14167 -0.14351 " pathEditMode="relative" rAng="0" ptsTypes="AA">
                                      <p:cBhvr>
                                        <p:cTn id="287" dur="2000" fill="hold"/>
                                        <p:tgtEl>
                                          <p:spTgt spid="17477"/>
                                        </p:tgtEl>
                                        <p:attrNameLst>
                                          <p:attrName>ppt_x</p:attrName>
                                          <p:attrName>ppt_y</p:attrName>
                                        </p:attrNameLst>
                                      </p:cBhvr>
                                      <p:rCtr x="106" y="-152"/>
                                    </p:animMotion>
                                  </p:childTnLst>
                                </p:cTn>
                              </p:par>
                              <p:par>
                                <p:cTn id="288" presetID="35" presetClass="path" presetSubtype="0" accel="50000" decel="50000" fill="hold" nodeType="withEffect">
                                  <p:stCondLst>
                                    <p:cond delay="0"/>
                                  </p:stCondLst>
                                  <p:childTnLst>
                                    <p:animMotion origin="layout" path="M -0.10642 0.26805 L 0.24011 -0.13102 " pathEditMode="relative" rAng="0" ptsTypes="AA">
                                      <p:cBhvr>
                                        <p:cTn id="289" dur="2000" fill="hold"/>
                                        <p:tgtEl>
                                          <p:spTgt spid="17478"/>
                                        </p:tgtEl>
                                        <p:attrNameLst>
                                          <p:attrName>ppt_x</p:attrName>
                                          <p:attrName>ppt_y</p:attrName>
                                        </p:attrNameLst>
                                      </p:cBhvr>
                                      <p:rCtr x="173" y="-200"/>
                                    </p:animMotion>
                                  </p:childTnLst>
                                </p:cTn>
                              </p:par>
                              <p:par>
                                <p:cTn id="290" presetID="35" presetClass="path" presetSubtype="0" accel="50000" decel="50000" fill="hold" nodeType="withEffect">
                                  <p:stCondLst>
                                    <p:cond delay="0"/>
                                  </p:stCondLst>
                                  <p:childTnLst>
                                    <p:animMotion origin="layout" path="M -0.19288 0.20648 L 0.23246 -0.16088 " pathEditMode="relative" rAng="0" ptsTypes="AA">
                                      <p:cBhvr>
                                        <p:cTn id="291" dur="2000" fill="hold"/>
                                        <p:tgtEl>
                                          <p:spTgt spid="17460"/>
                                        </p:tgtEl>
                                        <p:attrNameLst>
                                          <p:attrName>ppt_x</p:attrName>
                                          <p:attrName>ppt_y</p:attrName>
                                        </p:attrNameLst>
                                      </p:cBhvr>
                                      <p:rCtr x="213" y="-184"/>
                                    </p:animMotion>
                                  </p:childTnLst>
                                </p:cTn>
                              </p:par>
                              <p:par>
                                <p:cTn id="292" presetID="10" presetClass="entr" presetSubtype="0" fill="hold" grpId="0" nodeType="withEffect">
                                  <p:stCondLst>
                                    <p:cond delay="0"/>
                                  </p:stCondLst>
                                  <p:childTnLst>
                                    <p:set>
                                      <p:cBhvr>
                                        <p:cTn id="293" dur="1" fill="hold">
                                          <p:stCondLst>
                                            <p:cond delay="0"/>
                                          </p:stCondLst>
                                        </p:cTn>
                                        <p:tgtEl>
                                          <p:spTgt spid="17513"/>
                                        </p:tgtEl>
                                        <p:attrNameLst>
                                          <p:attrName>style.visibility</p:attrName>
                                        </p:attrNameLst>
                                      </p:cBhvr>
                                      <p:to>
                                        <p:strVal val="visible"/>
                                      </p:to>
                                    </p:set>
                                    <p:animEffect transition="in" filter="fade">
                                      <p:cBhvr>
                                        <p:cTn id="294" dur="2000"/>
                                        <p:tgtEl>
                                          <p:spTgt spid="17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60" grpId="0"/>
      <p:bldP spid="17464" grpId="0" animBg="1"/>
      <p:bldP spid="17465" grpId="0" animBg="1"/>
      <p:bldP spid="17466" grpId="0" animBg="1"/>
      <p:bldP spid="17467" grpId="0" animBg="1"/>
      <p:bldP spid="17468" grpId="0" animBg="1"/>
      <p:bldP spid="17469" grpId="0" animBg="1"/>
      <p:bldP spid="17470" grpId="0" animBg="1"/>
      <p:bldP spid="17474" grpId="0" animBg="1"/>
      <p:bldP spid="17475" grpId="0" animBg="1"/>
      <p:bldP spid="17477" grpId="0"/>
      <p:bldP spid="17480" grpId="0"/>
      <p:bldP spid="17513" grpId="0"/>
      <p:bldP spid="1751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val 2" descr="Small checker board"/>
          <p:cNvSpPr>
            <a:spLocks noChangeArrowheads="1"/>
          </p:cNvSpPr>
          <p:nvPr/>
        </p:nvSpPr>
        <p:spPr bwMode="auto">
          <a:xfrm>
            <a:off x="6877050" y="4724400"/>
            <a:ext cx="1798638" cy="1657350"/>
          </a:xfrm>
          <a:prstGeom prst="ellipse">
            <a:avLst/>
          </a:prstGeom>
          <a:pattFill prst="smCheck">
            <a:fgClr>
              <a:schemeClr val="accent1"/>
            </a:fgClr>
            <a:bgClr>
              <a:schemeClr val="bg1"/>
            </a:bgClr>
          </a:pattFill>
          <a:ln w="25400">
            <a:solidFill>
              <a:schemeClr val="tx1"/>
            </a:solidFill>
            <a:round/>
            <a:headEnd/>
            <a:tailEnd/>
          </a:ln>
        </p:spPr>
        <p:txBody>
          <a:bodyPr wrap="none" anchor="ctr"/>
          <a:lstStyle/>
          <a:p>
            <a:endParaRPr lang="en-GB"/>
          </a:p>
        </p:txBody>
      </p:sp>
      <p:sp>
        <p:nvSpPr>
          <p:cNvPr id="8195" name="Rectangle 3"/>
          <p:cNvSpPr>
            <a:spLocks noGrp="1" noChangeArrowheads="1"/>
          </p:cNvSpPr>
          <p:nvPr>
            <p:ph type="ctrTitle"/>
          </p:nvPr>
        </p:nvSpPr>
        <p:spPr>
          <a:xfrm>
            <a:off x="684213" y="-387350"/>
            <a:ext cx="7772400" cy="1470025"/>
          </a:xfrm>
        </p:spPr>
        <p:txBody>
          <a:bodyPr/>
          <a:lstStyle/>
          <a:p>
            <a:pPr eaLnBrk="1" hangingPunct="1"/>
            <a:r>
              <a:rPr lang="en-GB" sz="4000" smtClean="0"/>
              <a:t>Communication Types</a:t>
            </a:r>
            <a:endParaRPr lang="en-US" sz="4000" smtClean="0"/>
          </a:p>
        </p:txBody>
      </p:sp>
      <p:sp>
        <p:nvSpPr>
          <p:cNvPr id="18436" name="Rectangle 4"/>
          <p:cNvSpPr>
            <a:spLocks noGrp="1" noChangeArrowheads="1"/>
          </p:cNvSpPr>
          <p:nvPr>
            <p:ph type="subTitle" idx="1"/>
          </p:nvPr>
        </p:nvSpPr>
        <p:spPr>
          <a:xfrm>
            <a:off x="288925" y="981075"/>
            <a:ext cx="3635375" cy="622300"/>
          </a:xfrm>
        </p:spPr>
        <p:txBody>
          <a:bodyPr/>
          <a:lstStyle/>
          <a:p>
            <a:pPr algn="l" eaLnBrk="1" hangingPunct="1"/>
            <a:r>
              <a:rPr lang="en-GB" sz="2400" smtClean="0">
                <a:solidFill>
                  <a:srgbClr val="0066FF"/>
                </a:solidFill>
              </a:rPr>
              <a:t>Personal Communication</a:t>
            </a:r>
            <a:endParaRPr lang="en-US" sz="2400" smtClean="0">
              <a:solidFill>
                <a:srgbClr val="0066FF"/>
              </a:solidFill>
            </a:endParaRPr>
          </a:p>
        </p:txBody>
      </p:sp>
      <p:sp>
        <p:nvSpPr>
          <p:cNvPr id="18437" name="Text Box 5"/>
          <p:cNvSpPr txBox="1">
            <a:spLocks noChangeArrowheads="1"/>
          </p:cNvSpPr>
          <p:nvPr/>
        </p:nvSpPr>
        <p:spPr bwMode="auto">
          <a:xfrm>
            <a:off x="5003800" y="919163"/>
            <a:ext cx="1382713" cy="366712"/>
          </a:xfrm>
          <a:prstGeom prst="rect">
            <a:avLst/>
          </a:prstGeom>
          <a:noFill/>
          <a:ln w="9525">
            <a:noFill/>
            <a:miter lim="800000"/>
            <a:headEnd/>
            <a:tailEnd/>
          </a:ln>
        </p:spPr>
        <p:txBody>
          <a:bodyPr>
            <a:spAutoFit/>
          </a:bodyPr>
          <a:lstStyle/>
          <a:p>
            <a:pPr>
              <a:spcBef>
                <a:spcPct val="50000"/>
              </a:spcBef>
            </a:pPr>
            <a:r>
              <a:rPr lang="en-GB" b="1">
                <a:solidFill>
                  <a:srgbClr val="0066FF"/>
                </a:solidFill>
              </a:rPr>
              <a:t>Interactive</a:t>
            </a:r>
            <a:endParaRPr lang="en-US" b="1">
              <a:solidFill>
                <a:srgbClr val="0066FF"/>
              </a:solidFill>
            </a:endParaRPr>
          </a:p>
        </p:txBody>
      </p:sp>
      <p:sp>
        <p:nvSpPr>
          <p:cNvPr id="18438" name="Text Box 6"/>
          <p:cNvSpPr txBox="1">
            <a:spLocks noChangeArrowheads="1"/>
          </p:cNvSpPr>
          <p:nvPr/>
        </p:nvSpPr>
        <p:spPr bwMode="auto">
          <a:xfrm>
            <a:off x="5003800" y="1341438"/>
            <a:ext cx="2305050" cy="366712"/>
          </a:xfrm>
          <a:prstGeom prst="rect">
            <a:avLst/>
          </a:prstGeom>
          <a:noFill/>
          <a:ln w="9525">
            <a:noFill/>
            <a:miter lim="800000"/>
            <a:headEnd/>
            <a:tailEnd/>
          </a:ln>
        </p:spPr>
        <p:txBody>
          <a:bodyPr>
            <a:spAutoFit/>
          </a:bodyPr>
          <a:lstStyle/>
          <a:p>
            <a:pPr>
              <a:spcBef>
                <a:spcPct val="50000"/>
              </a:spcBef>
            </a:pPr>
            <a:r>
              <a:rPr lang="en-GB" b="1">
                <a:solidFill>
                  <a:srgbClr val="0066FF"/>
                </a:solidFill>
              </a:rPr>
              <a:t>Delayed Interactive</a:t>
            </a:r>
            <a:endParaRPr lang="en-US" b="1">
              <a:solidFill>
                <a:srgbClr val="0066FF"/>
              </a:solidFill>
            </a:endParaRPr>
          </a:p>
        </p:txBody>
      </p:sp>
      <p:pic>
        <p:nvPicPr>
          <p:cNvPr id="18439" name="Picture 7" descr="email"/>
          <p:cNvPicPr>
            <a:picLocks noChangeAspect="1" noChangeArrowheads="1" noCrop="1"/>
          </p:cNvPicPr>
          <p:nvPr/>
        </p:nvPicPr>
        <p:blipFill>
          <a:blip r:embed="rId2" cstate="print"/>
          <a:srcRect/>
          <a:stretch>
            <a:fillRect/>
          </a:stretch>
        </p:blipFill>
        <p:spPr bwMode="auto">
          <a:xfrm>
            <a:off x="7666038" y="1778000"/>
            <a:ext cx="1370012" cy="1370013"/>
          </a:xfrm>
          <a:prstGeom prst="rect">
            <a:avLst/>
          </a:prstGeom>
          <a:noFill/>
          <a:ln w="9525">
            <a:noFill/>
            <a:miter lim="800000"/>
            <a:headEnd/>
            <a:tailEnd/>
          </a:ln>
        </p:spPr>
      </p:pic>
      <p:pic>
        <p:nvPicPr>
          <p:cNvPr id="18440" name="Picture 8" descr="4951211"/>
          <p:cNvPicPr>
            <a:picLocks noChangeAspect="1" noChangeArrowheads="1" noCrop="1"/>
          </p:cNvPicPr>
          <p:nvPr/>
        </p:nvPicPr>
        <p:blipFill>
          <a:blip r:embed="rId3" cstate="print"/>
          <a:srcRect/>
          <a:stretch>
            <a:fillRect/>
          </a:stretch>
        </p:blipFill>
        <p:spPr bwMode="auto">
          <a:xfrm>
            <a:off x="7812088" y="715963"/>
            <a:ext cx="857250" cy="857250"/>
          </a:xfrm>
          <a:prstGeom prst="rect">
            <a:avLst/>
          </a:prstGeom>
          <a:noFill/>
          <a:ln w="9525">
            <a:noFill/>
            <a:miter lim="800000"/>
            <a:headEnd/>
            <a:tailEnd/>
          </a:ln>
        </p:spPr>
      </p:pic>
      <p:pic>
        <p:nvPicPr>
          <p:cNvPr id="18441" name="Picture 9" descr="TelephoneRingingAnimated"/>
          <p:cNvPicPr>
            <a:picLocks noChangeAspect="1" noChangeArrowheads="1" noCrop="1"/>
          </p:cNvPicPr>
          <p:nvPr/>
        </p:nvPicPr>
        <p:blipFill>
          <a:blip r:embed="rId4" cstate="print"/>
          <a:srcRect/>
          <a:stretch>
            <a:fillRect/>
          </a:stretch>
        </p:blipFill>
        <p:spPr bwMode="auto">
          <a:xfrm>
            <a:off x="6659563" y="523875"/>
            <a:ext cx="1295400" cy="863600"/>
          </a:xfrm>
          <a:prstGeom prst="rect">
            <a:avLst/>
          </a:prstGeom>
          <a:noFill/>
          <a:ln w="9525">
            <a:noFill/>
            <a:miter lim="800000"/>
            <a:headEnd/>
            <a:tailEnd/>
          </a:ln>
        </p:spPr>
      </p:pic>
      <p:pic>
        <p:nvPicPr>
          <p:cNvPr id="18442" name="Picture 10" descr="internet"/>
          <p:cNvPicPr>
            <a:picLocks noChangeAspect="1" noChangeArrowheads="1" noCrop="1"/>
          </p:cNvPicPr>
          <p:nvPr/>
        </p:nvPicPr>
        <p:blipFill>
          <a:blip r:embed="rId5" cstate="print"/>
          <a:srcRect/>
          <a:stretch>
            <a:fillRect/>
          </a:stretch>
        </p:blipFill>
        <p:spPr bwMode="auto">
          <a:xfrm>
            <a:off x="6227763" y="1852613"/>
            <a:ext cx="1225550" cy="1225550"/>
          </a:xfrm>
          <a:prstGeom prst="rect">
            <a:avLst/>
          </a:prstGeom>
          <a:noFill/>
          <a:ln w="9525">
            <a:noFill/>
            <a:miter lim="800000"/>
            <a:headEnd/>
            <a:tailEnd/>
          </a:ln>
        </p:spPr>
      </p:pic>
      <p:sp>
        <p:nvSpPr>
          <p:cNvPr id="18443" name="Line 11"/>
          <p:cNvSpPr>
            <a:spLocks noChangeShapeType="1"/>
          </p:cNvSpPr>
          <p:nvPr/>
        </p:nvSpPr>
        <p:spPr bwMode="auto">
          <a:xfrm flipV="1">
            <a:off x="3924300" y="1125538"/>
            <a:ext cx="1008063" cy="71437"/>
          </a:xfrm>
          <a:prstGeom prst="line">
            <a:avLst/>
          </a:prstGeom>
          <a:noFill/>
          <a:ln w="22225">
            <a:solidFill>
              <a:schemeClr val="tx1"/>
            </a:solidFill>
            <a:round/>
            <a:headEnd/>
            <a:tailEnd type="arrow" w="med" len="lg"/>
          </a:ln>
        </p:spPr>
        <p:txBody>
          <a:bodyPr/>
          <a:lstStyle/>
          <a:p>
            <a:endParaRPr lang="en-GB"/>
          </a:p>
        </p:txBody>
      </p:sp>
      <p:sp>
        <p:nvSpPr>
          <p:cNvPr id="18444" name="Line 12"/>
          <p:cNvSpPr>
            <a:spLocks noChangeShapeType="1"/>
          </p:cNvSpPr>
          <p:nvPr/>
        </p:nvSpPr>
        <p:spPr bwMode="auto">
          <a:xfrm>
            <a:off x="3995738" y="1341438"/>
            <a:ext cx="1008062" cy="142875"/>
          </a:xfrm>
          <a:prstGeom prst="line">
            <a:avLst/>
          </a:prstGeom>
          <a:noFill/>
          <a:ln w="22225">
            <a:solidFill>
              <a:schemeClr val="tx1"/>
            </a:solidFill>
            <a:round/>
            <a:headEnd/>
            <a:tailEnd type="arrow" w="med" len="lg"/>
          </a:ln>
        </p:spPr>
        <p:txBody>
          <a:bodyPr/>
          <a:lstStyle/>
          <a:p>
            <a:endParaRPr lang="en-GB"/>
          </a:p>
        </p:txBody>
      </p:sp>
      <p:sp>
        <p:nvSpPr>
          <p:cNvPr id="18445" name="Text Box 13"/>
          <p:cNvSpPr txBox="1">
            <a:spLocks noChangeArrowheads="1"/>
          </p:cNvSpPr>
          <p:nvPr/>
        </p:nvSpPr>
        <p:spPr bwMode="auto">
          <a:xfrm>
            <a:off x="6227763" y="1316038"/>
            <a:ext cx="1944687" cy="336550"/>
          </a:xfrm>
          <a:prstGeom prst="rect">
            <a:avLst/>
          </a:prstGeom>
          <a:noFill/>
          <a:ln w="9525">
            <a:noFill/>
            <a:miter lim="800000"/>
            <a:headEnd/>
            <a:tailEnd/>
          </a:ln>
        </p:spPr>
        <p:txBody>
          <a:bodyPr>
            <a:spAutoFit/>
          </a:bodyPr>
          <a:lstStyle/>
          <a:p>
            <a:pPr algn="ctr">
              <a:spcBef>
                <a:spcPct val="50000"/>
              </a:spcBef>
            </a:pPr>
            <a:r>
              <a:rPr lang="en-GB" sz="1600" b="1">
                <a:solidFill>
                  <a:srgbClr val="CC3399"/>
                </a:solidFill>
                <a:latin typeface="Times New Roman" pitchFamily="18" charset="0"/>
              </a:rPr>
              <a:t>Land Phone</a:t>
            </a:r>
            <a:endParaRPr lang="en-US" sz="1600" b="1">
              <a:solidFill>
                <a:srgbClr val="CC3399"/>
              </a:solidFill>
              <a:latin typeface="Times New Roman" pitchFamily="18" charset="0"/>
            </a:endParaRPr>
          </a:p>
        </p:txBody>
      </p:sp>
      <p:sp>
        <p:nvSpPr>
          <p:cNvPr id="18446" name="Text Box 14"/>
          <p:cNvSpPr txBox="1">
            <a:spLocks noChangeArrowheads="1"/>
          </p:cNvSpPr>
          <p:nvPr/>
        </p:nvSpPr>
        <p:spPr bwMode="auto">
          <a:xfrm>
            <a:off x="7810500" y="2852738"/>
            <a:ext cx="1333500" cy="336550"/>
          </a:xfrm>
          <a:prstGeom prst="rect">
            <a:avLst/>
          </a:prstGeom>
          <a:noFill/>
          <a:ln w="9525">
            <a:noFill/>
            <a:miter lim="800000"/>
            <a:headEnd/>
            <a:tailEnd/>
          </a:ln>
        </p:spPr>
        <p:txBody>
          <a:bodyPr>
            <a:spAutoFit/>
          </a:bodyPr>
          <a:lstStyle/>
          <a:p>
            <a:pPr algn="ctr">
              <a:spcBef>
                <a:spcPct val="50000"/>
              </a:spcBef>
            </a:pPr>
            <a:r>
              <a:rPr lang="en-GB" sz="1600" b="1">
                <a:solidFill>
                  <a:srgbClr val="009900"/>
                </a:solidFill>
                <a:latin typeface="Times New Roman" pitchFamily="18" charset="0"/>
              </a:rPr>
              <a:t>E-mail</a:t>
            </a:r>
            <a:endParaRPr lang="en-US" sz="1600" b="1">
              <a:solidFill>
                <a:srgbClr val="009900"/>
              </a:solidFill>
              <a:latin typeface="Times New Roman" pitchFamily="18" charset="0"/>
            </a:endParaRPr>
          </a:p>
        </p:txBody>
      </p:sp>
      <p:sp>
        <p:nvSpPr>
          <p:cNvPr id="18447" name="Text Box 15"/>
          <p:cNvSpPr txBox="1">
            <a:spLocks noChangeArrowheads="1"/>
          </p:cNvSpPr>
          <p:nvPr/>
        </p:nvSpPr>
        <p:spPr bwMode="auto">
          <a:xfrm>
            <a:off x="8027988" y="1363663"/>
            <a:ext cx="863600" cy="336550"/>
          </a:xfrm>
          <a:prstGeom prst="rect">
            <a:avLst/>
          </a:prstGeom>
          <a:noFill/>
          <a:ln w="9525">
            <a:noFill/>
            <a:miter lim="800000"/>
            <a:headEnd/>
            <a:tailEnd/>
          </a:ln>
        </p:spPr>
        <p:txBody>
          <a:bodyPr>
            <a:spAutoFit/>
          </a:bodyPr>
          <a:lstStyle/>
          <a:p>
            <a:pPr>
              <a:spcBef>
                <a:spcPct val="50000"/>
              </a:spcBef>
            </a:pPr>
            <a:r>
              <a:rPr lang="en-GB" sz="1600" b="1">
                <a:solidFill>
                  <a:srgbClr val="CC3399"/>
                </a:solidFill>
                <a:latin typeface="Times New Roman" pitchFamily="18" charset="0"/>
              </a:rPr>
              <a:t>Mobile</a:t>
            </a:r>
            <a:endParaRPr lang="en-US" sz="1600" b="1">
              <a:solidFill>
                <a:srgbClr val="CC3399"/>
              </a:solidFill>
              <a:latin typeface="Times New Roman" pitchFamily="18" charset="0"/>
            </a:endParaRPr>
          </a:p>
        </p:txBody>
      </p:sp>
      <p:sp>
        <p:nvSpPr>
          <p:cNvPr id="18448" name="Text Box 16"/>
          <p:cNvSpPr txBox="1">
            <a:spLocks noChangeArrowheads="1"/>
          </p:cNvSpPr>
          <p:nvPr/>
        </p:nvSpPr>
        <p:spPr bwMode="auto">
          <a:xfrm>
            <a:off x="5724525" y="2732088"/>
            <a:ext cx="2089150" cy="336550"/>
          </a:xfrm>
          <a:prstGeom prst="rect">
            <a:avLst/>
          </a:prstGeom>
          <a:noFill/>
          <a:ln w="9525">
            <a:noFill/>
            <a:miter lim="800000"/>
            <a:headEnd/>
            <a:tailEnd/>
          </a:ln>
        </p:spPr>
        <p:txBody>
          <a:bodyPr>
            <a:spAutoFit/>
          </a:bodyPr>
          <a:lstStyle/>
          <a:p>
            <a:pPr algn="ctr">
              <a:spcBef>
                <a:spcPct val="50000"/>
              </a:spcBef>
            </a:pPr>
            <a:r>
              <a:rPr lang="en-GB" sz="1600" b="1">
                <a:solidFill>
                  <a:srgbClr val="009900"/>
                </a:solidFill>
                <a:latin typeface="Times New Roman" pitchFamily="18" charset="0"/>
              </a:rPr>
              <a:t>Internet</a:t>
            </a:r>
            <a:endParaRPr lang="en-US" sz="1600" b="1">
              <a:solidFill>
                <a:srgbClr val="009900"/>
              </a:solidFill>
              <a:latin typeface="Times New Roman" pitchFamily="18" charset="0"/>
            </a:endParaRPr>
          </a:p>
        </p:txBody>
      </p:sp>
      <p:sp>
        <p:nvSpPr>
          <p:cNvPr id="18449" name="Text Box 17"/>
          <p:cNvSpPr txBox="1">
            <a:spLocks noChangeArrowheads="1"/>
          </p:cNvSpPr>
          <p:nvPr/>
        </p:nvSpPr>
        <p:spPr bwMode="auto">
          <a:xfrm>
            <a:off x="252413" y="1412875"/>
            <a:ext cx="3887787" cy="579438"/>
          </a:xfrm>
          <a:prstGeom prst="rect">
            <a:avLst/>
          </a:prstGeom>
          <a:noFill/>
          <a:ln w="9525">
            <a:noFill/>
            <a:miter lim="800000"/>
            <a:headEnd/>
            <a:tailEnd/>
          </a:ln>
        </p:spPr>
        <p:txBody>
          <a:bodyPr>
            <a:spAutoFit/>
          </a:bodyPr>
          <a:lstStyle/>
          <a:p>
            <a:pPr>
              <a:spcBef>
                <a:spcPct val="50000"/>
              </a:spcBef>
            </a:pPr>
            <a:r>
              <a:rPr lang="en-GB" sz="2000" b="1" i="1">
                <a:solidFill>
                  <a:srgbClr val="0066FF"/>
                </a:solidFill>
                <a:latin typeface="Bradley Hand ITC" pitchFamily="66" charset="0"/>
              </a:rPr>
              <a:t>You need Bi-Directional </a:t>
            </a:r>
          </a:p>
          <a:p>
            <a:pPr>
              <a:lnSpc>
                <a:spcPct val="10000"/>
              </a:lnSpc>
              <a:spcBef>
                <a:spcPct val="50000"/>
              </a:spcBef>
            </a:pPr>
            <a:r>
              <a:rPr lang="en-GB" sz="2000" b="1" i="1">
                <a:solidFill>
                  <a:srgbClr val="0066FF"/>
                </a:solidFill>
                <a:latin typeface="Bradley Hand ITC" pitchFamily="66" charset="0"/>
              </a:rPr>
              <a:t>Transmission</a:t>
            </a:r>
            <a:endParaRPr lang="en-US" sz="2000" b="1" i="1">
              <a:solidFill>
                <a:srgbClr val="0066FF"/>
              </a:solidFill>
              <a:latin typeface="Bradley Hand ITC" pitchFamily="66" charset="0"/>
            </a:endParaRPr>
          </a:p>
        </p:txBody>
      </p:sp>
      <p:sp>
        <p:nvSpPr>
          <p:cNvPr id="18450" name="Oval 18"/>
          <p:cNvSpPr>
            <a:spLocks noChangeArrowheads="1"/>
          </p:cNvSpPr>
          <p:nvPr/>
        </p:nvSpPr>
        <p:spPr bwMode="auto">
          <a:xfrm>
            <a:off x="2124075" y="4437063"/>
            <a:ext cx="4392613" cy="2374900"/>
          </a:xfrm>
          <a:prstGeom prst="ellipse">
            <a:avLst/>
          </a:prstGeom>
          <a:noFill/>
          <a:ln w="31750">
            <a:solidFill>
              <a:schemeClr val="tx1"/>
            </a:solidFill>
            <a:round/>
            <a:headEnd/>
            <a:tailEnd/>
          </a:ln>
        </p:spPr>
        <p:txBody>
          <a:bodyPr wrap="none" anchor="ctr"/>
          <a:lstStyle/>
          <a:p>
            <a:endParaRPr lang="en-GB"/>
          </a:p>
        </p:txBody>
      </p:sp>
      <p:sp>
        <p:nvSpPr>
          <p:cNvPr id="18451" name="Rectangle 19" descr="Horizontal brick"/>
          <p:cNvSpPr>
            <a:spLocks noChangeArrowheads="1"/>
          </p:cNvSpPr>
          <p:nvPr/>
        </p:nvSpPr>
        <p:spPr bwMode="auto">
          <a:xfrm rot="-5400000">
            <a:off x="1998663" y="5391150"/>
            <a:ext cx="179387" cy="360363"/>
          </a:xfrm>
          <a:prstGeom prst="rect">
            <a:avLst/>
          </a:prstGeom>
          <a:pattFill prst="horzBrick">
            <a:fgClr>
              <a:schemeClr val="accent1"/>
            </a:fgClr>
            <a:bgClr>
              <a:schemeClr val="bg2"/>
            </a:bgClr>
          </a:pattFill>
          <a:ln w="9525">
            <a:solidFill>
              <a:schemeClr val="tx1"/>
            </a:solidFill>
            <a:miter lim="800000"/>
            <a:headEnd/>
            <a:tailEnd/>
          </a:ln>
        </p:spPr>
        <p:txBody>
          <a:bodyPr wrap="none" anchor="ctr"/>
          <a:lstStyle/>
          <a:p>
            <a:endParaRPr lang="en-GB"/>
          </a:p>
        </p:txBody>
      </p:sp>
      <p:sp>
        <p:nvSpPr>
          <p:cNvPr id="18452" name="Rectangle 20" descr="Horizontal brick"/>
          <p:cNvSpPr>
            <a:spLocks noChangeArrowheads="1"/>
          </p:cNvSpPr>
          <p:nvPr/>
        </p:nvSpPr>
        <p:spPr bwMode="auto">
          <a:xfrm rot="-120573">
            <a:off x="4211638" y="4129088"/>
            <a:ext cx="215900" cy="360362"/>
          </a:xfrm>
          <a:prstGeom prst="rect">
            <a:avLst/>
          </a:prstGeom>
          <a:pattFill prst="horzBrick">
            <a:fgClr>
              <a:schemeClr val="accent1"/>
            </a:fgClr>
            <a:bgClr>
              <a:schemeClr val="bg2"/>
            </a:bgClr>
          </a:pattFill>
          <a:ln w="9525">
            <a:solidFill>
              <a:schemeClr val="tx1"/>
            </a:solidFill>
            <a:miter lim="800000"/>
            <a:headEnd/>
            <a:tailEnd/>
          </a:ln>
        </p:spPr>
        <p:txBody>
          <a:bodyPr wrap="none" anchor="ctr"/>
          <a:lstStyle/>
          <a:p>
            <a:endParaRPr lang="en-GB"/>
          </a:p>
        </p:txBody>
      </p:sp>
      <p:sp>
        <p:nvSpPr>
          <p:cNvPr id="18453" name="Rectangle 21" descr="Horizontal brick"/>
          <p:cNvSpPr>
            <a:spLocks noChangeArrowheads="1"/>
          </p:cNvSpPr>
          <p:nvPr/>
        </p:nvSpPr>
        <p:spPr bwMode="auto">
          <a:xfrm rot="-120573">
            <a:off x="4211638" y="6596063"/>
            <a:ext cx="215900" cy="360362"/>
          </a:xfrm>
          <a:prstGeom prst="rect">
            <a:avLst/>
          </a:prstGeom>
          <a:pattFill prst="horzBrick">
            <a:fgClr>
              <a:schemeClr val="accent1"/>
            </a:fgClr>
            <a:bgClr>
              <a:schemeClr val="bg2"/>
            </a:bgClr>
          </a:pattFill>
          <a:ln w="9525">
            <a:solidFill>
              <a:schemeClr val="tx1"/>
            </a:solidFill>
            <a:miter lim="800000"/>
            <a:headEnd/>
            <a:tailEnd/>
          </a:ln>
        </p:spPr>
        <p:txBody>
          <a:bodyPr wrap="none" anchor="ctr"/>
          <a:lstStyle/>
          <a:p>
            <a:endParaRPr lang="en-GB"/>
          </a:p>
        </p:txBody>
      </p:sp>
      <p:sp>
        <p:nvSpPr>
          <p:cNvPr id="18454" name="Rectangle 22" descr="Horizontal brick"/>
          <p:cNvSpPr>
            <a:spLocks noChangeArrowheads="1"/>
          </p:cNvSpPr>
          <p:nvPr/>
        </p:nvSpPr>
        <p:spPr bwMode="auto">
          <a:xfrm rot="-2561744">
            <a:off x="2770188" y="4591050"/>
            <a:ext cx="217487" cy="360363"/>
          </a:xfrm>
          <a:prstGeom prst="rect">
            <a:avLst/>
          </a:prstGeom>
          <a:pattFill prst="horzBrick">
            <a:fgClr>
              <a:schemeClr val="accent1"/>
            </a:fgClr>
            <a:bgClr>
              <a:schemeClr val="bg2"/>
            </a:bgClr>
          </a:pattFill>
          <a:ln w="9525">
            <a:solidFill>
              <a:schemeClr val="tx1"/>
            </a:solidFill>
            <a:miter lim="800000"/>
            <a:headEnd/>
            <a:tailEnd/>
          </a:ln>
        </p:spPr>
        <p:txBody>
          <a:bodyPr wrap="none" anchor="ctr"/>
          <a:lstStyle/>
          <a:p>
            <a:endParaRPr lang="en-GB"/>
          </a:p>
        </p:txBody>
      </p:sp>
      <p:sp>
        <p:nvSpPr>
          <p:cNvPr id="18455" name="Rectangle 23" descr="Horizontal brick"/>
          <p:cNvSpPr>
            <a:spLocks noChangeArrowheads="1"/>
          </p:cNvSpPr>
          <p:nvPr/>
        </p:nvSpPr>
        <p:spPr bwMode="auto">
          <a:xfrm rot="-2561744">
            <a:off x="5802313" y="6242050"/>
            <a:ext cx="219075" cy="360363"/>
          </a:xfrm>
          <a:prstGeom prst="rect">
            <a:avLst/>
          </a:prstGeom>
          <a:pattFill prst="horzBrick">
            <a:fgClr>
              <a:schemeClr val="accent1"/>
            </a:fgClr>
            <a:bgClr>
              <a:schemeClr val="bg2"/>
            </a:bgClr>
          </a:pattFill>
          <a:ln w="9525">
            <a:solidFill>
              <a:schemeClr val="tx1"/>
            </a:solidFill>
            <a:miter lim="800000"/>
            <a:headEnd/>
            <a:tailEnd/>
          </a:ln>
        </p:spPr>
        <p:txBody>
          <a:bodyPr wrap="none" anchor="ctr"/>
          <a:lstStyle/>
          <a:p>
            <a:endParaRPr lang="en-GB"/>
          </a:p>
        </p:txBody>
      </p:sp>
      <p:sp>
        <p:nvSpPr>
          <p:cNvPr id="18456" name="Rectangle 24" descr="Horizontal brick"/>
          <p:cNvSpPr>
            <a:spLocks noChangeArrowheads="1"/>
          </p:cNvSpPr>
          <p:nvPr/>
        </p:nvSpPr>
        <p:spPr bwMode="auto">
          <a:xfrm rot="3326060">
            <a:off x="5649119" y="4533106"/>
            <a:ext cx="209550" cy="338138"/>
          </a:xfrm>
          <a:prstGeom prst="rect">
            <a:avLst/>
          </a:prstGeom>
          <a:pattFill prst="horzBrick">
            <a:fgClr>
              <a:schemeClr val="accent1"/>
            </a:fgClr>
            <a:bgClr>
              <a:schemeClr val="bg2"/>
            </a:bgClr>
          </a:pattFill>
          <a:ln w="9525">
            <a:solidFill>
              <a:schemeClr val="tx1"/>
            </a:solidFill>
            <a:miter lim="800000"/>
            <a:headEnd/>
            <a:tailEnd/>
          </a:ln>
        </p:spPr>
        <p:txBody>
          <a:bodyPr wrap="none" anchor="ctr"/>
          <a:lstStyle/>
          <a:p>
            <a:endParaRPr lang="en-GB"/>
          </a:p>
        </p:txBody>
      </p:sp>
      <p:sp>
        <p:nvSpPr>
          <p:cNvPr id="18457" name="Rectangle 25" descr="Horizontal brick"/>
          <p:cNvSpPr>
            <a:spLocks noChangeArrowheads="1"/>
          </p:cNvSpPr>
          <p:nvPr/>
        </p:nvSpPr>
        <p:spPr bwMode="auto">
          <a:xfrm rot="3326060">
            <a:off x="2679700" y="6308725"/>
            <a:ext cx="215900" cy="355600"/>
          </a:xfrm>
          <a:prstGeom prst="rect">
            <a:avLst/>
          </a:prstGeom>
          <a:pattFill prst="horzBrick">
            <a:fgClr>
              <a:schemeClr val="accent1"/>
            </a:fgClr>
            <a:bgClr>
              <a:schemeClr val="bg2"/>
            </a:bgClr>
          </a:pattFill>
          <a:ln w="9525">
            <a:solidFill>
              <a:schemeClr val="tx1"/>
            </a:solidFill>
            <a:miter lim="800000"/>
            <a:headEnd/>
            <a:tailEnd/>
          </a:ln>
        </p:spPr>
        <p:txBody>
          <a:bodyPr wrap="none" anchor="ctr"/>
          <a:lstStyle/>
          <a:p>
            <a:endParaRPr lang="en-GB"/>
          </a:p>
        </p:txBody>
      </p:sp>
      <p:sp>
        <p:nvSpPr>
          <p:cNvPr id="18458" name="Text Box 26"/>
          <p:cNvSpPr txBox="1">
            <a:spLocks noChangeArrowheads="1"/>
          </p:cNvSpPr>
          <p:nvPr/>
        </p:nvSpPr>
        <p:spPr bwMode="auto">
          <a:xfrm>
            <a:off x="107950" y="6553200"/>
            <a:ext cx="3384550" cy="304800"/>
          </a:xfrm>
          <a:prstGeom prst="rect">
            <a:avLst/>
          </a:prstGeom>
          <a:noFill/>
          <a:ln w="9525">
            <a:noFill/>
            <a:miter lim="800000"/>
            <a:headEnd/>
            <a:tailEnd/>
          </a:ln>
        </p:spPr>
        <p:txBody>
          <a:bodyPr>
            <a:spAutoFit/>
          </a:bodyPr>
          <a:lstStyle/>
          <a:p>
            <a:pPr>
              <a:spcBef>
                <a:spcPct val="50000"/>
              </a:spcBef>
            </a:pPr>
            <a:r>
              <a:rPr lang="en-GB" sz="1400"/>
              <a:t>Domestic Transport Network</a:t>
            </a:r>
            <a:endParaRPr lang="en-US" sz="1400"/>
          </a:p>
        </p:txBody>
      </p:sp>
      <p:sp>
        <p:nvSpPr>
          <p:cNvPr id="18459" name="Line 27"/>
          <p:cNvSpPr>
            <a:spLocks noChangeShapeType="1"/>
          </p:cNvSpPr>
          <p:nvPr/>
        </p:nvSpPr>
        <p:spPr bwMode="auto">
          <a:xfrm flipV="1">
            <a:off x="1116013" y="6092825"/>
            <a:ext cx="1439862" cy="504825"/>
          </a:xfrm>
          <a:prstGeom prst="line">
            <a:avLst/>
          </a:prstGeom>
          <a:noFill/>
          <a:ln w="9525">
            <a:solidFill>
              <a:schemeClr val="tx1"/>
            </a:solidFill>
            <a:round/>
            <a:headEnd/>
            <a:tailEnd type="triangle" w="med" len="med"/>
          </a:ln>
        </p:spPr>
        <p:txBody>
          <a:bodyPr/>
          <a:lstStyle/>
          <a:p>
            <a:endParaRPr lang="en-GB"/>
          </a:p>
        </p:txBody>
      </p:sp>
      <p:sp>
        <p:nvSpPr>
          <p:cNvPr id="18460" name="Text Box 28"/>
          <p:cNvSpPr txBox="1">
            <a:spLocks noChangeArrowheads="1"/>
          </p:cNvSpPr>
          <p:nvPr/>
        </p:nvSpPr>
        <p:spPr bwMode="auto">
          <a:xfrm>
            <a:off x="3492500" y="5419725"/>
            <a:ext cx="1798638" cy="385763"/>
          </a:xfrm>
          <a:prstGeom prst="rect">
            <a:avLst/>
          </a:prstGeom>
          <a:solidFill>
            <a:schemeClr val="accent1"/>
          </a:solidFill>
          <a:ln w="19050">
            <a:solidFill>
              <a:schemeClr val="tx1"/>
            </a:solidFill>
            <a:miter lim="800000"/>
            <a:headEnd/>
            <a:tailEnd/>
          </a:ln>
        </p:spPr>
        <p:txBody>
          <a:bodyPr anchor="b" anchorCtr="1">
            <a:spAutoFit/>
          </a:bodyPr>
          <a:lstStyle/>
          <a:p>
            <a:pPr>
              <a:spcBef>
                <a:spcPct val="50000"/>
              </a:spcBef>
            </a:pPr>
            <a:r>
              <a:rPr lang="en-GB" b="1"/>
              <a:t> Core Element</a:t>
            </a:r>
            <a:endParaRPr lang="en-US" b="1"/>
          </a:p>
        </p:txBody>
      </p:sp>
      <p:sp>
        <p:nvSpPr>
          <p:cNvPr id="18461" name="Text Box 29"/>
          <p:cNvSpPr txBox="1">
            <a:spLocks noChangeArrowheads="1"/>
          </p:cNvSpPr>
          <p:nvPr/>
        </p:nvSpPr>
        <p:spPr bwMode="auto">
          <a:xfrm>
            <a:off x="3779838" y="5829300"/>
            <a:ext cx="2447925" cy="336550"/>
          </a:xfrm>
          <a:prstGeom prst="rect">
            <a:avLst/>
          </a:prstGeom>
          <a:noFill/>
          <a:ln w="19050">
            <a:noFill/>
            <a:miter lim="800000"/>
            <a:headEnd/>
            <a:tailEnd/>
          </a:ln>
        </p:spPr>
        <p:txBody>
          <a:bodyPr>
            <a:spAutoFit/>
          </a:bodyPr>
          <a:lstStyle/>
          <a:p>
            <a:pPr algn="ctr">
              <a:spcBef>
                <a:spcPct val="50000"/>
              </a:spcBef>
            </a:pPr>
            <a:r>
              <a:rPr lang="en-GB" sz="1600" b="1">
                <a:solidFill>
                  <a:srgbClr val="0066FF"/>
                </a:solidFill>
              </a:rPr>
              <a:t>Soft Switch / Switches</a:t>
            </a:r>
            <a:endParaRPr lang="en-US" sz="1600" b="1">
              <a:solidFill>
                <a:srgbClr val="0066FF"/>
              </a:solidFill>
            </a:endParaRPr>
          </a:p>
        </p:txBody>
      </p:sp>
      <p:pic>
        <p:nvPicPr>
          <p:cNvPr id="18462" name="Picture 30" descr="MC910217021[2]"/>
          <p:cNvPicPr>
            <a:picLocks noChangeAspect="1" noChangeArrowheads="1"/>
          </p:cNvPicPr>
          <p:nvPr/>
        </p:nvPicPr>
        <p:blipFill>
          <a:blip r:embed="rId6" cstate="print"/>
          <a:srcRect/>
          <a:stretch>
            <a:fillRect/>
          </a:stretch>
        </p:blipFill>
        <p:spPr bwMode="auto">
          <a:xfrm>
            <a:off x="90488" y="5086350"/>
            <a:ext cx="1096962" cy="1150938"/>
          </a:xfrm>
          <a:prstGeom prst="rect">
            <a:avLst/>
          </a:prstGeom>
          <a:noFill/>
          <a:ln w="9525">
            <a:noFill/>
            <a:miter lim="800000"/>
            <a:headEnd/>
            <a:tailEnd/>
          </a:ln>
        </p:spPr>
      </p:pic>
      <p:sp>
        <p:nvSpPr>
          <p:cNvPr id="18463" name="AutoShape 31"/>
          <p:cNvSpPr>
            <a:spLocks noChangeArrowheads="1"/>
          </p:cNvSpPr>
          <p:nvPr/>
        </p:nvSpPr>
        <p:spPr bwMode="auto">
          <a:xfrm rot="-5990592">
            <a:off x="1296194" y="5264944"/>
            <a:ext cx="360363" cy="720725"/>
          </a:xfrm>
          <a:prstGeom prst="upArrow">
            <a:avLst>
              <a:gd name="adj1" fmla="val 50000"/>
              <a:gd name="adj2" fmla="val 50000"/>
            </a:avLst>
          </a:prstGeom>
          <a:solidFill>
            <a:schemeClr val="tx2"/>
          </a:solidFill>
          <a:ln w="9525">
            <a:solidFill>
              <a:schemeClr val="tx1"/>
            </a:solidFill>
            <a:miter lim="800000"/>
            <a:headEnd/>
            <a:tailEnd/>
          </a:ln>
        </p:spPr>
        <p:txBody>
          <a:bodyPr wrap="none" anchor="ctr"/>
          <a:lstStyle/>
          <a:p>
            <a:endParaRPr lang="en-GB"/>
          </a:p>
        </p:txBody>
      </p:sp>
      <p:sp>
        <p:nvSpPr>
          <p:cNvPr id="18464" name="Text Box 32"/>
          <p:cNvSpPr txBox="1">
            <a:spLocks noChangeArrowheads="1"/>
          </p:cNvSpPr>
          <p:nvPr/>
        </p:nvSpPr>
        <p:spPr bwMode="auto">
          <a:xfrm>
            <a:off x="5942013" y="4637088"/>
            <a:ext cx="790575" cy="304800"/>
          </a:xfrm>
          <a:prstGeom prst="rect">
            <a:avLst/>
          </a:prstGeom>
          <a:noFill/>
          <a:ln w="9525">
            <a:noFill/>
            <a:miter lim="800000"/>
            <a:headEnd/>
            <a:tailEnd/>
          </a:ln>
        </p:spPr>
        <p:txBody>
          <a:bodyPr>
            <a:spAutoFit/>
          </a:bodyPr>
          <a:lstStyle/>
          <a:p>
            <a:pPr>
              <a:spcBef>
                <a:spcPct val="50000"/>
              </a:spcBef>
            </a:pPr>
            <a:r>
              <a:rPr lang="en-GB" sz="1400" b="1"/>
              <a:t>MSAN</a:t>
            </a:r>
            <a:endParaRPr lang="en-US" sz="1400" b="1"/>
          </a:p>
        </p:txBody>
      </p:sp>
      <p:sp>
        <p:nvSpPr>
          <p:cNvPr id="18465" name="Rectangle 33"/>
          <p:cNvSpPr>
            <a:spLocks noChangeArrowheads="1"/>
          </p:cNvSpPr>
          <p:nvPr/>
        </p:nvSpPr>
        <p:spPr bwMode="auto">
          <a:xfrm rot="-5400000">
            <a:off x="6551612" y="5265738"/>
            <a:ext cx="288925" cy="647700"/>
          </a:xfrm>
          <a:prstGeom prst="rect">
            <a:avLst/>
          </a:prstGeom>
          <a:pattFill prst="plaid">
            <a:fgClr>
              <a:schemeClr val="accent1"/>
            </a:fgClr>
            <a:bgClr>
              <a:srgbClr val="FF0000"/>
            </a:bgClr>
          </a:pattFill>
          <a:ln w="9525">
            <a:solidFill>
              <a:schemeClr val="tx1"/>
            </a:solidFill>
            <a:miter lim="800000"/>
            <a:headEnd/>
            <a:tailEnd/>
          </a:ln>
        </p:spPr>
        <p:txBody>
          <a:bodyPr wrap="none" anchor="ctr"/>
          <a:lstStyle/>
          <a:p>
            <a:endParaRPr lang="en-GB"/>
          </a:p>
        </p:txBody>
      </p:sp>
      <p:sp>
        <p:nvSpPr>
          <p:cNvPr id="18466" name="Text Box 34"/>
          <p:cNvSpPr txBox="1">
            <a:spLocks noChangeArrowheads="1"/>
          </p:cNvSpPr>
          <p:nvPr/>
        </p:nvSpPr>
        <p:spPr bwMode="auto">
          <a:xfrm>
            <a:off x="7021513" y="5176838"/>
            <a:ext cx="1582737" cy="825500"/>
          </a:xfrm>
          <a:prstGeom prst="rect">
            <a:avLst/>
          </a:prstGeom>
          <a:noFill/>
          <a:ln w="9525">
            <a:noFill/>
            <a:miter lim="800000"/>
            <a:headEnd/>
            <a:tailEnd/>
          </a:ln>
        </p:spPr>
        <p:txBody>
          <a:bodyPr>
            <a:spAutoFit/>
          </a:bodyPr>
          <a:lstStyle/>
          <a:p>
            <a:pPr algn="ctr">
              <a:spcBef>
                <a:spcPct val="50000"/>
              </a:spcBef>
            </a:pPr>
            <a:r>
              <a:rPr lang="en-GB" sz="1600" b="1"/>
              <a:t>International Transport Network</a:t>
            </a:r>
            <a:endParaRPr lang="en-US" sz="1600" b="1"/>
          </a:p>
        </p:txBody>
      </p:sp>
      <p:sp>
        <p:nvSpPr>
          <p:cNvPr id="18467" name="Text Box 35"/>
          <p:cNvSpPr txBox="1">
            <a:spLocks noChangeArrowheads="1"/>
          </p:cNvSpPr>
          <p:nvPr/>
        </p:nvSpPr>
        <p:spPr bwMode="auto">
          <a:xfrm>
            <a:off x="6084888" y="6553200"/>
            <a:ext cx="3384550" cy="304800"/>
          </a:xfrm>
          <a:prstGeom prst="rect">
            <a:avLst/>
          </a:prstGeom>
          <a:noFill/>
          <a:ln w="9525">
            <a:noFill/>
            <a:miter lim="800000"/>
            <a:headEnd/>
            <a:tailEnd/>
          </a:ln>
        </p:spPr>
        <p:txBody>
          <a:bodyPr>
            <a:spAutoFit/>
          </a:bodyPr>
          <a:lstStyle/>
          <a:p>
            <a:pPr>
              <a:spcBef>
                <a:spcPct val="50000"/>
              </a:spcBef>
            </a:pPr>
            <a:r>
              <a:rPr lang="en-GB" sz="1400"/>
              <a:t>International Gateway</a:t>
            </a:r>
            <a:endParaRPr lang="en-US" sz="1400"/>
          </a:p>
        </p:txBody>
      </p:sp>
      <p:sp>
        <p:nvSpPr>
          <p:cNvPr id="18468" name="Line 36"/>
          <p:cNvSpPr>
            <a:spLocks noChangeShapeType="1"/>
          </p:cNvSpPr>
          <p:nvPr/>
        </p:nvSpPr>
        <p:spPr bwMode="auto">
          <a:xfrm flipV="1">
            <a:off x="6767513" y="5805488"/>
            <a:ext cx="36512" cy="792162"/>
          </a:xfrm>
          <a:prstGeom prst="line">
            <a:avLst/>
          </a:prstGeom>
          <a:noFill/>
          <a:ln w="9525">
            <a:solidFill>
              <a:schemeClr val="tx1"/>
            </a:solidFill>
            <a:round/>
            <a:headEnd/>
            <a:tailEnd type="triangle" w="med" len="med"/>
          </a:ln>
        </p:spPr>
        <p:txBody>
          <a:bodyPr/>
          <a:lstStyle/>
          <a:p>
            <a:endParaRPr lang="en-GB"/>
          </a:p>
        </p:txBody>
      </p:sp>
      <p:sp>
        <p:nvSpPr>
          <p:cNvPr id="18469" name="Text Box 37"/>
          <p:cNvSpPr txBox="1">
            <a:spLocks noChangeArrowheads="1"/>
          </p:cNvSpPr>
          <p:nvPr/>
        </p:nvSpPr>
        <p:spPr bwMode="auto">
          <a:xfrm>
            <a:off x="2339975" y="5013325"/>
            <a:ext cx="3024188" cy="336550"/>
          </a:xfrm>
          <a:prstGeom prst="rect">
            <a:avLst/>
          </a:prstGeom>
          <a:noFill/>
          <a:ln w="19050">
            <a:noFill/>
            <a:miter lim="800000"/>
            <a:headEnd/>
            <a:tailEnd/>
          </a:ln>
        </p:spPr>
        <p:txBody>
          <a:bodyPr>
            <a:spAutoFit/>
          </a:bodyPr>
          <a:lstStyle/>
          <a:p>
            <a:pPr algn="ctr">
              <a:spcBef>
                <a:spcPct val="50000"/>
              </a:spcBef>
            </a:pPr>
            <a:r>
              <a:rPr lang="en-GB" sz="1600" b="1">
                <a:solidFill>
                  <a:srgbClr val="CC00FF"/>
                </a:solidFill>
              </a:rPr>
              <a:t>Studio / Service provision</a:t>
            </a:r>
            <a:endParaRPr lang="en-US" sz="1600" b="1">
              <a:solidFill>
                <a:srgbClr val="CC00FF"/>
              </a:solidFill>
            </a:endParaRPr>
          </a:p>
        </p:txBody>
      </p:sp>
      <p:sp>
        <p:nvSpPr>
          <p:cNvPr id="18470" name="Text Box 38"/>
          <p:cNvSpPr txBox="1">
            <a:spLocks noChangeArrowheads="1"/>
          </p:cNvSpPr>
          <p:nvPr/>
        </p:nvSpPr>
        <p:spPr bwMode="auto">
          <a:xfrm>
            <a:off x="5868988" y="4419600"/>
            <a:ext cx="1727200" cy="304800"/>
          </a:xfrm>
          <a:prstGeom prst="rect">
            <a:avLst/>
          </a:prstGeom>
          <a:noFill/>
          <a:ln w="9525">
            <a:noFill/>
            <a:miter lim="800000"/>
            <a:headEnd/>
            <a:tailEnd/>
          </a:ln>
        </p:spPr>
        <p:txBody>
          <a:bodyPr>
            <a:spAutoFit/>
          </a:bodyPr>
          <a:lstStyle/>
          <a:p>
            <a:pPr>
              <a:spcBef>
                <a:spcPct val="50000"/>
              </a:spcBef>
            </a:pPr>
            <a:r>
              <a:rPr lang="en-GB" sz="1400"/>
              <a:t>Sub-core Elements</a:t>
            </a:r>
            <a:endParaRPr lang="en-US" sz="1400"/>
          </a:p>
        </p:txBody>
      </p:sp>
      <p:sp>
        <p:nvSpPr>
          <p:cNvPr id="18471" name="Text Box 39"/>
          <p:cNvSpPr txBox="1">
            <a:spLocks noChangeArrowheads="1"/>
          </p:cNvSpPr>
          <p:nvPr/>
        </p:nvSpPr>
        <p:spPr bwMode="auto">
          <a:xfrm>
            <a:off x="1116013" y="5140325"/>
            <a:ext cx="1511300" cy="304800"/>
          </a:xfrm>
          <a:prstGeom prst="rect">
            <a:avLst/>
          </a:prstGeom>
          <a:noFill/>
          <a:ln w="9525">
            <a:noFill/>
            <a:miter lim="800000"/>
            <a:headEnd/>
            <a:tailEnd/>
          </a:ln>
        </p:spPr>
        <p:txBody>
          <a:bodyPr>
            <a:spAutoFit/>
          </a:bodyPr>
          <a:lstStyle/>
          <a:p>
            <a:pPr>
              <a:spcBef>
                <a:spcPct val="50000"/>
              </a:spcBef>
            </a:pPr>
            <a:r>
              <a:rPr lang="en-GB" sz="1400" b="1"/>
              <a:t>BroadBand</a:t>
            </a:r>
            <a:endParaRPr lang="en-US" sz="1400" b="1"/>
          </a:p>
        </p:txBody>
      </p:sp>
      <p:sp>
        <p:nvSpPr>
          <p:cNvPr id="18472" name="Rectangle 40"/>
          <p:cNvSpPr>
            <a:spLocks noChangeArrowheads="1"/>
          </p:cNvSpPr>
          <p:nvPr/>
        </p:nvSpPr>
        <p:spPr bwMode="auto">
          <a:xfrm>
            <a:off x="107950" y="2563813"/>
            <a:ext cx="4643438" cy="622300"/>
          </a:xfrm>
          <a:prstGeom prst="rect">
            <a:avLst/>
          </a:prstGeom>
          <a:noFill/>
          <a:ln w="9525">
            <a:noFill/>
            <a:miter lim="800000"/>
            <a:headEnd/>
            <a:tailEnd/>
          </a:ln>
        </p:spPr>
        <p:txBody>
          <a:bodyPr/>
          <a:lstStyle/>
          <a:p>
            <a:pPr>
              <a:spcBef>
                <a:spcPct val="20000"/>
              </a:spcBef>
            </a:pPr>
            <a:r>
              <a:rPr lang="en-GB" sz="2400">
                <a:solidFill>
                  <a:srgbClr val="CC00FF"/>
                </a:solidFill>
              </a:rPr>
              <a:t>Public Communication</a:t>
            </a:r>
            <a:endParaRPr lang="en-US" sz="2400">
              <a:solidFill>
                <a:srgbClr val="CC00FF"/>
              </a:solidFill>
            </a:endParaRPr>
          </a:p>
        </p:txBody>
      </p:sp>
      <p:sp>
        <p:nvSpPr>
          <p:cNvPr id="18473" name="Line 41"/>
          <p:cNvSpPr>
            <a:spLocks noChangeShapeType="1"/>
          </p:cNvSpPr>
          <p:nvPr/>
        </p:nvSpPr>
        <p:spPr bwMode="auto">
          <a:xfrm flipV="1">
            <a:off x="3276600" y="2825750"/>
            <a:ext cx="647700" cy="4763"/>
          </a:xfrm>
          <a:prstGeom prst="line">
            <a:avLst/>
          </a:prstGeom>
          <a:noFill/>
          <a:ln w="22225">
            <a:solidFill>
              <a:schemeClr val="tx1"/>
            </a:solidFill>
            <a:round/>
            <a:headEnd/>
            <a:tailEnd type="arrow" w="med" len="lg"/>
          </a:ln>
        </p:spPr>
        <p:txBody>
          <a:bodyPr/>
          <a:lstStyle/>
          <a:p>
            <a:endParaRPr lang="en-GB"/>
          </a:p>
        </p:txBody>
      </p:sp>
      <p:sp>
        <p:nvSpPr>
          <p:cNvPr id="18474" name="Text Box 42"/>
          <p:cNvSpPr txBox="1">
            <a:spLocks noChangeArrowheads="1"/>
          </p:cNvSpPr>
          <p:nvPr/>
        </p:nvSpPr>
        <p:spPr bwMode="auto">
          <a:xfrm>
            <a:off x="250825" y="3141663"/>
            <a:ext cx="6192838" cy="428625"/>
          </a:xfrm>
          <a:prstGeom prst="rect">
            <a:avLst/>
          </a:prstGeom>
          <a:noFill/>
          <a:ln w="9525">
            <a:noFill/>
            <a:miter lim="800000"/>
            <a:headEnd/>
            <a:tailEnd/>
          </a:ln>
        </p:spPr>
        <p:txBody>
          <a:bodyPr>
            <a:spAutoFit/>
          </a:bodyPr>
          <a:lstStyle/>
          <a:p>
            <a:pPr>
              <a:lnSpc>
                <a:spcPct val="30000"/>
              </a:lnSpc>
              <a:spcBef>
                <a:spcPct val="50000"/>
              </a:spcBef>
            </a:pPr>
            <a:r>
              <a:rPr lang="en-GB" sz="2000" b="1" i="1">
                <a:solidFill>
                  <a:srgbClr val="CC00FF"/>
                </a:solidFill>
                <a:latin typeface="Bradley Hand ITC" pitchFamily="66" charset="0"/>
              </a:rPr>
              <a:t>You need only uni-Directional </a:t>
            </a:r>
          </a:p>
          <a:p>
            <a:pPr>
              <a:lnSpc>
                <a:spcPct val="30000"/>
              </a:lnSpc>
              <a:spcBef>
                <a:spcPct val="50000"/>
              </a:spcBef>
            </a:pPr>
            <a:r>
              <a:rPr lang="en-GB" sz="2000" b="1" i="1">
                <a:solidFill>
                  <a:srgbClr val="CC00FF"/>
                </a:solidFill>
                <a:latin typeface="Bradley Hand ITC" pitchFamily="66" charset="0"/>
              </a:rPr>
              <a:t>Transmission</a:t>
            </a:r>
            <a:endParaRPr lang="en-US" sz="2000" b="1" i="1">
              <a:solidFill>
                <a:srgbClr val="CC00FF"/>
              </a:solidFill>
              <a:latin typeface="Bradley Hand ITC" pitchFamily="66" charset="0"/>
            </a:endParaRPr>
          </a:p>
        </p:txBody>
      </p:sp>
      <p:pic>
        <p:nvPicPr>
          <p:cNvPr id="18475" name="Picture 43" descr="4951616"/>
          <p:cNvPicPr>
            <a:picLocks noChangeAspect="1" noChangeArrowheads="1" noCrop="1"/>
          </p:cNvPicPr>
          <p:nvPr/>
        </p:nvPicPr>
        <p:blipFill>
          <a:blip r:embed="rId7" cstate="print"/>
          <a:srcRect/>
          <a:stretch>
            <a:fillRect/>
          </a:stretch>
        </p:blipFill>
        <p:spPr bwMode="auto">
          <a:xfrm>
            <a:off x="4500563" y="2733675"/>
            <a:ext cx="1150937" cy="1150938"/>
          </a:xfrm>
          <a:prstGeom prst="rect">
            <a:avLst/>
          </a:prstGeom>
          <a:noFill/>
          <a:ln w="9525">
            <a:noFill/>
            <a:miter lim="800000"/>
            <a:headEnd/>
            <a:tailEnd/>
          </a:ln>
        </p:spPr>
      </p:pic>
      <p:pic>
        <p:nvPicPr>
          <p:cNvPr id="18476" name="Picture 44" descr="free tv"/>
          <p:cNvPicPr>
            <a:picLocks noChangeAspect="1" noChangeArrowheads="1" noCrop="1"/>
          </p:cNvPicPr>
          <p:nvPr/>
        </p:nvPicPr>
        <p:blipFill>
          <a:blip r:embed="rId8" cstate="print"/>
          <a:srcRect/>
          <a:stretch>
            <a:fillRect/>
          </a:stretch>
        </p:blipFill>
        <p:spPr bwMode="auto">
          <a:xfrm>
            <a:off x="5508625" y="1484313"/>
            <a:ext cx="1223963" cy="1223962"/>
          </a:xfrm>
          <a:prstGeom prst="rect">
            <a:avLst/>
          </a:prstGeom>
          <a:noFill/>
          <a:ln w="9525">
            <a:noFill/>
            <a:miter lim="800000"/>
            <a:headEnd/>
            <a:tailEnd/>
          </a:ln>
        </p:spPr>
      </p:pic>
      <p:pic>
        <p:nvPicPr>
          <p:cNvPr id="18477" name="Picture 45" descr="cable tv"/>
          <p:cNvPicPr>
            <a:picLocks noChangeAspect="1" noChangeArrowheads="1" noCrop="1"/>
          </p:cNvPicPr>
          <p:nvPr/>
        </p:nvPicPr>
        <p:blipFill>
          <a:blip r:embed="rId9" cstate="print"/>
          <a:srcRect/>
          <a:stretch>
            <a:fillRect/>
          </a:stretch>
        </p:blipFill>
        <p:spPr bwMode="auto">
          <a:xfrm>
            <a:off x="6946900" y="1773238"/>
            <a:ext cx="1081088" cy="1081087"/>
          </a:xfrm>
          <a:prstGeom prst="rect">
            <a:avLst/>
          </a:prstGeom>
          <a:noFill/>
          <a:ln w="9525">
            <a:noFill/>
            <a:miter lim="800000"/>
            <a:headEnd/>
            <a:tailEnd/>
          </a:ln>
        </p:spPr>
      </p:pic>
      <p:pic>
        <p:nvPicPr>
          <p:cNvPr id="18478" name="Picture 46" descr="satelite"/>
          <p:cNvPicPr>
            <a:picLocks noChangeAspect="1" noChangeArrowheads="1" noCrop="1"/>
          </p:cNvPicPr>
          <p:nvPr/>
        </p:nvPicPr>
        <p:blipFill>
          <a:blip r:embed="rId10" cstate="print"/>
          <a:srcRect/>
          <a:stretch>
            <a:fillRect/>
          </a:stretch>
        </p:blipFill>
        <p:spPr bwMode="auto">
          <a:xfrm>
            <a:off x="7886700" y="2924175"/>
            <a:ext cx="1077913" cy="1077913"/>
          </a:xfrm>
          <a:prstGeom prst="rect">
            <a:avLst/>
          </a:prstGeom>
          <a:noFill/>
          <a:ln w="9525">
            <a:noFill/>
            <a:miter lim="800000"/>
            <a:headEnd/>
            <a:tailEnd/>
          </a:ln>
        </p:spPr>
      </p:pic>
      <p:pic>
        <p:nvPicPr>
          <p:cNvPr id="18479" name="Picture 47" descr="4950419"/>
          <p:cNvPicPr>
            <a:picLocks noChangeAspect="1" noChangeArrowheads="1" noCrop="1"/>
          </p:cNvPicPr>
          <p:nvPr/>
        </p:nvPicPr>
        <p:blipFill>
          <a:blip r:embed="rId11" cstate="print"/>
          <a:srcRect/>
          <a:stretch>
            <a:fillRect/>
          </a:stretch>
        </p:blipFill>
        <p:spPr bwMode="auto">
          <a:xfrm>
            <a:off x="6445250" y="3068638"/>
            <a:ext cx="1079500" cy="1079500"/>
          </a:xfrm>
          <a:prstGeom prst="rect">
            <a:avLst/>
          </a:prstGeom>
          <a:noFill/>
          <a:ln w="9525">
            <a:noFill/>
            <a:miter lim="800000"/>
            <a:headEnd/>
            <a:tailEnd/>
          </a:ln>
        </p:spPr>
      </p:pic>
      <p:sp>
        <p:nvSpPr>
          <p:cNvPr id="18480" name="Text Box 48"/>
          <p:cNvSpPr txBox="1">
            <a:spLocks noChangeArrowheads="1"/>
          </p:cNvSpPr>
          <p:nvPr/>
        </p:nvSpPr>
        <p:spPr bwMode="auto">
          <a:xfrm>
            <a:off x="5148263" y="2636838"/>
            <a:ext cx="1873250" cy="336550"/>
          </a:xfrm>
          <a:prstGeom prst="rect">
            <a:avLst/>
          </a:prstGeom>
          <a:noFill/>
          <a:ln w="9525">
            <a:noFill/>
            <a:miter lim="800000"/>
            <a:headEnd/>
            <a:tailEnd/>
          </a:ln>
        </p:spPr>
        <p:txBody>
          <a:bodyPr>
            <a:spAutoFit/>
          </a:bodyPr>
          <a:lstStyle/>
          <a:p>
            <a:pPr algn="ctr">
              <a:spcBef>
                <a:spcPct val="50000"/>
              </a:spcBef>
            </a:pPr>
            <a:r>
              <a:rPr lang="en-GB" sz="1600" b="1">
                <a:solidFill>
                  <a:srgbClr val="0000FF"/>
                </a:solidFill>
                <a:latin typeface="Times New Roman" pitchFamily="18" charset="0"/>
              </a:rPr>
              <a:t>Free TV</a:t>
            </a:r>
            <a:endParaRPr lang="en-US" sz="1600" b="1">
              <a:solidFill>
                <a:srgbClr val="0000FF"/>
              </a:solidFill>
              <a:latin typeface="Times New Roman" pitchFamily="18" charset="0"/>
            </a:endParaRPr>
          </a:p>
        </p:txBody>
      </p:sp>
      <p:sp>
        <p:nvSpPr>
          <p:cNvPr id="18481" name="Text Box 49"/>
          <p:cNvSpPr txBox="1">
            <a:spLocks noChangeArrowheads="1"/>
          </p:cNvSpPr>
          <p:nvPr/>
        </p:nvSpPr>
        <p:spPr bwMode="auto">
          <a:xfrm>
            <a:off x="6948488" y="2732088"/>
            <a:ext cx="1081087" cy="336550"/>
          </a:xfrm>
          <a:prstGeom prst="rect">
            <a:avLst/>
          </a:prstGeom>
          <a:noFill/>
          <a:ln w="9525">
            <a:noFill/>
            <a:miter lim="800000"/>
            <a:headEnd/>
            <a:tailEnd/>
          </a:ln>
        </p:spPr>
        <p:txBody>
          <a:bodyPr>
            <a:spAutoFit/>
          </a:bodyPr>
          <a:lstStyle/>
          <a:p>
            <a:pPr algn="ctr">
              <a:spcBef>
                <a:spcPct val="50000"/>
              </a:spcBef>
            </a:pPr>
            <a:r>
              <a:rPr lang="en-GB" sz="1600" b="1">
                <a:solidFill>
                  <a:srgbClr val="0000FF"/>
                </a:solidFill>
                <a:latin typeface="Times New Roman" pitchFamily="18" charset="0"/>
              </a:rPr>
              <a:t>Cable TV</a:t>
            </a:r>
            <a:endParaRPr lang="en-US" sz="1600" b="1">
              <a:solidFill>
                <a:srgbClr val="0000FF"/>
              </a:solidFill>
              <a:latin typeface="Times New Roman" pitchFamily="18" charset="0"/>
            </a:endParaRPr>
          </a:p>
        </p:txBody>
      </p:sp>
      <p:sp>
        <p:nvSpPr>
          <p:cNvPr id="18482" name="Text Box 50"/>
          <p:cNvSpPr txBox="1">
            <a:spLocks noChangeArrowheads="1"/>
          </p:cNvSpPr>
          <p:nvPr/>
        </p:nvSpPr>
        <p:spPr bwMode="auto">
          <a:xfrm>
            <a:off x="7885113" y="3836988"/>
            <a:ext cx="1295400" cy="336550"/>
          </a:xfrm>
          <a:prstGeom prst="rect">
            <a:avLst/>
          </a:prstGeom>
          <a:noFill/>
          <a:ln w="9525">
            <a:noFill/>
            <a:miter lim="800000"/>
            <a:headEnd/>
            <a:tailEnd/>
          </a:ln>
        </p:spPr>
        <p:txBody>
          <a:bodyPr>
            <a:spAutoFit/>
          </a:bodyPr>
          <a:lstStyle/>
          <a:p>
            <a:pPr algn="ctr">
              <a:spcBef>
                <a:spcPct val="50000"/>
              </a:spcBef>
            </a:pPr>
            <a:r>
              <a:rPr lang="en-GB" sz="1600" b="1">
                <a:solidFill>
                  <a:srgbClr val="0000FF"/>
                </a:solidFill>
                <a:latin typeface="Times New Roman" pitchFamily="18" charset="0"/>
              </a:rPr>
              <a:t>Satellite TV</a:t>
            </a:r>
            <a:endParaRPr lang="en-US" sz="1600" b="1">
              <a:solidFill>
                <a:srgbClr val="0000FF"/>
              </a:solidFill>
              <a:latin typeface="Times New Roman" pitchFamily="18" charset="0"/>
            </a:endParaRPr>
          </a:p>
        </p:txBody>
      </p:sp>
      <p:sp>
        <p:nvSpPr>
          <p:cNvPr id="18483" name="Text Box 51"/>
          <p:cNvSpPr txBox="1">
            <a:spLocks noChangeArrowheads="1"/>
          </p:cNvSpPr>
          <p:nvPr/>
        </p:nvSpPr>
        <p:spPr bwMode="auto">
          <a:xfrm>
            <a:off x="4140200" y="3860800"/>
            <a:ext cx="1944688" cy="336550"/>
          </a:xfrm>
          <a:prstGeom prst="rect">
            <a:avLst/>
          </a:prstGeom>
          <a:noFill/>
          <a:ln w="9525">
            <a:noFill/>
            <a:miter lim="800000"/>
            <a:headEnd/>
            <a:tailEnd/>
          </a:ln>
        </p:spPr>
        <p:txBody>
          <a:bodyPr>
            <a:spAutoFit/>
          </a:bodyPr>
          <a:lstStyle/>
          <a:p>
            <a:pPr algn="ctr">
              <a:spcBef>
                <a:spcPct val="50000"/>
              </a:spcBef>
            </a:pPr>
            <a:r>
              <a:rPr lang="en-GB" sz="1600" b="1">
                <a:solidFill>
                  <a:srgbClr val="CC3399"/>
                </a:solidFill>
                <a:latin typeface="Times New Roman" pitchFamily="18" charset="0"/>
              </a:rPr>
              <a:t>Radio</a:t>
            </a:r>
            <a:endParaRPr lang="en-US" sz="1600" b="1">
              <a:solidFill>
                <a:srgbClr val="CC3399"/>
              </a:solidFill>
              <a:latin typeface="Times New Roman" pitchFamily="18" charset="0"/>
            </a:endParaRPr>
          </a:p>
        </p:txBody>
      </p:sp>
      <p:sp>
        <p:nvSpPr>
          <p:cNvPr id="18484" name="Text Box 52"/>
          <p:cNvSpPr txBox="1">
            <a:spLocks noChangeArrowheads="1"/>
          </p:cNvSpPr>
          <p:nvPr/>
        </p:nvSpPr>
        <p:spPr bwMode="auto">
          <a:xfrm>
            <a:off x="6300788" y="4076700"/>
            <a:ext cx="1295400" cy="336550"/>
          </a:xfrm>
          <a:prstGeom prst="rect">
            <a:avLst/>
          </a:prstGeom>
          <a:noFill/>
          <a:ln w="9525">
            <a:noFill/>
            <a:miter lim="800000"/>
            <a:headEnd/>
            <a:tailEnd/>
          </a:ln>
        </p:spPr>
        <p:txBody>
          <a:bodyPr>
            <a:spAutoFit/>
          </a:bodyPr>
          <a:lstStyle/>
          <a:p>
            <a:pPr algn="ctr">
              <a:spcBef>
                <a:spcPct val="50000"/>
              </a:spcBef>
            </a:pPr>
            <a:r>
              <a:rPr lang="en-GB" sz="1600" b="1">
                <a:solidFill>
                  <a:srgbClr val="0000FF"/>
                </a:solidFill>
                <a:latin typeface="Times New Roman" pitchFamily="18" charset="0"/>
              </a:rPr>
              <a:t>IP/TV</a:t>
            </a:r>
            <a:endParaRPr lang="en-US" sz="1600" b="1">
              <a:solidFill>
                <a:srgbClr val="0000FF"/>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animEffect transition="in" filter="blinds(horizontal)">
                                      <p:cBhvr>
                                        <p:cTn id="7" dur="500"/>
                                        <p:tgtEl>
                                          <p:spTgt spid="184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443"/>
                                        </p:tgtEl>
                                        <p:attrNameLst>
                                          <p:attrName>style.visibility</p:attrName>
                                        </p:attrNameLst>
                                      </p:cBhvr>
                                      <p:to>
                                        <p:strVal val="visible"/>
                                      </p:to>
                                    </p:set>
                                    <p:animEffect transition="in" filter="wipe(left)">
                                      <p:cBhvr>
                                        <p:cTn id="12" dur="500"/>
                                        <p:tgtEl>
                                          <p:spTgt spid="1844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8437"/>
                                        </p:tgtEl>
                                        <p:attrNameLst>
                                          <p:attrName>style.visibility</p:attrName>
                                        </p:attrNameLst>
                                      </p:cBhvr>
                                      <p:to>
                                        <p:strVal val="visible"/>
                                      </p:to>
                                    </p:set>
                                    <p:animEffect transition="in" filter="fade">
                                      <p:cBhvr>
                                        <p:cTn id="16" dur="2000"/>
                                        <p:tgtEl>
                                          <p:spTgt spid="1843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441"/>
                                        </p:tgtEl>
                                        <p:attrNameLst>
                                          <p:attrName>style.visibility</p:attrName>
                                        </p:attrNameLst>
                                      </p:cBhvr>
                                      <p:to>
                                        <p:strVal val="visible"/>
                                      </p:to>
                                    </p:set>
                                    <p:animEffect transition="in" filter="fade">
                                      <p:cBhvr>
                                        <p:cTn id="21" dur="1000"/>
                                        <p:tgtEl>
                                          <p:spTgt spid="1844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445"/>
                                        </p:tgtEl>
                                        <p:attrNameLst>
                                          <p:attrName>style.visibility</p:attrName>
                                        </p:attrNameLst>
                                      </p:cBhvr>
                                      <p:to>
                                        <p:strVal val="visible"/>
                                      </p:to>
                                    </p:set>
                                    <p:animEffect transition="in" filter="fade">
                                      <p:cBhvr>
                                        <p:cTn id="24" dur="1000"/>
                                        <p:tgtEl>
                                          <p:spTgt spid="18445"/>
                                        </p:tgtEl>
                                      </p:cBhvr>
                                    </p:animEffect>
                                  </p:childTnLst>
                                </p:cTn>
                              </p:par>
                              <p:par>
                                <p:cTn id="25" presetID="10" presetClass="entr" presetSubtype="0" fill="hold" nodeType="withEffect">
                                  <p:stCondLst>
                                    <p:cond delay="0"/>
                                  </p:stCondLst>
                                  <p:childTnLst>
                                    <p:set>
                                      <p:cBhvr>
                                        <p:cTn id="26" dur="1" fill="hold">
                                          <p:stCondLst>
                                            <p:cond delay="0"/>
                                          </p:stCondLst>
                                        </p:cTn>
                                        <p:tgtEl>
                                          <p:spTgt spid="18440"/>
                                        </p:tgtEl>
                                        <p:attrNameLst>
                                          <p:attrName>style.visibility</p:attrName>
                                        </p:attrNameLst>
                                      </p:cBhvr>
                                      <p:to>
                                        <p:strVal val="visible"/>
                                      </p:to>
                                    </p:set>
                                    <p:animEffect transition="in" filter="fade">
                                      <p:cBhvr>
                                        <p:cTn id="27" dur="1000"/>
                                        <p:tgtEl>
                                          <p:spTgt spid="1844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447"/>
                                        </p:tgtEl>
                                        <p:attrNameLst>
                                          <p:attrName>style.visibility</p:attrName>
                                        </p:attrNameLst>
                                      </p:cBhvr>
                                      <p:to>
                                        <p:strVal val="visible"/>
                                      </p:to>
                                    </p:set>
                                    <p:animEffect transition="in" filter="fade">
                                      <p:cBhvr>
                                        <p:cTn id="30" dur="1000"/>
                                        <p:tgtEl>
                                          <p:spTgt spid="18447"/>
                                        </p:tgtEl>
                                      </p:cBhvr>
                                    </p:animEffect>
                                  </p:childTnLst>
                                </p:cTn>
                              </p:par>
                              <p:par>
                                <p:cTn id="31" presetID="6" presetClass="emph" presetSubtype="0" fill="hold" nodeType="withEffect">
                                  <p:stCondLst>
                                    <p:cond delay="0"/>
                                  </p:stCondLst>
                                  <p:childTnLst>
                                    <p:animScale>
                                      <p:cBhvr>
                                        <p:cTn id="32" dur="1000" fill="hold"/>
                                        <p:tgtEl>
                                          <p:spTgt spid="18441"/>
                                        </p:tgtEl>
                                      </p:cBhvr>
                                      <p:by x="75000" y="75000"/>
                                    </p:animScale>
                                  </p:childTnLst>
                                </p:cTn>
                              </p:par>
                              <p:par>
                                <p:cTn id="33" presetID="6" presetClass="emph" presetSubtype="0" fill="hold" nodeType="withEffect">
                                  <p:stCondLst>
                                    <p:cond delay="0"/>
                                  </p:stCondLst>
                                  <p:childTnLst>
                                    <p:animScale>
                                      <p:cBhvr>
                                        <p:cTn id="34" dur="1000" fill="hold"/>
                                        <p:tgtEl>
                                          <p:spTgt spid="18440"/>
                                        </p:tgtEl>
                                      </p:cBhvr>
                                      <p:by x="75000" y="75000"/>
                                    </p:animScale>
                                  </p:childTnLst>
                                </p:cTn>
                              </p:par>
                              <p:par>
                                <p:cTn id="35" presetID="56" presetClass="path" presetSubtype="0" accel="50000" decel="50000" fill="hold" nodeType="withEffect">
                                  <p:stCondLst>
                                    <p:cond delay="0"/>
                                  </p:stCondLst>
                                  <p:childTnLst>
                                    <p:animMotion origin="layout" path="M 4.44444E-6 7.40056E-7 L 0.04739 -0.04533 " pathEditMode="relative" rAng="0" ptsTypes="AA">
                                      <p:cBhvr>
                                        <p:cTn id="36" dur="1000" fill="hold"/>
                                        <p:tgtEl>
                                          <p:spTgt spid="18441"/>
                                        </p:tgtEl>
                                        <p:attrNameLst>
                                          <p:attrName>ppt_x</p:attrName>
                                          <p:attrName>ppt_y</p:attrName>
                                        </p:attrNameLst>
                                      </p:cBhvr>
                                      <p:rCtr x="24" y="-23"/>
                                    </p:animMotion>
                                  </p:childTnLst>
                                </p:cTn>
                              </p:par>
                              <p:par>
                                <p:cTn id="37" presetID="56" presetClass="path" presetSubtype="0" accel="50000" decel="50000" fill="hold" nodeType="withEffect">
                                  <p:stCondLst>
                                    <p:cond delay="0"/>
                                  </p:stCondLst>
                                  <p:childTnLst>
                                    <p:animMotion origin="layout" path="M 4.72222E-6 -7.40056E-8 L 0.01614 -0.0414 " pathEditMode="relative" rAng="0" ptsTypes="AA">
                                      <p:cBhvr>
                                        <p:cTn id="38" dur="1000" fill="hold"/>
                                        <p:tgtEl>
                                          <p:spTgt spid="18440"/>
                                        </p:tgtEl>
                                        <p:attrNameLst>
                                          <p:attrName>ppt_x</p:attrName>
                                          <p:attrName>ppt_y</p:attrName>
                                        </p:attrNameLst>
                                      </p:cBhvr>
                                      <p:rCtr x="8" y="-21"/>
                                    </p:animMotion>
                                  </p:childTnLst>
                                </p:cTn>
                              </p:par>
                              <p:par>
                                <p:cTn id="39" presetID="42" presetClass="path" presetSubtype="0" accel="50000" decel="50000" fill="hold" grpId="1" nodeType="withEffect">
                                  <p:stCondLst>
                                    <p:cond delay="0"/>
                                  </p:stCondLst>
                                  <p:childTnLst>
                                    <p:animMotion origin="layout" path="M 5.55556E-7 -1.28585E-6 L 0.00399 -0.04903 " pathEditMode="relative" rAng="0" ptsTypes="AA">
                                      <p:cBhvr>
                                        <p:cTn id="40" dur="1000" fill="hold"/>
                                        <p:tgtEl>
                                          <p:spTgt spid="18445"/>
                                        </p:tgtEl>
                                        <p:attrNameLst>
                                          <p:attrName>ppt_x</p:attrName>
                                          <p:attrName>ppt_y</p:attrName>
                                        </p:attrNameLst>
                                      </p:cBhvr>
                                      <p:rCtr x="2" y="-25"/>
                                    </p:animMotion>
                                  </p:childTnLst>
                                </p:cTn>
                              </p:par>
                              <p:par>
                                <p:cTn id="41" presetID="42" presetClass="path" presetSubtype="0" accel="50000" decel="50000" fill="hold" grpId="1" nodeType="withEffect">
                                  <p:stCondLst>
                                    <p:cond delay="0"/>
                                  </p:stCondLst>
                                  <p:childTnLst>
                                    <p:animMotion origin="layout" path="M -0.00834 -0.00046 L -0.02396 -0.05643 " pathEditMode="relative" rAng="0" ptsTypes="AA">
                                      <p:cBhvr>
                                        <p:cTn id="42" dur="1000" fill="hold"/>
                                        <p:tgtEl>
                                          <p:spTgt spid="18447"/>
                                        </p:tgtEl>
                                        <p:attrNameLst>
                                          <p:attrName>ppt_x</p:attrName>
                                          <p:attrName>ppt_y</p:attrName>
                                        </p:attrNameLst>
                                      </p:cBhvr>
                                      <p:rCtr x="-8" y="-28"/>
                                    </p:animMotion>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8444"/>
                                        </p:tgtEl>
                                        <p:attrNameLst>
                                          <p:attrName>style.visibility</p:attrName>
                                        </p:attrNameLst>
                                      </p:cBhvr>
                                      <p:to>
                                        <p:strVal val="visible"/>
                                      </p:to>
                                    </p:set>
                                    <p:animEffect transition="in" filter="wipe(left)">
                                      <p:cBhvr>
                                        <p:cTn id="47" dur="500"/>
                                        <p:tgtEl>
                                          <p:spTgt spid="18444"/>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18438"/>
                                        </p:tgtEl>
                                        <p:attrNameLst>
                                          <p:attrName>style.visibility</p:attrName>
                                        </p:attrNameLst>
                                      </p:cBhvr>
                                      <p:to>
                                        <p:strVal val="visible"/>
                                      </p:to>
                                    </p:set>
                                    <p:animEffect transition="in" filter="fade">
                                      <p:cBhvr>
                                        <p:cTn id="51" dur="2000"/>
                                        <p:tgtEl>
                                          <p:spTgt spid="1843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8448"/>
                                        </p:tgtEl>
                                        <p:attrNameLst>
                                          <p:attrName>style.visibility</p:attrName>
                                        </p:attrNameLst>
                                      </p:cBhvr>
                                      <p:to>
                                        <p:strVal val="visible"/>
                                      </p:to>
                                    </p:set>
                                    <p:animEffect transition="in" filter="fade">
                                      <p:cBhvr>
                                        <p:cTn id="56" dur="1000"/>
                                        <p:tgtEl>
                                          <p:spTgt spid="18448"/>
                                        </p:tgtEl>
                                      </p:cBhvr>
                                    </p:animEffect>
                                  </p:childTnLst>
                                </p:cTn>
                              </p:par>
                              <p:par>
                                <p:cTn id="57" presetID="10" presetClass="entr" presetSubtype="0" fill="hold" nodeType="withEffect">
                                  <p:stCondLst>
                                    <p:cond delay="0"/>
                                  </p:stCondLst>
                                  <p:childTnLst>
                                    <p:set>
                                      <p:cBhvr>
                                        <p:cTn id="58" dur="1" fill="hold">
                                          <p:stCondLst>
                                            <p:cond delay="0"/>
                                          </p:stCondLst>
                                        </p:cTn>
                                        <p:tgtEl>
                                          <p:spTgt spid="18442"/>
                                        </p:tgtEl>
                                        <p:attrNameLst>
                                          <p:attrName>style.visibility</p:attrName>
                                        </p:attrNameLst>
                                      </p:cBhvr>
                                      <p:to>
                                        <p:strVal val="visible"/>
                                      </p:to>
                                    </p:set>
                                    <p:animEffect transition="in" filter="fade">
                                      <p:cBhvr>
                                        <p:cTn id="59" dur="1000"/>
                                        <p:tgtEl>
                                          <p:spTgt spid="1844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8446"/>
                                        </p:tgtEl>
                                        <p:attrNameLst>
                                          <p:attrName>style.visibility</p:attrName>
                                        </p:attrNameLst>
                                      </p:cBhvr>
                                      <p:to>
                                        <p:strVal val="visible"/>
                                      </p:to>
                                    </p:set>
                                    <p:animEffect transition="in" filter="fade">
                                      <p:cBhvr>
                                        <p:cTn id="62" dur="1000"/>
                                        <p:tgtEl>
                                          <p:spTgt spid="18446"/>
                                        </p:tgtEl>
                                      </p:cBhvr>
                                    </p:animEffect>
                                  </p:childTnLst>
                                </p:cTn>
                              </p:par>
                              <p:par>
                                <p:cTn id="63" presetID="10" presetClass="entr" presetSubtype="0" fill="hold" nodeType="withEffect">
                                  <p:stCondLst>
                                    <p:cond delay="0"/>
                                  </p:stCondLst>
                                  <p:childTnLst>
                                    <p:set>
                                      <p:cBhvr>
                                        <p:cTn id="64" dur="1" fill="hold">
                                          <p:stCondLst>
                                            <p:cond delay="0"/>
                                          </p:stCondLst>
                                        </p:cTn>
                                        <p:tgtEl>
                                          <p:spTgt spid="18439"/>
                                        </p:tgtEl>
                                        <p:attrNameLst>
                                          <p:attrName>style.visibility</p:attrName>
                                        </p:attrNameLst>
                                      </p:cBhvr>
                                      <p:to>
                                        <p:strVal val="visible"/>
                                      </p:to>
                                    </p:set>
                                    <p:animEffect transition="in" filter="fade">
                                      <p:cBhvr>
                                        <p:cTn id="65" dur="1000"/>
                                        <p:tgtEl>
                                          <p:spTgt spid="18439"/>
                                        </p:tgtEl>
                                      </p:cBhvr>
                                    </p:animEffect>
                                  </p:childTnLst>
                                </p:cTn>
                              </p:par>
                              <p:par>
                                <p:cTn id="66" presetID="56" presetClass="path" presetSubtype="0" accel="50000" decel="50000" fill="hold" grpId="1" nodeType="withEffect">
                                  <p:stCondLst>
                                    <p:cond delay="0"/>
                                  </p:stCondLst>
                                  <p:childTnLst>
                                    <p:animMotion origin="layout" path="M 2.22222E-6 0.01642 L 0.11406 -0.19704 " pathEditMode="relative" rAng="0" ptsTypes="AA">
                                      <p:cBhvr>
                                        <p:cTn id="67" dur="1000" fill="hold"/>
                                        <p:tgtEl>
                                          <p:spTgt spid="18448"/>
                                        </p:tgtEl>
                                        <p:attrNameLst>
                                          <p:attrName>ppt_x</p:attrName>
                                          <p:attrName>ppt_y</p:attrName>
                                        </p:attrNameLst>
                                      </p:cBhvr>
                                      <p:rCtr x="57" y="-107"/>
                                    </p:animMotion>
                                  </p:childTnLst>
                                </p:cTn>
                              </p:par>
                              <p:par>
                                <p:cTn id="68" presetID="56" presetClass="path" presetSubtype="0" accel="50000" decel="50000" fill="hold" grpId="1" nodeType="withEffect">
                                  <p:stCondLst>
                                    <p:cond delay="0"/>
                                  </p:stCondLst>
                                  <p:childTnLst>
                                    <p:animMotion origin="layout" path="M -3.33333E-6 0.01665 L 0.0217 -0.21763 " pathEditMode="relative" rAng="0" ptsTypes="AA">
                                      <p:cBhvr>
                                        <p:cTn id="69" dur="1000" fill="hold"/>
                                        <p:tgtEl>
                                          <p:spTgt spid="18446"/>
                                        </p:tgtEl>
                                        <p:attrNameLst>
                                          <p:attrName>ppt_x</p:attrName>
                                          <p:attrName>ppt_y</p:attrName>
                                        </p:attrNameLst>
                                      </p:cBhvr>
                                      <p:rCtr x="11" y="-117"/>
                                    </p:animMotion>
                                  </p:childTnLst>
                                </p:cTn>
                              </p:par>
                              <p:par>
                                <p:cTn id="70" presetID="6" presetClass="emph" presetSubtype="0" fill="hold" nodeType="withEffect">
                                  <p:stCondLst>
                                    <p:cond delay="0"/>
                                  </p:stCondLst>
                                  <p:childTnLst>
                                    <p:animScale>
                                      <p:cBhvr>
                                        <p:cTn id="71" dur="1000" fill="hold"/>
                                        <p:tgtEl>
                                          <p:spTgt spid="18442"/>
                                        </p:tgtEl>
                                      </p:cBhvr>
                                      <p:by x="75000" y="75000"/>
                                    </p:animScale>
                                  </p:childTnLst>
                                </p:cTn>
                              </p:par>
                              <p:par>
                                <p:cTn id="72" presetID="6" presetClass="emph" presetSubtype="0" fill="hold" nodeType="withEffect">
                                  <p:stCondLst>
                                    <p:cond delay="0"/>
                                  </p:stCondLst>
                                  <p:childTnLst>
                                    <p:animScale>
                                      <p:cBhvr>
                                        <p:cTn id="73" dur="1000" fill="hold"/>
                                        <p:tgtEl>
                                          <p:spTgt spid="18439"/>
                                        </p:tgtEl>
                                      </p:cBhvr>
                                      <p:by x="75000" y="75000"/>
                                    </p:animScale>
                                  </p:childTnLst>
                                </p:cTn>
                              </p:par>
                              <p:par>
                                <p:cTn id="74" presetID="42" presetClass="path" presetSubtype="0" accel="50000" decel="50000" fill="hold" nodeType="withEffect">
                                  <p:stCondLst>
                                    <p:cond delay="0"/>
                                  </p:stCondLst>
                                  <p:childTnLst>
                                    <p:animMotion origin="layout" path="M -2.77778E-7 -2.50694E-6 L 0.10625 -0.06845 " pathEditMode="relative" rAng="0" ptsTypes="AA">
                                      <p:cBhvr>
                                        <p:cTn id="75" dur="1000" fill="hold"/>
                                        <p:tgtEl>
                                          <p:spTgt spid="18442"/>
                                        </p:tgtEl>
                                        <p:attrNameLst>
                                          <p:attrName>ppt_x</p:attrName>
                                          <p:attrName>ppt_y</p:attrName>
                                        </p:attrNameLst>
                                      </p:cBhvr>
                                      <p:rCtr x="53" y="-34"/>
                                    </p:animMotion>
                                  </p:childTnLst>
                                </p:cTn>
                              </p:par>
                              <p:par>
                                <p:cTn id="76" presetID="42" presetClass="path" presetSubtype="0" accel="50000" decel="50000" fill="hold" nodeType="withEffect">
                                  <p:stCondLst>
                                    <p:cond delay="0"/>
                                  </p:stCondLst>
                                  <p:childTnLst>
                                    <p:animMotion origin="layout" path="M -4.44444E-6 2.77521E-8 L 0.03559 -0.06799 " pathEditMode="relative" rAng="0" ptsTypes="AA">
                                      <p:cBhvr>
                                        <p:cTn id="77" dur="1000" fill="hold"/>
                                        <p:tgtEl>
                                          <p:spTgt spid="18439"/>
                                        </p:tgtEl>
                                        <p:attrNameLst>
                                          <p:attrName>ppt_x</p:attrName>
                                          <p:attrName>ppt_y</p:attrName>
                                        </p:attrNameLst>
                                      </p:cBhvr>
                                      <p:rCtr x="18" y="-34"/>
                                    </p:animMotion>
                                  </p:childTnLst>
                                </p:cTn>
                              </p:par>
                            </p:childTnLst>
                          </p:cTn>
                        </p:par>
                      </p:childTnLst>
                    </p:cTn>
                  </p:par>
                  <p:par>
                    <p:cTn id="78" fill="hold">
                      <p:stCondLst>
                        <p:cond delay="indefinite"/>
                      </p:stCondLst>
                      <p:childTnLst>
                        <p:par>
                          <p:cTn id="79" fill="hold">
                            <p:stCondLst>
                              <p:cond delay="0"/>
                            </p:stCondLst>
                            <p:childTnLst>
                              <p:par>
                                <p:cTn id="80" presetID="2" presetClass="entr" presetSubtype="8" fill="hold" grpId="0" nodeType="clickEffect">
                                  <p:stCondLst>
                                    <p:cond delay="0"/>
                                  </p:stCondLst>
                                  <p:childTnLst>
                                    <p:set>
                                      <p:cBhvr>
                                        <p:cTn id="81" dur="1" fill="hold">
                                          <p:stCondLst>
                                            <p:cond delay="0"/>
                                          </p:stCondLst>
                                        </p:cTn>
                                        <p:tgtEl>
                                          <p:spTgt spid="18449"/>
                                        </p:tgtEl>
                                        <p:attrNameLst>
                                          <p:attrName>style.visibility</p:attrName>
                                        </p:attrNameLst>
                                      </p:cBhvr>
                                      <p:to>
                                        <p:strVal val="visible"/>
                                      </p:to>
                                    </p:set>
                                    <p:anim calcmode="lin" valueType="num">
                                      <p:cBhvr additive="base">
                                        <p:cTn id="82" dur="1000" fill="hold"/>
                                        <p:tgtEl>
                                          <p:spTgt spid="18449"/>
                                        </p:tgtEl>
                                        <p:attrNameLst>
                                          <p:attrName>ppt_x</p:attrName>
                                        </p:attrNameLst>
                                      </p:cBhvr>
                                      <p:tavLst>
                                        <p:tav tm="0">
                                          <p:val>
                                            <p:strVal val="0-#ppt_w/2"/>
                                          </p:val>
                                        </p:tav>
                                        <p:tav tm="100000">
                                          <p:val>
                                            <p:strVal val="#ppt_x"/>
                                          </p:val>
                                        </p:tav>
                                      </p:tavLst>
                                    </p:anim>
                                    <p:anim calcmode="lin" valueType="num">
                                      <p:cBhvr additive="base">
                                        <p:cTn id="83" dur="1000" fill="hold"/>
                                        <p:tgtEl>
                                          <p:spTgt spid="18449"/>
                                        </p:tgtEl>
                                        <p:attrNameLst>
                                          <p:attrName>ppt_y</p:attrName>
                                        </p:attrNameLst>
                                      </p:cBhvr>
                                      <p:tavLst>
                                        <p:tav tm="0">
                                          <p:val>
                                            <p:strVal val="#ppt_y"/>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18450"/>
                                        </p:tgtEl>
                                        <p:attrNameLst>
                                          <p:attrName>style.visibility</p:attrName>
                                        </p:attrNameLst>
                                      </p:cBhvr>
                                      <p:to>
                                        <p:strVal val="visible"/>
                                      </p:to>
                                    </p:set>
                                    <p:animEffect transition="in" filter="blinds(horizontal)">
                                      <p:cBhvr>
                                        <p:cTn id="88" dur="500"/>
                                        <p:tgtEl>
                                          <p:spTgt spid="18450"/>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18458"/>
                                        </p:tgtEl>
                                        <p:attrNameLst>
                                          <p:attrName>style.visibility</p:attrName>
                                        </p:attrNameLst>
                                      </p:cBhvr>
                                      <p:to>
                                        <p:strVal val="visible"/>
                                      </p:to>
                                    </p:set>
                                    <p:animEffect transition="in" filter="blinds(horizontal)">
                                      <p:cBhvr>
                                        <p:cTn id="91" dur="500"/>
                                        <p:tgtEl>
                                          <p:spTgt spid="18458"/>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18459"/>
                                        </p:tgtEl>
                                        <p:attrNameLst>
                                          <p:attrName>style.visibility</p:attrName>
                                        </p:attrNameLst>
                                      </p:cBhvr>
                                      <p:to>
                                        <p:strVal val="visible"/>
                                      </p:to>
                                    </p:set>
                                    <p:animEffect transition="in" filter="blinds(horizontal)">
                                      <p:cBhvr>
                                        <p:cTn id="94" dur="500"/>
                                        <p:tgtEl>
                                          <p:spTgt spid="18459"/>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18460"/>
                                        </p:tgtEl>
                                        <p:attrNameLst>
                                          <p:attrName>style.visibility</p:attrName>
                                        </p:attrNameLst>
                                      </p:cBhvr>
                                      <p:to>
                                        <p:strVal val="visible"/>
                                      </p:to>
                                    </p:set>
                                    <p:animEffect transition="in" filter="fade">
                                      <p:cBhvr>
                                        <p:cTn id="99" dur="2000"/>
                                        <p:tgtEl>
                                          <p:spTgt spid="18460"/>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18464"/>
                                        </p:tgtEl>
                                        <p:attrNameLst>
                                          <p:attrName>style.visibility</p:attrName>
                                        </p:attrNameLst>
                                      </p:cBhvr>
                                      <p:to>
                                        <p:strVal val="visible"/>
                                      </p:to>
                                    </p:set>
                                    <p:animEffect transition="in" filter="blinds(horizontal)">
                                      <p:cBhvr>
                                        <p:cTn id="104" dur="500"/>
                                        <p:tgtEl>
                                          <p:spTgt spid="18464"/>
                                        </p:tgtEl>
                                      </p:cBhvr>
                                    </p:animEffect>
                                  </p:childTnLst>
                                </p:cTn>
                              </p:par>
                              <p:par>
                                <p:cTn id="105" presetID="3" presetClass="entr" presetSubtype="10" fill="hold" grpId="0" nodeType="withEffect">
                                  <p:stCondLst>
                                    <p:cond delay="0"/>
                                  </p:stCondLst>
                                  <p:childTnLst>
                                    <p:set>
                                      <p:cBhvr>
                                        <p:cTn id="106" dur="1" fill="hold">
                                          <p:stCondLst>
                                            <p:cond delay="0"/>
                                          </p:stCondLst>
                                        </p:cTn>
                                        <p:tgtEl>
                                          <p:spTgt spid="18470"/>
                                        </p:tgtEl>
                                        <p:attrNameLst>
                                          <p:attrName>style.visibility</p:attrName>
                                        </p:attrNameLst>
                                      </p:cBhvr>
                                      <p:to>
                                        <p:strVal val="visible"/>
                                      </p:to>
                                    </p:set>
                                    <p:animEffect transition="in" filter="blinds(horizontal)">
                                      <p:cBhvr>
                                        <p:cTn id="107" dur="500"/>
                                        <p:tgtEl>
                                          <p:spTgt spid="18470"/>
                                        </p:tgtEl>
                                      </p:cBhvr>
                                    </p:animEffect>
                                  </p:childTnLst>
                                </p:cTn>
                              </p:par>
                              <p:par>
                                <p:cTn id="108" presetID="3" presetClass="entr" presetSubtype="10" fill="hold" grpId="0" nodeType="withEffect">
                                  <p:stCondLst>
                                    <p:cond delay="0"/>
                                  </p:stCondLst>
                                  <p:childTnLst>
                                    <p:set>
                                      <p:cBhvr>
                                        <p:cTn id="109" dur="1" fill="hold">
                                          <p:stCondLst>
                                            <p:cond delay="0"/>
                                          </p:stCondLst>
                                        </p:cTn>
                                        <p:tgtEl>
                                          <p:spTgt spid="18456"/>
                                        </p:tgtEl>
                                        <p:attrNameLst>
                                          <p:attrName>style.visibility</p:attrName>
                                        </p:attrNameLst>
                                      </p:cBhvr>
                                      <p:to>
                                        <p:strVal val="visible"/>
                                      </p:to>
                                    </p:set>
                                    <p:animEffect transition="in" filter="blinds(horizontal)">
                                      <p:cBhvr>
                                        <p:cTn id="110" dur="500"/>
                                        <p:tgtEl>
                                          <p:spTgt spid="18456"/>
                                        </p:tgtEl>
                                      </p:cBhvr>
                                    </p:animEffect>
                                  </p:childTnLst>
                                </p:cTn>
                              </p:par>
                            </p:childTnLst>
                          </p:cTn>
                        </p:par>
                        <p:par>
                          <p:cTn id="111" fill="hold">
                            <p:stCondLst>
                              <p:cond delay="500"/>
                            </p:stCondLst>
                            <p:childTnLst>
                              <p:par>
                                <p:cTn id="112" presetID="3" presetClass="entr" presetSubtype="10" fill="hold" grpId="0" nodeType="afterEffect">
                                  <p:stCondLst>
                                    <p:cond delay="0"/>
                                  </p:stCondLst>
                                  <p:childTnLst>
                                    <p:set>
                                      <p:cBhvr>
                                        <p:cTn id="113" dur="1" fill="hold">
                                          <p:stCondLst>
                                            <p:cond delay="0"/>
                                          </p:stCondLst>
                                        </p:cTn>
                                        <p:tgtEl>
                                          <p:spTgt spid="18455"/>
                                        </p:tgtEl>
                                        <p:attrNameLst>
                                          <p:attrName>style.visibility</p:attrName>
                                        </p:attrNameLst>
                                      </p:cBhvr>
                                      <p:to>
                                        <p:strVal val="visible"/>
                                      </p:to>
                                    </p:set>
                                    <p:animEffect transition="in" filter="blinds(horizontal)">
                                      <p:cBhvr>
                                        <p:cTn id="114" dur="500"/>
                                        <p:tgtEl>
                                          <p:spTgt spid="18455"/>
                                        </p:tgtEl>
                                      </p:cBhvr>
                                    </p:animEffect>
                                  </p:childTnLst>
                                </p:cTn>
                              </p:par>
                            </p:childTnLst>
                          </p:cTn>
                        </p:par>
                        <p:par>
                          <p:cTn id="115" fill="hold">
                            <p:stCondLst>
                              <p:cond delay="1000"/>
                            </p:stCondLst>
                            <p:childTnLst>
                              <p:par>
                                <p:cTn id="116" presetID="3" presetClass="entr" presetSubtype="10" fill="hold" grpId="0" nodeType="afterEffect">
                                  <p:stCondLst>
                                    <p:cond delay="0"/>
                                  </p:stCondLst>
                                  <p:childTnLst>
                                    <p:set>
                                      <p:cBhvr>
                                        <p:cTn id="117" dur="1" fill="hold">
                                          <p:stCondLst>
                                            <p:cond delay="0"/>
                                          </p:stCondLst>
                                        </p:cTn>
                                        <p:tgtEl>
                                          <p:spTgt spid="18453"/>
                                        </p:tgtEl>
                                        <p:attrNameLst>
                                          <p:attrName>style.visibility</p:attrName>
                                        </p:attrNameLst>
                                      </p:cBhvr>
                                      <p:to>
                                        <p:strVal val="visible"/>
                                      </p:to>
                                    </p:set>
                                    <p:animEffect transition="in" filter="blinds(horizontal)">
                                      <p:cBhvr>
                                        <p:cTn id="118" dur="500"/>
                                        <p:tgtEl>
                                          <p:spTgt spid="18453"/>
                                        </p:tgtEl>
                                      </p:cBhvr>
                                    </p:animEffect>
                                  </p:childTnLst>
                                </p:cTn>
                              </p:par>
                            </p:childTnLst>
                          </p:cTn>
                        </p:par>
                        <p:par>
                          <p:cTn id="119" fill="hold">
                            <p:stCondLst>
                              <p:cond delay="1500"/>
                            </p:stCondLst>
                            <p:childTnLst>
                              <p:par>
                                <p:cTn id="120" presetID="3" presetClass="entr" presetSubtype="10" fill="hold" grpId="0" nodeType="afterEffect">
                                  <p:stCondLst>
                                    <p:cond delay="0"/>
                                  </p:stCondLst>
                                  <p:childTnLst>
                                    <p:set>
                                      <p:cBhvr>
                                        <p:cTn id="121" dur="1" fill="hold">
                                          <p:stCondLst>
                                            <p:cond delay="0"/>
                                          </p:stCondLst>
                                        </p:cTn>
                                        <p:tgtEl>
                                          <p:spTgt spid="18457"/>
                                        </p:tgtEl>
                                        <p:attrNameLst>
                                          <p:attrName>style.visibility</p:attrName>
                                        </p:attrNameLst>
                                      </p:cBhvr>
                                      <p:to>
                                        <p:strVal val="visible"/>
                                      </p:to>
                                    </p:set>
                                    <p:animEffect transition="in" filter="blinds(horizontal)">
                                      <p:cBhvr>
                                        <p:cTn id="122" dur="500"/>
                                        <p:tgtEl>
                                          <p:spTgt spid="18457"/>
                                        </p:tgtEl>
                                      </p:cBhvr>
                                    </p:animEffect>
                                  </p:childTnLst>
                                </p:cTn>
                              </p:par>
                            </p:childTnLst>
                          </p:cTn>
                        </p:par>
                        <p:par>
                          <p:cTn id="123" fill="hold">
                            <p:stCondLst>
                              <p:cond delay="2000"/>
                            </p:stCondLst>
                            <p:childTnLst>
                              <p:par>
                                <p:cTn id="124" presetID="3" presetClass="entr" presetSubtype="10" fill="hold" grpId="0" nodeType="afterEffect">
                                  <p:stCondLst>
                                    <p:cond delay="0"/>
                                  </p:stCondLst>
                                  <p:childTnLst>
                                    <p:set>
                                      <p:cBhvr>
                                        <p:cTn id="125" dur="1" fill="hold">
                                          <p:stCondLst>
                                            <p:cond delay="0"/>
                                          </p:stCondLst>
                                        </p:cTn>
                                        <p:tgtEl>
                                          <p:spTgt spid="18451"/>
                                        </p:tgtEl>
                                        <p:attrNameLst>
                                          <p:attrName>style.visibility</p:attrName>
                                        </p:attrNameLst>
                                      </p:cBhvr>
                                      <p:to>
                                        <p:strVal val="visible"/>
                                      </p:to>
                                    </p:set>
                                    <p:animEffect transition="in" filter="blinds(horizontal)">
                                      <p:cBhvr>
                                        <p:cTn id="126" dur="500"/>
                                        <p:tgtEl>
                                          <p:spTgt spid="18451"/>
                                        </p:tgtEl>
                                      </p:cBhvr>
                                    </p:animEffect>
                                  </p:childTnLst>
                                </p:cTn>
                              </p:par>
                            </p:childTnLst>
                          </p:cTn>
                        </p:par>
                        <p:par>
                          <p:cTn id="127" fill="hold">
                            <p:stCondLst>
                              <p:cond delay="2500"/>
                            </p:stCondLst>
                            <p:childTnLst>
                              <p:par>
                                <p:cTn id="128" presetID="3" presetClass="entr" presetSubtype="10" fill="hold" grpId="0" nodeType="afterEffect">
                                  <p:stCondLst>
                                    <p:cond delay="0"/>
                                  </p:stCondLst>
                                  <p:childTnLst>
                                    <p:set>
                                      <p:cBhvr>
                                        <p:cTn id="129" dur="1" fill="hold">
                                          <p:stCondLst>
                                            <p:cond delay="0"/>
                                          </p:stCondLst>
                                        </p:cTn>
                                        <p:tgtEl>
                                          <p:spTgt spid="18454"/>
                                        </p:tgtEl>
                                        <p:attrNameLst>
                                          <p:attrName>style.visibility</p:attrName>
                                        </p:attrNameLst>
                                      </p:cBhvr>
                                      <p:to>
                                        <p:strVal val="visible"/>
                                      </p:to>
                                    </p:set>
                                    <p:animEffect transition="in" filter="blinds(horizontal)">
                                      <p:cBhvr>
                                        <p:cTn id="130" dur="500"/>
                                        <p:tgtEl>
                                          <p:spTgt spid="18454"/>
                                        </p:tgtEl>
                                      </p:cBhvr>
                                    </p:animEffect>
                                  </p:childTnLst>
                                </p:cTn>
                              </p:par>
                            </p:childTnLst>
                          </p:cTn>
                        </p:par>
                        <p:par>
                          <p:cTn id="131" fill="hold">
                            <p:stCondLst>
                              <p:cond delay="3000"/>
                            </p:stCondLst>
                            <p:childTnLst>
                              <p:par>
                                <p:cTn id="132" presetID="3" presetClass="entr" presetSubtype="10" fill="hold" grpId="0" nodeType="afterEffect">
                                  <p:stCondLst>
                                    <p:cond delay="0"/>
                                  </p:stCondLst>
                                  <p:childTnLst>
                                    <p:set>
                                      <p:cBhvr>
                                        <p:cTn id="133" dur="1" fill="hold">
                                          <p:stCondLst>
                                            <p:cond delay="0"/>
                                          </p:stCondLst>
                                        </p:cTn>
                                        <p:tgtEl>
                                          <p:spTgt spid="18452"/>
                                        </p:tgtEl>
                                        <p:attrNameLst>
                                          <p:attrName>style.visibility</p:attrName>
                                        </p:attrNameLst>
                                      </p:cBhvr>
                                      <p:to>
                                        <p:strVal val="visible"/>
                                      </p:to>
                                    </p:set>
                                    <p:animEffect transition="in" filter="blinds(horizontal)">
                                      <p:cBhvr>
                                        <p:cTn id="134" dur="500"/>
                                        <p:tgtEl>
                                          <p:spTgt spid="18452"/>
                                        </p:tgtEl>
                                      </p:cBhvr>
                                    </p:animEffect>
                                  </p:childTnLst>
                                </p:cTn>
                              </p:par>
                            </p:childTnLst>
                          </p:cTn>
                        </p:par>
                      </p:childTnLst>
                    </p:cTn>
                  </p:par>
                  <p:par>
                    <p:cTn id="135" fill="hold">
                      <p:stCondLst>
                        <p:cond delay="indefinite"/>
                      </p:stCondLst>
                      <p:childTnLst>
                        <p:par>
                          <p:cTn id="136" fill="hold">
                            <p:stCondLst>
                              <p:cond delay="0"/>
                            </p:stCondLst>
                            <p:childTnLst>
                              <p:par>
                                <p:cTn id="137" presetID="3" presetClass="entr" presetSubtype="10" fill="hold" grpId="0" nodeType="clickEffect">
                                  <p:stCondLst>
                                    <p:cond delay="0"/>
                                  </p:stCondLst>
                                  <p:childTnLst>
                                    <p:set>
                                      <p:cBhvr>
                                        <p:cTn id="138" dur="1" fill="hold">
                                          <p:stCondLst>
                                            <p:cond delay="0"/>
                                          </p:stCondLst>
                                        </p:cTn>
                                        <p:tgtEl>
                                          <p:spTgt spid="18465"/>
                                        </p:tgtEl>
                                        <p:attrNameLst>
                                          <p:attrName>style.visibility</p:attrName>
                                        </p:attrNameLst>
                                      </p:cBhvr>
                                      <p:to>
                                        <p:strVal val="visible"/>
                                      </p:to>
                                    </p:set>
                                    <p:animEffect transition="in" filter="blinds(horizontal)">
                                      <p:cBhvr>
                                        <p:cTn id="139" dur="500"/>
                                        <p:tgtEl>
                                          <p:spTgt spid="18465"/>
                                        </p:tgtEl>
                                      </p:cBhvr>
                                    </p:animEffect>
                                  </p:childTnLst>
                                </p:cTn>
                              </p:par>
                              <p:par>
                                <p:cTn id="140" presetID="3" presetClass="entr" presetSubtype="10" fill="hold" grpId="0" nodeType="withEffect">
                                  <p:stCondLst>
                                    <p:cond delay="0"/>
                                  </p:stCondLst>
                                  <p:childTnLst>
                                    <p:set>
                                      <p:cBhvr>
                                        <p:cTn id="141" dur="1" fill="hold">
                                          <p:stCondLst>
                                            <p:cond delay="0"/>
                                          </p:stCondLst>
                                        </p:cTn>
                                        <p:tgtEl>
                                          <p:spTgt spid="18467"/>
                                        </p:tgtEl>
                                        <p:attrNameLst>
                                          <p:attrName>style.visibility</p:attrName>
                                        </p:attrNameLst>
                                      </p:cBhvr>
                                      <p:to>
                                        <p:strVal val="visible"/>
                                      </p:to>
                                    </p:set>
                                    <p:animEffect transition="in" filter="blinds(horizontal)">
                                      <p:cBhvr>
                                        <p:cTn id="142" dur="500"/>
                                        <p:tgtEl>
                                          <p:spTgt spid="18467"/>
                                        </p:tgtEl>
                                      </p:cBhvr>
                                    </p:animEffect>
                                  </p:childTnLst>
                                </p:cTn>
                              </p:par>
                              <p:par>
                                <p:cTn id="143" presetID="3" presetClass="entr" presetSubtype="10" fill="hold" grpId="0" nodeType="withEffect">
                                  <p:stCondLst>
                                    <p:cond delay="0"/>
                                  </p:stCondLst>
                                  <p:childTnLst>
                                    <p:set>
                                      <p:cBhvr>
                                        <p:cTn id="144" dur="1" fill="hold">
                                          <p:stCondLst>
                                            <p:cond delay="0"/>
                                          </p:stCondLst>
                                        </p:cTn>
                                        <p:tgtEl>
                                          <p:spTgt spid="18468"/>
                                        </p:tgtEl>
                                        <p:attrNameLst>
                                          <p:attrName>style.visibility</p:attrName>
                                        </p:attrNameLst>
                                      </p:cBhvr>
                                      <p:to>
                                        <p:strVal val="visible"/>
                                      </p:to>
                                    </p:set>
                                    <p:animEffect transition="in" filter="blinds(horizontal)">
                                      <p:cBhvr>
                                        <p:cTn id="145" dur="500"/>
                                        <p:tgtEl>
                                          <p:spTgt spid="18468"/>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ntr" presetSubtype="10" fill="hold" grpId="0" nodeType="clickEffect">
                                  <p:stCondLst>
                                    <p:cond delay="0"/>
                                  </p:stCondLst>
                                  <p:childTnLst>
                                    <p:set>
                                      <p:cBhvr>
                                        <p:cTn id="149" dur="1" fill="hold">
                                          <p:stCondLst>
                                            <p:cond delay="0"/>
                                          </p:stCondLst>
                                        </p:cTn>
                                        <p:tgtEl>
                                          <p:spTgt spid="18434"/>
                                        </p:tgtEl>
                                        <p:attrNameLst>
                                          <p:attrName>style.visibility</p:attrName>
                                        </p:attrNameLst>
                                      </p:cBhvr>
                                      <p:to>
                                        <p:strVal val="visible"/>
                                      </p:to>
                                    </p:set>
                                    <p:animEffect transition="in" filter="blinds(horizontal)">
                                      <p:cBhvr>
                                        <p:cTn id="150" dur="500"/>
                                        <p:tgtEl>
                                          <p:spTgt spid="18434"/>
                                        </p:tgtEl>
                                      </p:cBhvr>
                                    </p:animEffect>
                                  </p:childTnLst>
                                </p:cTn>
                              </p:par>
                              <p:par>
                                <p:cTn id="151" presetID="3" presetClass="entr" presetSubtype="10" fill="hold" grpId="0" nodeType="withEffect">
                                  <p:stCondLst>
                                    <p:cond delay="0"/>
                                  </p:stCondLst>
                                  <p:childTnLst>
                                    <p:set>
                                      <p:cBhvr>
                                        <p:cTn id="152" dur="1" fill="hold">
                                          <p:stCondLst>
                                            <p:cond delay="0"/>
                                          </p:stCondLst>
                                        </p:cTn>
                                        <p:tgtEl>
                                          <p:spTgt spid="18466"/>
                                        </p:tgtEl>
                                        <p:attrNameLst>
                                          <p:attrName>style.visibility</p:attrName>
                                        </p:attrNameLst>
                                      </p:cBhvr>
                                      <p:to>
                                        <p:strVal val="visible"/>
                                      </p:to>
                                    </p:set>
                                    <p:animEffect transition="in" filter="blinds(horizontal)">
                                      <p:cBhvr>
                                        <p:cTn id="153" dur="500"/>
                                        <p:tgtEl>
                                          <p:spTgt spid="18466"/>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2" fill="hold" grpId="0" nodeType="clickEffect">
                                  <p:stCondLst>
                                    <p:cond delay="0"/>
                                  </p:stCondLst>
                                  <p:childTnLst>
                                    <p:set>
                                      <p:cBhvr>
                                        <p:cTn id="157" dur="1" fill="hold">
                                          <p:stCondLst>
                                            <p:cond delay="0"/>
                                          </p:stCondLst>
                                        </p:cTn>
                                        <p:tgtEl>
                                          <p:spTgt spid="18463"/>
                                        </p:tgtEl>
                                        <p:attrNameLst>
                                          <p:attrName>style.visibility</p:attrName>
                                        </p:attrNameLst>
                                      </p:cBhvr>
                                      <p:to>
                                        <p:strVal val="visible"/>
                                      </p:to>
                                    </p:set>
                                    <p:animEffect transition="in" filter="wipe(right)">
                                      <p:cBhvr>
                                        <p:cTn id="158" dur="500"/>
                                        <p:tgtEl>
                                          <p:spTgt spid="18463"/>
                                        </p:tgtEl>
                                      </p:cBhvr>
                                    </p:animEffect>
                                  </p:childTnLst>
                                </p:cTn>
                              </p:par>
                              <p:par>
                                <p:cTn id="159" presetID="3" presetClass="entr" presetSubtype="10" fill="hold" grpId="0" nodeType="withEffect">
                                  <p:stCondLst>
                                    <p:cond delay="0"/>
                                  </p:stCondLst>
                                  <p:childTnLst>
                                    <p:set>
                                      <p:cBhvr>
                                        <p:cTn id="160" dur="1" fill="hold">
                                          <p:stCondLst>
                                            <p:cond delay="0"/>
                                          </p:stCondLst>
                                        </p:cTn>
                                        <p:tgtEl>
                                          <p:spTgt spid="18471"/>
                                        </p:tgtEl>
                                        <p:attrNameLst>
                                          <p:attrName>style.visibility</p:attrName>
                                        </p:attrNameLst>
                                      </p:cBhvr>
                                      <p:to>
                                        <p:strVal val="visible"/>
                                      </p:to>
                                    </p:set>
                                    <p:animEffect transition="in" filter="blinds(horizontal)">
                                      <p:cBhvr>
                                        <p:cTn id="161" dur="500"/>
                                        <p:tgtEl>
                                          <p:spTgt spid="18471"/>
                                        </p:tgtEl>
                                      </p:cBhvr>
                                    </p:animEffect>
                                  </p:childTnLst>
                                </p:cTn>
                              </p:par>
                              <p:par>
                                <p:cTn id="162" presetID="3" presetClass="entr" presetSubtype="10" fill="hold" nodeType="withEffect">
                                  <p:stCondLst>
                                    <p:cond delay="0"/>
                                  </p:stCondLst>
                                  <p:childTnLst>
                                    <p:set>
                                      <p:cBhvr>
                                        <p:cTn id="163" dur="1" fill="hold">
                                          <p:stCondLst>
                                            <p:cond delay="0"/>
                                          </p:stCondLst>
                                        </p:cTn>
                                        <p:tgtEl>
                                          <p:spTgt spid="18462"/>
                                        </p:tgtEl>
                                        <p:attrNameLst>
                                          <p:attrName>style.visibility</p:attrName>
                                        </p:attrNameLst>
                                      </p:cBhvr>
                                      <p:to>
                                        <p:strVal val="visible"/>
                                      </p:to>
                                    </p:set>
                                    <p:animEffect transition="in" filter="blinds(horizontal)">
                                      <p:cBhvr>
                                        <p:cTn id="164" dur="500"/>
                                        <p:tgtEl>
                                          <p:spTgt spid="18462"/>
                                        </p:tgtEl>
                                      </p:cBhvr>
                                    </p:animEffect>
                                  </p:childTnLst>
                                </p:cTn>
                              </p:par>
                            </p:childTnLst>
                          </p:cTn>
                        </p:par>
                      </p:childTnLst>
                    </p:cTn>
                  </p:par>
                  <p:par>
                    <p:cTn id="165" fill="hold">
                      <p:stCondLst>
                        <p:cond delay="indefinite"/>
                      </p:stCondLst>
                      <p:childTnLst>
                        <p:par>
                          <p:cTn id="166" fill="hold">
                            <p:stCondLst>
                              <p:cond delay="0"/>
                            </p:stCondLst>
                            <p:childTnLst>
                              <p:par>
                                <p:cTn id="167" presetID="45" presetClass="entr" presetSubtype="0" fill="hold" grpId="0" nodeType="clickEffect">
                                  <p:stCondLst>
                                    <p:cond delay="0"/>
                                  </p:stCondLst>
                                  <p:childTnLst>
                                    <p:set>
                                      <p:cBhvr>
                                        <p:cTn id="168" dur="1" fill="hold">
                                          <p:stCondLst>
                                            <p:cond delay="0"/>
                                          </p:stCondLst>
                                        </p:cTn>
                                        <p:tgtEl>
                                          <p:spTgt spid="18461"/>
                                        </p:tgtEl>
                                        <p:attrNameLst>
                                          <p:attrName>style.visibility</p:attrName>
                                        </p:attrNameLst>
                                      </p:cBhvr>
                                      <p:to>
                                        <p:strVal val="visible"/>
                                      </p:to>
                                    </p:set>
                                    <p:animEffect transition="in" filter="fade">
                                      <p:cBhvr>
                                        <p:cTn id="169" dur="2000"/>
                                        <p:tgtEl>
                                          <p:spTgt spid="18461"/>
                                        </p:tgtEl>
                                      </p:cBhvr>
                                    </p:animEffect>
                                    <p:anim calcmode="lin" valueType="num">
                                      <p:cBhvr>
                                        <p:cTn id="170" dur="2000" fill="hold"/>
                                        <p:tgtEl>
                                          <p:spTgt spid="18461"/>
                                        </p:tgtEl>
                                        <p:attrNameLst>
                                          <p:attrName>ppt_w</p:attrName>
                                        </p:attrNameLst>
                                      </p:cBhvr>
                                      <p:tavLst>
                                        <p:tav tm="0" fmla="#ppt_w*sin(2.5*pi*$)">
                                          <p:val>
                                            <p:fltVal val="0"/>
                                          </p:val>
                                        </p:tav>
                                        <p:tav tm="100000">
                                          <p:val>
                                            <p:fltVal val="1"/>
                                          </p:val>
                                        </p:tav>
                                      </p:tavLst>
                                    </p:anim>
                                    <p:anim calcmode="lin" valueType="num">
                                      <p:cBhvr>
                                        <p:cTn id="171" dur="2000" fill="hold"/>
                                        <p:tgtEl>
                                          <p:spTgt spid="18461"/>
                                        </p:tgtEl>
                                        <p:attrNameLst>
                                          <p:attrName>ppt_h</p:attrName>
                                        </p:attrNameLst>
                                      </p:cBhvr>
                                      <p:tavLst>
                                        <p:tav tm="0">
                                          <p:val>
                                            <p:strVal val="#ppt_h"/>
                                          </p:val>
                                        </p:tav>
                                        <p:tav tm="100000">
                                          <p:val>
                                            <p:strVal val="#ppt_h"/>
                                          </p:val>
                                        </p:tav>
                                      </p:tavLst>
                                    </p:anim>
                                  </p:childTnLst>
                                </p:cTn>
                              </p:par>
                            </p:childTnLst>
                          </p:cTn>
                        </p:par>
                      </p:childTnLst>
                    </p:cTn>
                  </p:par>
                  <p:par>
                    <p:cTn id="172" fill="hold">
                      <p:stCondLst>
                        <p:cond delay="indefinite"/>
                      </p:stCondLst>
                      <p:childTnLst>
                        <p:par>
                          <p:cTn id="173" fill="hold">
                            <p:stCondLst>
                              <p:cond delay="0"/>
                            </p:stCondLst>
                            <p:childTnLst>
                              <p:par>
                                <p:cTn id="174" presetID="10" presetClass="exit" presetSubtype="0" fill="hold" grpId="1" nodeType="clickEffect">
                                  <p:stCondLst>
                                    <p:cond delay="0"/>
                                  </p:stCondLst>
                                  <p:childTnLst>
                                    <p:animEffect transition="out" filter="fade">
                                      <p:cBhvr>
                                        <p:cTn id="175" dur="1000"/>
                                        <p:tgtEl>
                                          <p:spTgt spid="18436">
                                            <p:txEl>
                                              <p:pRg st="0" end="0"/>
                                            </p:txEl>
                                          </p:spTgt>
                                        </p:tgtEl>
                                      </p:cBhvr>
                                    </p:animEffect>
                                    <p:set>
                                      <p:cBhvr>
                                        <p:cTn id="176" dur="1" fill="hold">
                                          <p:stCondLst>
                                            <p:cond delay="999"/>
                                          </p:stCondLst>
                                        </p:cTn>
                                        <p:tgtEl>
                                          <p:spTgt spid="18436">
                                            <p:txEl>
                                              <p:pRg st="0" end="0"/>
                                            </p:txEl>
                                          </p:spTgt>
                                        </p:tgtEl>
                                        <p:attrNameLst>
                                          <p:attrName>style.visibility</p:attrName>
                                        </p:attrNameLst>
                                      </p:cBhvr>
                                      <p:to>
                                        <p:strVal val="hidden"/>
                                      </p:to>
                                    </p:set>
                                  </p:childTnLst>
                                </p:cTn>
                              </p:par>
                              <p:par>
                                <p:cTn id="177" presetID="10" presetClass="exit" presetSubtype="0" fill="hold" grpId="1" nodeType="withEffect">
                                  <p:stCondLst>
                                    <p:cond delay="0"/>
                                  </p:stCondLst>
                                  <p:childTnLst>
                                    <p:animEffect transition="out" filter="fade">
                                      <p:cBhvr>
                                        <p:cTn id="178" dur="1000"/>
                                        <p:tgtEl>
                                          <p:spTgt spid="18437"/>
                                        </p:tgtEl>
                                      </p:cBhvr>
                                    </p:animEffect>
                                    <p:set>
                                      <p:cBhvr>
                                        <p:cTn id="179" dur="1" fill="hold">
                                          <p:stCondLst>
                                            <p:cond delay="999"/>
                                          </p:stCondLst>
                                        </p:cTn>
                                        <p:tgtEl>
                                          <p:spTgt spid="18437"/>
                                        </p:tgtEl>
                                        <p:attrNameLst>
                                          <p:attrName>style.visibility</p:attrName>
                                        </p:attrNameLst>
                                      </p:cBhvr>
                                      <p:to>
                                        <p:strVal val="hidden"/>
                                      </p:to>
                                    </p:set>
                                  </p:childTnLst>
                                </p:cTn>
                              </p:par>
                              <p:par>
                                <p:cTn id="180" presetID="10" presetClass="exit" presetSubtype="0" fill="hold" grpId="1" nodeType="withEffect">
                                  <p:stCondLst>
                                    <p:cond delay="0"/>
                                  </p:stCondLst>
                                  <p:childTnLst>
                                    <p:animEffect transition="out" filter="fade">
                                      <p:cBhvr>
                                        <p:cTn id="181" dur="1000"/>
                                        <p:tgtEl>
                                          <p:spTgt spid="18438"/>
                                        </p:tgtEl>
                                      </p:cBhvr>
                                    </p:animEffect>
                                    <p:set>
                                      <p:cBhvr>
                                        <p:cTn id="182" dur="1" fill="hold">
                                          <p:stCondLst>
                                            <p:cond delay="999"/>
                                          </p:stCondLst>
                                        </p:cTn>
                                        <p:tgtEl>
                                          <p:spTgt spid="18438"/>
                                        </p:tgtEl>
                                        <p:attrNameLst>
                                          <p:attrName>style.visibility</p:attrName>
                                        </p:attrNameLst>
                                      </p:cBhvr>
                                      <p:to>
                                        <p:strVal val="hidden"/>
                                      </p:to>
                                    </p:set>
                                  </p:childTnLst>
                                </p:cTn>
                              </p:par>
                              <p:par>
                                <p:cTn id="183" presetID="10" presetClass="exit" presetSubtype="0" fill="hold" nodeType="withEffect">
                                  <p:stCondLst>
                                    <p:cond delay="0"/>
                                  </p:stCondLst>
                                  <p:childTnLst>
                                    <p:animEffect transition="out" filter="fade">
                                      <p:cBhvr>
                                        <p:cTn id="184" dur="1000"/>
                                        <p:tgtEl>
                                          <p:spTgt spid="18439"/>
                                        </p:tgtEl>
                                      </p:cBhvr>
                                    </p:animEffect>
                                    <p:set>
                                      <p:cBhvr>
                                        <p:cTn id="185" dur="1" fill="hold">
                                          <p:stCondLst>
                                            <p:cond delay="999"/>
                                          </p:stCondLst>
                                        </p:cTn>
                                        <p:tgtEl>
                                          <p:spTgt spid="18439"/>
                                        </p:tgtEl>
                                        <p:attrNameLst>
                                          <p:attrName>style.visibility</p:attrName>
                                        </p:attrNameLst>
                                      </p:cBhvr>
                                      <p:to>
                                        <p:strVal val="hidden"/>
                                      </p:to>
                                    </p:set>
                                  </p:childTnLst>
                                </p:cTn>
                              </p:par>
                              <p:par>
                                <p:cTn id="186" presetID="10" presetClass="exit" presetSubtype="0" fill="hold" nodeType="withEffect">
                                  <p:stCondLst>
                                    <p:cond delay="0"/>
                                  </p:stCondLst>
                                  <p:childTnLst>
                                    <p:animEffect transition="out" filter="fade">
                                      <p:cBhvr>
                                        <p:cTn id="187" dur="1000"/>
                                        <p:tgtEl>
                                          <p:spTgt spid="18440"/>
                                        </p:tgtEl>
                                      </p:cBhvr>
                                    </p:animEffect>
                                    <p:set>
                                      <p:cBhvr>
                                        <p:cTn id="188" dur="1" fill="hold">
                                          <p:stCondLst>
                                            <p:cond delay="999"/>
                                          </p:stCondLst>
                                        </p:cTn>
                                        <p:tgtEl>
                                          <p:spTgt spid="18440"/>
                                        </p:tgtEl>
                                        <p:attrNameLst>
                                          <p:attrName>style.visibility</p:attrName>
                                        </p:attrNameLst>
                                      </p:cBhvr>
                                      <p:to>
                                        <p:strVal val="hidden"/>
                                      </p:to>
                                    </p:set>
                                  </p:childTnLst>
                                </p:cTn>
                              </p:par>
                              <p:par>
                                <p:cTn id="189" presetID="10" presetClass="exit" presetSubtype="0" fill="hold" nodeType="withEffect">
                                  <p:stCondLst>
                                    <p:cond delay="0"/>
                                  </p:stCondLst>
                                  <p:childTnLst>
                                    <p:animEffect transition="out" filter="fade">
                                      <p:cBhvr>
                                        <p:cTn id="190" dur="1000"/>
                                        <p:tgtEl>
                                          <p:spTgt spid="18442"/>
                                        </p:tgtEl>
                                      </p:cBhvr>
                                    </p:animEffect>
                                    <p:set>
                                      <p:cBhvr>
                                        <p:cTn id="191" dur="1" fill="hold">
                                          <p:stCondLst>
                                            <p:cond delay="999"/>
                                          </p:stCondLst>
                                        </p:cTn>
                                        <p:tgtEl>
                                          <p:spTgt spid="18442"/>
                                        </p:tgtEl>
                                        <p:attrNameLst>
                                          <p:attrName>style.visibility</p:attrName>
                                        </p:attrNameLst>
                                      </p:cBhvr>
                                      <p:to>
                                        <p:strVal val="hidden"/>
                                      </p:to>
                                    </p:set>
                                  </p:childTnLst>
                                </p:cTn>
                              </p:par>
                              <p:par>
                                <p:cTn id="192" presetID="10" presetClass="exit" presetSubtype="0" fill="hold" grpId="1" nodeType="withEffect">
                                  <p:stCondLst>
                                    <p:cond delay="0"/>
                                  </p:stCondLst>
                                  <p:childTnLst>
                                    <p:animEffect transition="out" filter="fade">
                                      <p:cBhvr>
                                        <p:cTn id="193" dur="1000"/>
                                        <p:tgtEl>
                                          <p:spTgt spid="18443"/>
                                        </p:tgtEl>
                                      </p:cBhvr>
                                    </p:animEffect>
                                    <p:set>
                                      <p:cBhvr>
                                        <p:cTn id="194" dur="1" fill="hold">
                                          <p:stCondLst>
                                            <p:cond delay="999"/>
                                          </p:stCondLst>
                                        </p:cTn>
                                        <p:tgtEl>
                                          <p:spTgt spid="18443"/>
                                        </p:tgtEl>
                                        <p:attrNameLst>
                                          <p:attrName>style.visibility</p:attrName>
                                        </p:attrNameLst>
                                      </p:cBhvr>
                                      <p:to>
                                        <p:strVal val="hidden"/>
                                      </p:to>
                                    </p:set>
                                  </p:childTnLst>
                                </p:cTn>
                              </p:par>
                              <p:par>
                                <p:cTn id="195" presetID="10" presetClass="exit" presetSubtype="0" fill="hold" grpId="1" nodeType="withEffect">
                                  <p:stCondLst>
                                    <p:cond delay="0"/>
                                  </p:stCondLst>
                                  <p:childTnLst>
                                    <p:animEffect transition="out" filter="fade">
                                      <p:cBhvr>
                                        <p:cTn id="196" dur="1000"/>
                                        <p:tgtEl>
                                          <p:spTgt spid="18444"/>
                                        </p:tgtEl>
                                      </p:cBhvr>
                                    </p:animEffect>
                                    <p:set>
                                      <p:cBhvr>
                                        <p:cTn id="197" dur="1" fill="hold">
                                          <p:stCondLst>
                                            <p:cond delay="999"/>
                                          </p:stCondLst>
                                        </p:cTn>
                                        <p:tgtEl>
                                          <p:spTgt spid="18444"/>
                                        </p:tgtEl>
                                        <p:attrNameLst>
                                          <p:attrName>style.visibility</p:attrName>
                                        </p:attrNameLst>
                                      </p:cBhvr>
                                      <p:to>
                                        <p:strVal val="hidden"/>
                                      </p:to>
                                    </p:set>
                                  </p:childTnLst>
                                </p:cTn>
                              </p:par>
                              <p:par>
                                <p:cTn id="198" presetID="10" presetClass="exit" presetSubtype="0" fill="hold" grpId="2" nodeType="withEffect">
                                  <p:stCondLst>
                                    <p:cond delay="0"/>
                                  </p:stCondLst>
                                  <p:childTnLst>
                                    <p:animEffect transition="out" filter="fade">
                                      <p:cBhvr>
                                        <p:cTn id="199" dur="1000"/>
                                        <p:tgtEl>
                                          <p:spTgt spid="18445"/>
                                        </p:tgtEl>
                                      </p:cBhvr>
                                    </p:animEffect>
                                    <p:set>
                                      <p:cBhvr>
                                        <p:cTn id="200" dur="1" fill="hold">
                                          <p:stCondLst>
                                            <p:cond delay="999"/>
                                          </p:stCondLst>
                                        </p:cTn>
                                        <p:tgtEl>
                                          <p:spTgt spid="18445"/>
                                        </p:tgtEl>
                                        <p:attrNameLst>
                                          <p:attrName>style.visibility</p:attrName>
                                        </p:attrNameLst>
                                      </p:cBhvr>
                                      <p:to>
                                        <p:strVal val="hidden"/>
                                      </p:to>
                                    </p:set>
                                  </p:childTnLst>
                                </p:cTn>
                              </p:par>
                              <p:par>
                                <p:cTn id="201" presetID="10" presetClass="exit" presetSubtype="0" fill="hold" grpId="2" nodeType="withEffect">
                                  <p:stCondLst>
                                    <p:cond delay="0"/>
                                  </p:stCondLst>
                                  <p:childTnLst>
                                    <p:animEffect transition="out" filter="fade">
                                      <p:cBhvr>
                                        <p:cTn id="202" dur="1000"/>
                                        <p:tgtEl>
                                          <p:spTgt spid="18446"/>
                                        </p:tgtEl>
                                      </p:cBhvr>
                                    </p:animEffect>
                                    <p:set>
                                      <p:cBhvr>
                                        <p:cTn id="203" dur="1" fill="hold">
                                          <p:stCondLst>
                                            <p:cond delay="999"/>
                                          </p:stCondLst>
                                        </p:cTn>
                                        <p:tgtEl>
                                          <p:spTgt spid="18446"/>
                                        </p:tgtEl>
                                        <p:attrNameLst>
                                          <p:attrName>style.visibility</p:attrName>
                                        </p:attrNameLst>
                                      </p:cBhvr>
                                      <p:to>
                                        <p:strVal val="hidden"/>
                                      </p:to>
                                    </p:set>
                                  </p:childTnLst>
                                </p:cTn>
                              </p:par>
                              <p:par>
                                <p:cTn id="204" presetID="10" presetClass="exit" presetSubtype="0" fill="hold" grpId="1" nodeType="withEffect">
                                  <p:stCondLst>
                                    <p:cond delay="0"/>
                                  </p:stCondLst>
                                  <p:childTnLst>
                                    <p:animEffect transition="out" filter="fade">
                                      <p:cBhvr>
                                        <p:cTn id="205" dur="2000"/>
                                        <p:tgtEl>
                                          <p:spTgt spid="18461"/>
                                        </p:tgtEl>
                                      </p:cBhvr>
                                    </p:animEffect>
                                    <p:set>
                                      <p:cBhvr>
                                        <p:cTn id="206" dur="1" fill="hold">
                                          <p:stCondLst>
                                            <p:cond delay="1999"/>
                                          </p:stCondLst>
                                        </p:cTn>
                                        <p:tgtEl>
                                          <p:spTgt spid="18461"/>
                                        </p:tgtEl>
                                        <p:attrNameLst>
                                          <p:attrName>style.visibility</p:attrName>
                                        </p:attrNameLst>
                                      </p:cBhvr>
                                      <p:to>
                                        <p:strVal val="hidden"/>
                                      </p:to>
                                    </p:set>
                                  </p:childTnLst>
                                </p:cTn>
                              </p:par>
                              <p:par>
                                <p:cTn id="207" presetID="10" presetClass="exit" presetSubtype="0" fill="hold" grpId="2" nodeType="withEffect">
                                  <p:stCondLst>
                                    <p:cond delay="0"/>
                                  </p:stCondLst>
                                  <p:childTnLst>
                                    <p:animEffect transition="out" filter="fade">
                                      <p:cBhvr>
                                        <p:cTn id="208" dur="1000"/>
                                        <p:tgtEl>
                                          <p:spTgt spid="18447"/>
                                        </p:tgtEl>
                                      </p:cBhvr>
                                    </p:animEffect>
                                    <p:set>
                                      <p:cBhvr>
                                        <p:cTn id="209" dur="1" fill="hold">
                                          <p:stCondLst>
                                            <p:cond delay="999"/>
                                          </p:stCondLst>
                                        </p:cTn>
                                        <p:tgtEl>
                                          <p:spTgt spid="18447"/>
                                        </p:tgtEl>
                                        <p:attrNameLst>
                                          <p:attrName>style.visibility</p:attrName>
                                        </p:attrNameLst>
                                      </p:cBhvr>
                                      <p:to>
                                        <p:strVal val="hidden"/>
                                      </p:to>
                                    </p:set>
                                  </p:childTnLst>
                                </p:cTn>
                              </p:par>
                              <p:par>
                                <p:cTn id="210" presetID="10" presetClass="exit" presetSubtype="0" fill="hold" grpId="2" nodeType="withEffect">
                                  <p:stCondLst>
                                    <p:cond delay="0"/>
                                  </p:stCondLst>
                                  <p:childTnLst>
                                    <p:animEffect transition="out" filter="fade">
                                      <p:cBhvr>
                                        <p:cTn id="211" dur="1000"/>
                                        <p:tgtEl>
                                          <p:spTgt spid="18448"/>
                                        </p:tgtEl>
                                      </p:cBhvr>
                                    </p:animEffect>
                                    <p:set>
                                      <p:cBhvr>
                                        <p:cTn id="212" dur="1" fill="hold">
                                          <p:stCondLst>
                                            <p:cond delay="999"/>
                                          </p:stCondLst>
                                        </p:cTn>
                                        <p:tgtEl>
                                          <p:spTgt spid="18448"/>
                                        </p:tgtEl>
                                        <p:attrNameLst>
                                          <p:attrName>style.visibility</p:attrName>
                                        </p:attrNameLst>
                                      </p:cBhvr>
                                      <p:to>
                                        <p:strVal val="hidden"/>
                                      </p:to>
                                    </p:set>
                                  </p:childTnLst>
                                </p:cTn>
                              </p:par>
                              <p:par>
                                <p:cTn id="213" presetID="10" presetClass="exit" presetSubtype="0" fill="hold" grpId="1" nodeType="withEffect">
                                  <p:stCondLst>
                                    <p:cond delay="0"/>
                                  </p:stCondLst>
                                  <p:childTnLst>
                                    <p:animEffect transition="out" filter="fade">
                                      <p:cBhvr>
                                        <p:cTn id="214" dur="1000"/>
                                        <p:tgtEl>
                                          <p:spTgt spid="18449"/>
                                        </p:tgtEl>
                                      </p:cBhvr>
                                    </p:animEffect>
                                    <p:set>
                                      <p:cBhvr>
                                        <p:cTn id="215" dur="1" fill="hold">
                                          <p:stCondLst>
                                            <p:cond delay="999"/>
                                          </p:stCondLst>
                                        </p:cTn>
                                        <p:tgtEl>
                                          <p:spTgt spid="18449"/>
                                        </p:tgtEl>
                                        <p:attrNameLst>
                                          <p:attrName>style.visibility</p:attrName>
                                        </p:attrNameLst>
                                      </p:cBhvr>
                                      <p:to>
                                        <p:strVal val="hidden"/>
                                      </p:to>
                                    </p:set>
                                  </p:childTnLst>
                                </p:cTn>
                              </p:par>
                              <p:par>
                                <p:cTn id="216" presetID="10" presetClass="exit" presetSubtype="0" fill="hold" nodeType="withEffect">
                                  <p:stCondLst>
                                    <p:cond delay="0"/>
                                  </p:stCondLst>
                                  <p:childTnLst>
                                    <p:animEffect transition="out" filter="fade">
                                      <p:cBhvr>
                                        <p:cTn id="217" dur="1000"/>
                                        <p:tgtEl>
                                          <p:spTgt spid="18441"/>
                                        </p:tgtEl>
                                      </p:cBhvr>
                                    </p:animEffect>
                                    <p:set>
                                      <p:cBhvr>
                                        <p:cTn id="218" dur="1" fill="hold">
                                          <p:stCondLst>
                                            <p:cond delay="999"/>
                                          </p:stCondLst>
                                        </p:cTn>
                                        <p:tgtEl>
                                          <p:spTgt spid="18441"/>
                                        </p:tgtEl>
                                        <p:attrNameLst>
                                          <p:attrName>style.visibility</p:attrName>
                                        </p:attrNameLst>
                                      </p:cBhvr>
                                      <p:to>
                                        <p:strVal val="hidden"/>
                                      </p:to>
                                    </p:set>
                                  </p:childTnLst>
                                </p:cTn>
                              </p:par>
                            </p:childTnLst>
                          </p:cTn>
                        </p:par>
                      </p:childTnLst>
                    </p:cTn>
                  </p:par>
                  <p:par>
                    <p:cTn id="219" fill="hold">
                      <p:stCondLst>
                        <p:cond delay="indefinite"/>
                      </p:stCondLst>
                      <p:childTnLst>
                        <p:par>
                          <p:cTn id="220" fill="hold">
                            <p:stCondLst>
                              <p:cond delay="0"/>
                            </p:stCondLst>
                            <p:childTnLst>
                              <p:par>
                                <p:cTn id="221" presetID="3" presetClass="entr" presetSubtype="10" fill="hold" grpId="0" nodeType="clickEffect">
                                  <p:stCondLst>
                                    <p:cond delay="0"/>
                                  </p:stCondLst>
                                  <p:childTnLst>
                                    <p:set>
                                      <p:cBhvr>
                                        <p:cTn id="222" dur="1" fill="hold">
                                          <p:stCondLst>
                                            <p:cond delay="0"/>
                                          </p:stCondLst>
                                        </p:cTn>
                                        <p:tgtEl>
                                          <p:spTgt spid="18472"/>
                                        </p:tgtEl>
                                        <p:attrNameLst>
                                          <p:attrName>style.visibility</p:attrName>
                                        </p:attrNameLst>
                                      </p:cBhvr>
                                      <p:to>
                                        <p:strVal val="visible"/>
                                      </p:to>
                                    </p:set>
                                    <p:animEffect transition="in" filter="blinds(horizontal)">
                                      <p:cBhvr>
                                        <p:cTn id="223" dur="500"/>
                                        <p:tgtEl>
                                          <p:spTgt spid="18472"/>
                                        </p:tgtEl>
                                      </p:cBhvr>
                                    </p:animEffect>
                                  </p:childTnLst>
                                </p:cTn>
                              </p:par>
                              <p:par>
                                <p:cTn id="224" presetID="22" presetClass="entr" presetSubtype="8" fill="hold" grpId="0" nodeType="withEffect">
                                  <p:stCondLst>
                                    <p:cond delay="0"/>
                                  </p:stCondLst>
                                  <p:childTnLst>
                                    <p:set>
                                      <p:cBhvr>
                                        <p:cTn id="225" dur="1" fill="hold">
                                          <p:stCondLst>
                                            <p:cond delay="0"/>
                                          </p:stCondLst>
                                        </p:cTn>
                                        <p:tgtEl>
                                          <p:spTgt spid="18473"/>
                                        </p:tgtEl>
                                        <p:attrNameLst>
                                          <p:attrName>style.visibility</p:attrName>
                                        </p:attrNameLst>
                                      </p:cBhvr>
                                      <p:to>
                                        <p:strVal val="visible"/>
                                      </p:to>
                                    </p:set>
                                    <p:animEffect transition="in" filter="wipe(left)">
                                      <p:cBhvr>
                                        <p:cTn id="226" dur="500"/>
                                        <p:tgtEl>
                                          <p:spTgt spid="18473"/>
                                        </p:tgtEl>
                                      </p:cBhvr>
                                    </p:animEffect>
                                  </p:childTnLst>
                                </p:cTn>
                              </p:par>
                            </p:childTnLst>
                          </p:cTn>
                        </p:par>
                      </p:childTnLst>
                    </p:cTn>
                  </p:par>
                  <p:par>
                    <p:cTn id="227" fill="hold">
                      <p:stCondLst>
                        <p:cond delay="indefinite"/>
                      </p:stCondLst>
                      <p:childTnLst>
                        <p:par>
                          <p:cTn id="228" fill="hold">
                            <p:stCondLst>
                              <p:cond delay="0"/>
                            </p:stCondLst>
                            <p:childTnLst>
                              <p:par>
                                <p:cTn id="229" presetID="3" presetClass="entr" presetSubtype="10" fill="hold" nodeType="clickEffect">
                                  <p:stCondLst>
                                    <p:cond delay="0"/>
                                  </p:stCondLst>
                                  <p:childTnLst>
                                    <p:set>
                                      <p:cBhvr>
                                        <p:cTn id="230" dur="1" fill="hold">
                                          <p:stCondLst>
                                            <p:cond delay="0"/>
                                          </p:stCondLst>
                                        </p:cTn>
                                        <p:tgtEl>
                                          <p:spTgt spid="18475"/>
                                        </p:tgtEl>
                                        <p:attrNameLst>
                                          <p:attrName>style.visibility</p:attrName>
                                        </p:attrNameLst>
                                      </p:cBhvr>
                                      <p:to>
                                        <p:strVal val="visible"/>
                                      </p:to>
                                    </p:set>
                                    <p:animEffect transition="in" filter="blinds(horizontal)">
                                      <p:cBhvr>
                                        <p:cTn id="231" dur="500"/>
                                        <p:tgtEl>
                                          <p:spTgt spid="18475"/>
                                        </p:tgtEl>
                                      </p:cBhvr>
                                    </p:animEffect>
                                  </p:childTnLst>
                                </p:cTn>
                              </p:par>
                              <p:par>
                                <p:cTn id="232" presetID="3" presetClass="entr" presetSubtype="10" fill="hold" grpId="0" nodeType="withEffect">
                                  <p:stCondLst>
                                    <p:cond delay="0"/>
                                  </p:stCondLst>
                                  <p:childTnLst>
                                    <p:set>
                                      <p:cBhvr>
                                        <p:cTn id="233" dur="1" fill="hold">
                                          <p:stCondLst>
                                            <p:cond delay="0"/>
                                          </p:stCondLst>
                                        </p:cTn>
                                        <p:tgtEl>
                                          <p:spTgt spid="18483"/>
                                        </p:tgtEl>
                                        <p:attrNameLst>
                                          <p:attrName>style.visibility</p:attrName>
                                        </p:attrNameLst>
                                      </p:cBhvr>
                                      <p:to>
                                        <p:strVal val="visible"/>
                                      </p:to>
                                    </p:set>
                                    <p:animEffect transition="in" filter="blinds(horizontal)">
                                      <p:cBhvr>
                                        <p:cTn id="234" dur="500"/>
                                        <p:tgtEl>
                                          <p:spTgt spid="18483"/>
                                        </p:tgtEl>
                                      </p:cBhvr>
                                    </p:animEffect>
                                  </p:childTnLst>
                                </p:cTn>
                              </p:par>
                              <p:par>
                                <p:cTn id="235" presetID="3" presetClass="entr" presetSubtype="10" fill="hold" nodeType="withEffect">
                                  <p:stCondLst>
                                    <p:cond delay="0"/>
                                  </p:stCondLst>
                                  <p:childTnLst>
                                    <p:set>
                                      <p:cBhvr>
                                        <p:cTn id="236" dur="1" fill="hold">
                                          <p:stCondLst>
                                            <p:cond delay="0"/>
                                          </p:stCondLst>
                                        </p:cTn>
                                        <p:tgtEl>
                                          <p:spTgt spid="18476"/>
                                        </p:tgtEl>
                                        <p:attrNameLst>
                                          <p:attrName>style.visibility</p:attrName>
                                        </p:attrNameLst>
                                      </p:cBhvr>
                                      <p:to>
                                        <p:strVal val="visible"/>
                                      </p:to>
                                    </p:set>
                                    <p:animEffect transition="in" filter="blinds(horizontal)">
                                      <p:cBhvr>
                                        <p:cTn id="237" dur="500"/>
                                        <p:tgtEl>
                                          <p:spTgt spid="18476"/>
                                        </p:tgtEl>
                                      </p:cBhvr>
                                    </p:animEffect>
                                  </p:childTnLst>
                                </p:cTn>
                              </p:par>
                              <p:par>
                                <p:cTn id="238" presetID="3" presetClass="entr" presetSubtype="10" fill="hold" grpId="0" nodeType="withEffect">
                                  <p:stCondLst>
                                    <p:cond delay="0"/>
                                  </p:stCondLst>
                                  <p:childTnLst>
                                    <p:set>
                                      <p:cBhvr>
                                        <p:cTn id="239" dur="1" fill="hold">
                                          <p:stCondLst>
                                            <p:cond delay="0"/>
                                          </p:stCondLst>
                                        </p:cTn>
                                        <p:tgtEl>
                                          <p:spTgt spid="18480"/>
                                        </p:tgtEl>
                                        <p:attrNameLst>
                                          <p:attrName>style.visibility</p:attrName>
                                        </p:attrNameLst>
                                      </p:cBhvr>
                                      <p:to>
                                        <p:strVal val="visible"/>
                                      </p:to>
                                    </p:set>
                                    <p:animEffect transition="in" filter="blinds(horizontal)">
                                      <p:cBhvr>
                                        <p:cTn id="240" dur="500"/>
                                        <p:tgtEl>
                                          <p:spTgt spid="18480"/>
                                        </p:tgtEl>
                                      </p:cBhvr>
                                    </p:animEffect>
                                  </p:childTnLst>
                                </p:cTn>
                              </p:par>
                              <p:par>
                                <p:cTn id="241" presetID="3" presetClass="entr" presetSubtype="10" fill="hold" nodeType="withEffect">
                                  <p:stCondLst>
                                    <p:cond delay="0"/>
                                  </p:stCondLst>
                                  <p:childTnLst>
                                    <p:set>
                                      <p:cBhvr>
                                        <p:cTn id="242" dur="1" fill="hold">
                                          <p:stCondLst>
                                            <p:cond delay="0"/>
                                          </p:stCondLst>
                                        </p:cTn>
                                        <p:tgtEl>
                                          <p:spTgt spid="18477"/>
                                        </p:tgtEl>
                                        <p:attrNameLst>
                                          <p:attrName>style.visibility</p:attrName>
                                        </p:attrNameLst>
                                      </p:cBhvr>
                                      <p:to>
                                        <p:strVal val="visible"/>
                                      </p:to>
                                    </p:set>
                                    <p:animEffect transition="in" filter="blinds(horizontal)">
                                      <p:cBhvr>
                                        <p:cTn id="243" dur="500"/>
                                        <p:tgtEl>
                                          <p:spTgt spid="18477"/>
                                        </p:tgtEl>
                                      </p:cBhvr>
                                    </p:animEffect>
                                  </p:childTnLst>
                                </p:cTn>
                              </p:par>
                              <p:par>
                                <p:cTn id="244" presetID="3" presetClass="entr" presetSubtype="10" fill="hold" grpId="0" nodeType="withEffect">
                                  <p:stCondLst>
                                    <p:cond delay="0"/>
                                  </p:stCondLst>
                                  <p:childTnLst>
                                    <p:set>
                                      <p:cBhvr>
                                        <p:cTn id="245" dur="1" fill="hold">
                                          <p:stCondLst>
                                            <p:cond delay="0"/>
                                          </p:stCondLst>
                                        </p:cTn>
                                        <p:tgtEl>
                                          <p:spTgt spid="18481"/>
                                        </p:tgtEl>
                                        <p:attrNameLst>
                                          <p:attrName>style.visibility</p:attrName>
                                        </p:attrNameLst>
                                      </p:cBhvr>
                                      <p:to>
                                        <p:strVal val="visible"/>
                                      </p:to>
                                    </p:set>
                                    <p:animEffect transition="in" filter="blinds(horizontal)">
                                      <p:cBhvr>
                                        <p:cTn id="246" dur="500"/>
                                        <p:tgtEl>
                                          <p:spTgt spid="18481"/>
                                        </p:tgtEl>
                                      </p:cBhvr>
                                    </p:animEffect>
                                  </p:childTnLst>
                                </p:cTn>
                              </p:par>
                              <p:par>
                                <p:cTn id="247" presetID="3" presetClass="entr" presetSubtype="10" fill="hold" nodeType="withEffect">
                                  <p:stCondLst>
                                    <p:cond delay="0"/>
                                  </p:stCondLst>
                                  <p:childTnLst>
                                    <p:set>
                                      <p:cBhvr>
                                        <p:cTn id="248" dur="1" fill="hold">
                                          <p:stCondLst>
                                            <p:cond delay="0"/>
                                          </p:stCondLst>
                                        </p:cTn>
                                        <p:tgtEl>
                                          <p:spTgt spid="18479"/>
                                        </p:tgtEl>
                                        <p:attrNameLst>
                                          <p:attrName>style.visibility</p:attrName>
                                        </p:attrNameLst>
                                      </p:cBhvr>
                                      <p:to>
                                        <p:strVal val="visible"/>
                                      </p:to>
                                    </p:set>
                                    <p:animEffect transition="in" filter="blinds(horizontal)">
                                      <p:cBhvr>
                                        <p:cTn id="249" dur="500"/>
                                        <p:tgtEl>
                                          <p:spTgt spid="18479"/>
                                        </p:tgtEl>
                                      </p:cBhvr>
                                    </p:animEffect>
                                  </p:childTnLst>
                                </p:cTn>
                              </p:par>
                              <p:par>
                                <p:cTn id="250" presetID="3" presetClass="entr" presetSubtype="10" fill="hold" grpId="0" nodeType="withEffect">
                                  <p:stCondLst>
                                    <p:cond delay="0"/>
                                  </p:stCondLst>
                                  <p:childTnLst>
                                    <p:set>
                                      <p:cBhvr>
                                        <p:cTn id="251" dur="1" fill="hold">
                                          <p:stCondLst>
                                            <p:cond delay="0"/>
                                          </p:stCondLst>
                                        </p:cTn>
                                        <p:tgtEl>
                                          <p:spTgt spid="18484"/>
                                        </p:tgtEl>
                                        <p:attrNameLst>
                                          <p:attrName>style.visibility</p:attrName>
                                        </p:attrNameLst>
                                      </p:cBhvr>
                                      <p:to>
                                        <p:strVal val="visible"/>
                                      </p:to>
                                    </p:set>
                                    <p:animEffect transition="in" filter="blinds(horizontal)">
                                      <p:cBhvr>
                                        <p:cTn id="252" dur="500"/>
                                        <p:tgtEl>
                                          <p:spTgt spid="18484"/>
                                        </p:tgtEl>
                                      </p:cBhvr>
                                    </p:animEffect>
                                  </p:childTnLst>
                                </p:cTn>
                              </p:par>
                              <p:par>
                                <p:cTn id="253" presetID="3" presetClass="entr" presetSubtype="10" fill="hold" nodeType="withEffect">
                                  <p:stCondLst>
                                    <p:cond delay="0"/>
                                  </p:stCondLst>
                                  <p:childTnLst>
                                    <p:set>
                                      <p:cBhvr>
                                        <p:cTn id="254" dur="1" fill="hold">
                                          <p:stCondLst>
                                            <p:cond delay="0"/>
                                          </p:stCondLst>
                                        </p:cTn>
                                        <p:tgtEl>
                                          <p:spTgt spid="18478"/>
                                        </p:tgtEl>
                                        <p:attrNameLst>
                                          <p:attrName>style.visibility</p:attrName>
                                        </p:attrNameLst>
                                      </p:cBhvr>
                                      <p:to>
                                        <p:strVal val="visible"/>
                                      </p:to>
                                    </p:set>
                                    <p:animEffect transition="in" filter="blinds(horizontal)">
                                      <p:cBhvr>
                                        <p:cTn id="255" dur="500"/>
                                        <p:tgtEl>
                                          <p:spTgt spid="18478"/>
                                        </p:tgtEl>
                                      </p:cBhvr>
                                    </p:animEffect>
                                  </p:childTnLst>
                                </p:cTn>
                              </p:par>
                              <p:par>
                                <p:cTn id="256" presetID="3" presetClass="entr" presetSubtype="10" fill="hold" grpId="0" nodeType="withEffect">
                                  <p:stCondLst>
                                    <p:cond delay="0"/>
                                  </p:stCondLst>
                                  <p:childTnLst>
                                    <p:set>
                                      <p:cBhvr>
                                        <p:cTn id="257" dur="1" fill="hold">
                                          <p:stCondLst>
                                            <p:cond delay="0"/>
                                          </p:stCondLst>
                                        </p:cTn>
                                        <p:tgtEl>
                                          <p:spTgt spid="18482"/>
                                        </p:tgtEl>
                                        <p:attrNameLst>
                                          <p:attrName>style.visibility</p:attrName>
                                        </p:attrNameLst>
                                      </p:cBhvr>
                                      <p:to>
                                        <p:strVal val="visible"/>
                                      </p:to>
                                    </p:set>
                                    <p:animEffect transition="in" filter="blinds(horizontal)">
                                      <p:cBhvr>
                                        <p:cTn id="258" dur="500"/>
                                        <p:tgtEl>
                                          <p:spTgt spid="18482"/>
                                        </p:tgtEl>
                                      </p:cBhvr>
                                    </p:animEffect>
                                  </p:childTnLst>
                                </p:cTn>
                              </p:par>
                            </p:childTnLst>
                          </p:cTn>
                        </p:par>
                      </p:childTnLst>
                    </p:cTn>
                  </p:par>
                  <p:par>
                    <p:cTn id="259" fill="hold">
                      <p:stCondLst>
                        <p:cond delay="indefinite"/>
                      </p:stCondLst>
                      <p:childTnLst>
                        <p:par>
                          <p:cTn id="260" fill="hold">
                            <p:stCondLst>
                              <p:cond delay="0"/>
                            </p:stCondLst>
                            <p:childTnLst>
                              <p:par>
                                <p:cTn id="261" presetID="6" presetClass="emph" presetSubtype="0" fill="hold" nodeType="clickEffect">
                                  <p:stCondLst>
                                    <p:cond delay="0"/>
                                  </p:stCondLst>
                                  <p:childTnLst>
                                    <p:animScale>
                                      <p:cBhvr>
                                        <p:cTn id="262" dur="2000" fill="hold"/>
                                        <p:tgtEl>
                                          <p:spTgt spid="18478"/>
                                        </p:tgtEl>
                                      </p:cBhvr>
                                      <p:by x="70000" y="70000"/>
                                    </p:animScale>
                                  </p:childTnLst>
                                </p:cTn>
                              </p:par>
                              <p:par>
                                <p:cTn id="263" presetID="6" presetClass="emph" presetSubtype="0" fill="hold" nodeType="withEffect">
                                  <p:stCondLst>
                                    <p:cond delay="0"/>
                                  </p:stCondLst>
                                  <p:childTnLst>
                                    <p:animScale>
                                      <p:cBhvr>
                                        <p:cTn id="264" dur="2000" fill="hold"/>
                                        <p:tgtEl>
                                          <p:spTgt spid="18479"/>
                                        </p:tgtEl>
                                      </p:cBhvr>
                                      <p:by x="70000" y="70000"/>
                                    </p:animScale>
                                  </p:childTnLst>
                                </p:cTn>
                              </p:par>
                              <p:par>
                                <p:cTn id="265" presetID="6" presetClass="emph" presetSubtype="0" fill="hold" nodeType="withEffect">
                                  <p:stCondLst>
                                    <p:cond delay="0"/>
                                  </p:stCondLst>
                                  <p:childTnLst>
                                    <p:animScale>
                                      <p:cBhvr>
                                        <p:cTn id="266" dur="2000" fill="hold"/>
                                        <p:tgtEl>
                                          <p:spTgt spid="18475"/>
                                        </p:tgtEl>
                                      </p:cBhvr>
                                      <p:by x="70000" y="70000"/>
                                    </p:animScale>
                                  </p:childTnLst>
                                </p:cTn>
                              </p:par>
                              <p:par>
                                <p:cTn id="267" presetID="6" presetClass="emph" presetSubtype="0" fill="hold" nodeType="withEffect">
                                  <p:stCondLst>
                                    <p:cond delay="0"/>
                                  </p:stCondLst>
                                  <p:childTnLst>
                                    <p:animScale>
                                      <p:cBhvr>
                                        <p:cTn id="268" dur="2000" fill="hold"/>
                                        <p:tgtEl>
                                          <p:spTgt spid="18476"/>
                                        </p:tgtEl>
                                      </p:cBhvr>
                                      <p:by x="70000" y="70000"/>
                                    </p:animScale>
                                  </p:childTnLst>
                                </p:cTn>
                              </p:par>
                              <p:par>
                                <p:cTn id="269" presetID="6" presetClass="emph" presetSubtype="0" fill="hold" nodeType="withEffect">
                                  <p:stCondLst>
                                    <p:cond delay="0"/>
                                  </p:stCondLst>
                                  <p:childTnLst>
                                    <p:animScale>
                                      <p:cBhvr>
                                        <p:cTn id="270" dur="2000" fill="hold"/>
                                        <p:tgtEl>
                                          <p:spTgt spid="18477"/>
                                        </p:tgtEl>
                                      </p:cBhvr>
                                      <p:by x="70000" y="70000"/>
                                    </p:animScale>
                                  </p:childTnLst>
                                </p:cTn>
                              </p:par>
                              <p:par>
                                <p:cTn id="271" presetID="64" presetClass="path" presetSubtype="0" accel="50000" decel="50000" fill="hold" nodeType="withEffect">
                                  <p:stCondLst>
                                    <p:cond delay="0"/>
                                  </p:stCondLst>
                                  <p:childTnLst>
                                    <p:animMotion origin="layout" path="M -0.0276 2.29417E-6 L 0.00782 -0.00509 " pathEditMode="relative" rAng="0" ptsTypes="AA">
                                      <p:cBhvr>
                                        <p:cTn id="272" dur="2000" fill="hold"/>
                                        <p:tgtEl>
                                          <p:spTgt spid="18478"/>
                                        </p:tgtEl>
                                        <p:attrNameLst>
                                          <p:attrName>ppt_x</p:attrName>
                                          <p:attrName>ppt_y</p:attrName>
                                        </p:attrNameLst>
                                      </p:cBhvr>
                                      <p:rCtr x="18" y="-3"/>
                                    </p:animMotion>
                                  </p:childTnLst>
                                </p:cTn>
                              </p:par>
                              <p:par>
                                <p:cTn id="273" presetID="64" presetClass="path" presetSubtype="0" accel="50000" decel="50000" fill="hold" nodeType="withEffect">
                                  <p:stCondLst>
                                    <p:cond delay="0"/>
                                  </p:stCondLst>
                                  <p:childTnLst>
                                    <p:animMotion origin="layout" path="M 1.11022E-16 1.11933E-6 L 0.02778 0.16258 " pathEditMode="relative" rAng="0" ptsTypes="AA">
                                      <p:cBhvr>
                                        <p:cTn id="274" dur="2000" fill="hold"/>
                                        <p:tgtEl>
                                          <p:spTgt spid="18477"/>
                                        </p:tgtEl>
                                        <p:attrNameLst>
                                          <p:attrName>ppt_x</p:attrName>
                                          <p:attrName>ppt_y</p:attrName>
                                        </p:attrNameLst>
                                      </p:cBhvr>
                                      <p:rCtr x="14" y="81"/>
                                    </p:animMotion>
                                  </p:childTnLst>
                                </p:cTn>
                              </p:par>
                              <p:par>
                                <p:cTn id="275" presetID="64" presetClass="path" presetSubtype="0" accel="50000" decel="50000" fill="hold" nodeType="withEffect">
                                  <p:stCondLst>
                                    <p:cond delay="0"/>
                                  </p:stCondLst>
                                  <p:childTnLst>
                                    <p:animMotion origin="layout" path="M -8.33333E-7 -3.55227E-6 L 0.01181 0.19404 " pathEditMode="relative" rAng="0" ptsTypes="AA">
                                      <p:cBhvr>
                                        <p:cTn id="276" dur="2000" fill="hold"/>
                                        <p:tgtEl>
                                          <p:spTgt spid="18476"/>
                                        </p:tgtEl>
                                        <p:attrNameLst>
                                          <p:attrName>ppt_x</p:attrName>
                                          <p:attrName>ppt_y</p:attrName>
                                        </p:attrNameLst>
                                      </p:cBhvr>
                                      <p:rCtr x="6" y="97"/>
                                    </p:animMotion>
                                  </p:childTnLst>
                                </p:cTn>
                              </p:par>
                              <p:par>
                                <p:cTn id="277" presetID="64" presetClass="path" presetSubtype="0" accel="50000" decel="50000" fill="hold" nodeType="withEffect">
                                  <p:stCondLst>
                                    <p:cond delay="0"/>
                                  </p:stCondLst>
                                  <p:childTnLst>
                                    <p:animMotion origin="layout" path="M -4.72222E-6 -1.80389E-6 L 0.0474 0.00694 " pathEditMode="relative" rAng="0" ptsTypes="AA">
                                      <p:cBhvr>
                                        <p:cTn id="278" dur="2000" fill="hold"/>
                                        <p:tgtEl>
                                          <p:spTgt spid="18475"/>
                                        </p:tgtEl>
                                        <p:attrNameLst>
                                          <p:attrName>ppt_x</p:attrName>
                                          <p:attrName>ppt_y</p:attrName>
                                        </p:attrNameLst>
                                      </p:cBhvr>
                                      <p:rCtr x="24" y="3"/>
                                    </p:animMotion>
                                  </p:childTnLst>
                                </p:cTn>
                              </p:par>
                              <p:par>
                                <p:cTn id="279" presetID="64" presetClass="path" presetSubtype="0" accel="50000" decel="50000" fill="hold" nodeType="withEffect">
                                  <p:stCondLst>
                                    <p:cond delay="0"/>
                                  </p:stCondLst>
                                  <p:childTnLst>
                                    <p:animMotion origin="layout" path="M -0.01962 0.0229 L 0.00382 -0.0259 " pathEditMode="relative" rAng="0" ptsTypes="AA">
                                      <p:cBhvr>
                                        <p:cTn id="280" dur="2000" fill="hold"/>
                                        <p:tgtEl>
                                          <p:spTgt spid="18479"/>
                                        </p:tgtEl>
                                        <p:attrNameLst>
                                          <p:attrName>ppt_x</p:attrName>
                                          <p:attrName>ppt_y</p:attrName>
                                        </p:attrNameLst>
                                      </p:cBhvr>
                                      <p:rCtr x="12" y="-25"/>
                                    </p:animMotion>
                                  </p:childTnLst>
                                </p:cTn>
                              </p:par>
                              <p:par>
                                <p:cTn id="281" presetID="64" presetClass="path" presetSubtype="0" accel="50000" decel="50000" fill="hold" grpId="1" nodeType="withEffect">
                                  <p:stCondLst>
                                    <p:cond delay="0"/>
                                  </p:stCondLst>
                                  <p:childTnLst>
                                    <p:animMotion origin="layout" path="M 2.22222E-6 2.10916E-6 L -0.05903 -0.17484 " pathEditMode="relative" rAng="0" ptsTypes="AA">
                                      <p:cBhvr>
                                        <p:cTn id="282" dur="1000" fill="hold"/>
                                        <p:tgtEl>
                                          <p:spTgt spid="18483"/>
                                        </p:tgtEl>
                                        <p:attrNameLst>
                                          <p:attrName>ppt_x</p:attrName>
                                          <p:attrName>ppt_y</p:attrName>
                                        </p:attrNameLst>
                                      </p:cBhvr>
                                      <p:rCtr x="-30" y="-87"/>
                                    </p:animMotion>
                                  </p:childTnLst>
                                </p:cTn>
                              </p:par>
                              <p:par>
                                <p:cTn id="283" presetID="35" presetClass="path" presetSubtype="0" accel="50000" decel="50000" fill="hold" grpId="1" nodeType="withEffect">
                                  <p:stCondLst>
                                    <p:cond delay="0"/>
                                  </p:stCondLst>
                                  <p:childTnLst>
                                    <p:animMotion origin="layout" path="M -1.38889E-6 -5.55042E-8 L -0.07101 -0.0037 " pathEditMode="relative" rAng="0" ptsTypes="AA">
                                      <p:cBhvr>
                                        <p:cTn id="284" dur="1000" fill="hold"/>
                                        <p:tgtEl>
                                          <p:spTgt spid="18480"/>
                                        </p:tgtEl>
                                        <p:attrNameLst>
                                          <p:attrName>ppt_x</p:attrName>
                                          <p:attrName>ppt_y</p:attrName>
                                        </p:attrNameLst>
                                      </p:cBhvr>
                                      <p:rCtr x="-36" y="-2"/>
                                    </p:animMotion>
                                  </p:childTnLst>
                                </p:cTn>
                              </p:par>
                              <p:par>
                                <p:cTn id="285" presetID="64" presetClass="path" presetSubtype="0" accel="50000" decel="50000" fill="hold" grpId="1" nodeType="withEffect">
                                  <p:stCondLst>
                                    <p:cond delay="0"/>
                                  </p:stCondLst>
                                  <p:childTnLst>
                                    <p:animMotion origin="layout" path="M 2.77778E-7 1.11933E-6 L 2.77778E-7 -0.17137 " pathEditMode="relative" rAng="0" ptsTypes="AA">
                                      <p:cBhvr>
                                        <p:cTn id="286" dur="1000" fill="hold"/>
                                        <p:tgtEl>
                                          <p:spTgt spid="18482"/>
                                        </p:tgtEl>
                                        <p:attrNameLst>
                                          <p:attrName>ppt_x</p:attrName>
                                          <p:attrName>ppt_y</p:attrName>
                                        </p:attrNameLst>
                                      </p:cBhvr>
                                      <p:rCtr x="0" y="-86"/>
                                    </p:animMotion>
                                  </p:childTnLst>
                                </p:cTn>
                              </p:par>
                              <p:par>
                                <p:cTn id="287" presetID="64" presetClass="path" presetSubtype="0" accel="50000" decel="50000" fill="hold" grpId="1" nodeType="withEffect">
                                  <p:stCondLst>
                                    <p:cond delay="0"/>
                                  </p:stCondLst>
                                  <p:childTnLst>
                                    <p:animMotion origin="layout" path="M -0.00017 0.00347 L -0.05538 -0.20999 " pathEditMode="relative" rAng="0" ptsTypes="AA">
                                      <p:cBhvr>
                                        <p:cTn id="288" dur="1000" fill="hold"/>
                                        <p:tgtEl>
                                          <p:spTgt spid="18484"/>
                                        </p:tgtEl>
                                        <p:attrNameLst>
                                          <p:attrName>ppt_x</p:attrName>
                                          <p:attrName>ppt_y</p:attrName>
                                        </p:attrNameLst>
                                      </p:cBhvr>
                                      <p:rCtr x="-28" y="-107"/>
                                    </p:animMotion>
                                  </p:childTnLst>
                                </p:cTn>
                              </p:par>
                              <p:par>
                                <p:cTn id="289" presetID="35" presetClass="path" presetSubtype="0" accel="50000" decel="50000" fill="hold" grpId="1" nodeType="withEffect">
                                  <p:stCondLst>
                                    <p:cond delay="0"/>
                                  </p:stCondLst>
                                  <p:childTnLst>
                                    <p:animMotion origin="layout" path="M 0.0198 0.00693 L -0.0118 -0.01758 " pathEditMode="relative" rAng="0" ptsTypes="AA">
                                      <p:cBhvr>
                                        <p:cTn id="290" dur="1000" fill="hold"/>
                                        <p:tgtEl>
                                          <p:spTgt spid="18481"/>
                                        </p:tgtEl>
                                        <p:attrNameLst>
                                          <p:attrName>ppt_x</p:attrName>
                                          <p:attrName>ppt_y</p:attrName>
                                        </p:attrNameLst>
                                      </p:cBhvr>
                                      <p:rCtr x="-16" y="-12"/>
                                    </p:animMotion>
                                  </p:childTnLst>
                                </p:cTn>
                              </p:par>
                            </p:childTnLst>
                          </p:cTn>
                        </p:par>
                      </p:childTnLst>
                    </p:cTn>
                  </p:par>
                  <p:par>
                    <p:cTn id="291" fill="hold">
                      <p:stCondLst>
                        <p:cond delay="indefinite"/>
                      </p:stCondLst>
                      <p:childTnLst>
                        <p:par>
                          <p:cTn id="292" fill="hold">
                            <p:stCondLst>
                              <p:cond delay="0"/>
                            </p:stCondLst>
                            <p:childTnLst>
                              <p:par>
                                <p:cTn id="293" presetID="2" presetClass="entr" presetSubtype="8" fill="hold" grpId="0" nodeType="clickEffect">
                                  <p:stCondLst>
                                    <p:cond delay="0"/>
                                  </p:stCondLst>
                                  <p:childTnLst>
                                    <p:set>
                                      <p:cBhvr>
                                        <p:cTn id="294" dur="1" fill="hold">
                                          <p:stCondLst>
                                            <p:cond delay="0"/>
                                          </p:stCondLst>
                                        </p:cTn>
                                        <p:tgtEl>
                                          <p:spTgt spid="18474"/>
                                        </p:tgtEl>
                                        <p:attrNameLst>
                                          <p:attrName>style.visibility</p:attrName>
                                        </p:attrNameLst>
                                      </p:cBhvr>
                                      <p:to>
                                        <p:strVal val="visible"/>
                                      </p:to>
                                    </p:set>
                                    <p:anim calcmode="lin" valueType="num">
                                      <p:cBhvr additive="base">
                                        <p:cTn id="295" dur="1000" fill="hold"/>
                                        <p:tgtEl>
                                          <p:spTgt spid="18474"/>
                                        </p:tgtEl>
                                        <p:attrNameLst>
                                          <p:attrName>ppt_x</p:attrName>
                                        </p:attrNameLst>
                                      </p:cBhvr>
                                      <p:tavLst>
                                        <p:tav tm="0">
                                          <p:val>
                                            <p:strVal val="0-#ppt_w/2"/>
                                          </p:val>
                                        </p:tav>
                                        <p:tav tm="100000">
                                          <p:val>
                                            <p:strVal val="#ppt_x"/>
                                          </p:val>
                                        </p:tav>
                                      </p:tavLst>
                                    </p:anim>
                                    <p:anim calcmode="lin" valueType="num">
                                      <p:cBhvr additive="base">
                                        <p:cTn id="296" dur="1000" fill="hold"/>
                                        <p:tgtEl>
                                          <p:spTgt spid="18474"/>
                                        </p:tgtEl>
                                        <p:attrNameLst>
                                          <p:attrName>ppt_y</p:attrName>
                                        </p:attrNameLst>
                                      </p:cBhvr>
                                      <p:tavLst>
                                        <p:tav tm="0">
                                          <p:val>
                                            <p:strVal val="#ppt_y"/>
                                          </p:val>
                                        </p:tav>
                                        <p:tav tm="100000">
                                          <p:val>
                                            <p:strVal val="#ppt_y"/>
                                          </p:val>
                                        </p:tav>
                                      </p:tavLst>
                                    </p:anim>
                                  </p:childTnLst>
                                </p:cTn>
                              </p:par>
                            </p:childTnLst>
                          </p:cTn>
                        </p:par>
                      </p:childTnLst>
                    </p:cTn>
                  </p:par>
                  <p:par>
                    <p:cTn id="297" fill="hold">
                      <p:stCondLst>
                        <p:cond delay="indefinite"/>
                      </p:stCondLst>
                      <p:childTnLst>
                        <p:par>
                          <p:cTn id="298" fill="hold">
                            <p:stCondLst>
                              <p:cond delay="0"/>
                            </p:stCondLst>
                            <p:childTnLst>
                              <p:par>
                                <p:cTn id="299" presetID="45" presetClass="entr" presetSubtype="0" fill="hold" grpId="0" nodeType="clickEffect">
                                  <p:stCondLst>
                                    <p:cond delay="0"/>
                                  </p:stCondLst>
                                  <p:childTnLst>
                                    <p:set>
                                      <p:cBhvr>
                                        <p:cTn id="300" dur="1" fill="hold">
                                          <p:stCondLst>
                                            <p:cond delay="0"/>
                                          </p:stCondLst>
                                        </p:cTn>
                                        <p:tgtEl>
                                          <p:spTgt spid="18469"/>
                                        </p:tgtEl>
                                        <p:attrNameLst>
                                          <p:attrName>style.visibility</p:attrName>
                                        </p:attrNameLst>
                                      </p:cBhvr>
                                      <p:to>
                                        <p:strVal val="visible"/>
                                      </p:to>
                                    </p:set>
                                    <p:animEffect transition="in" filter="fade">
                                      <p:cBhvr>
                                        <p:cTn id="301" dur="2000"/>
                                        <p:tgtEl>
                                          <p:spTgt spid="18469"/>
                                        </p:tgtEl>
                                      </p:cBhvr>
                                    </p:animEffect>
                                    <p:anim calcmode="lin" valueType="num">
                                      <p:cBhvr>
                                        <p:cTn id="302" dur="2000" fill="hold"/>
                                        <p:tgtEl>
                                          <p:spTgt spid="18469"/>
                                        </p:tgtEl>
                                        <p:attrNameLst>
                                          <p:attrName>ppt_w</p:attrName>
                                        </p:attrNameLst>
                                      </p:cBhvr>
                                      <p:tavLst>
                                        <p:tav tm="0" fmla="#ppt_w*sin(2.5*pi*$)">
                                          <p:val>
                                            <p:fltVal val="0"/>
                                          </p:val>
                                        </p:tav>
                                        <p:tav tm="100000">
                                          <p:val>
                                            <p:fltVal val="1"/>
                                          </p:val>
                                        </p:tav>
                                      </p:tavLst>
                                    </p:anim>
                                    <p:anim calcmode="lin" valueType="num">
                                      <p:cBhvr>
                                        <p:cTn id="303" dur="2000" fill="hold"/>
                                        <p:tgtEl>
                                          <p:spTgt spid="18469"/>
                                        </p:tgtEl>
                                        <p:attrNameLst>
                                          <p:attrName>ppt_h</p:attrName>
                                        </p:attrNameLst>
                                      </p:cBhvr>
                                      <p:tavLst>
                                        <p:tav tm="0">
                                          <p:val>
                                            <p:strVal val="#ppt_h"/>
                                          </p:val>
                                        </p:tav>
                                        <p:tav tm="100000">
                                          <p:val>
                                            <p:strVal val="#ppt_h"/>
                                          </p:val>
                                        </p:tav>
                                      </p:tavLst>
                                    </p:anim>
                                  </p:childTnLst>
                                </p:cTn>
                              </p:par>
                            </p:childTnLst>
                          </p:cTn>
                        </p:par>
                      </p:childTnLst>
                    </p:cTn>
                  </p:par>
                  <p:par>
                    <p:cTn id="304" fill="hold">
                      <p:stCondLst>
                        <p:cond delay="indefinite"/>
                      </p:stCondLst>
                      <p:childTnLst>
                        <p:par>
                          <p:cTn id="305" fill="hold">
                            <p:stCondLst>
                              <p:cond delay="0"/>
                            </p:stCondLst>
                            <p:childTnLst>
                              <p:par>
                                <p:cTn id="306" presetID="10" presetClass="entr" presetSubtype="0" fill="hold" grpId="2" nodeType="clickEffect">
                                  <p:stCondLst>
                                    <p:cond delay="0"/>
                                  </p:stCondLst>
                                  <p:childTnLst>
                                    <p:set>
                                      <p:cBhvr>
                                        <p:cTn id="307" dur="1" fill="hold">
                                          <p:stCondLst>
                                            <p:cond delay="0"/>
                                          </p:stCondLst>
                                        </p:cTn>
                                        <p:tgtEl>
                                          <p:spTgt spid="18436">
                                            <p:txEl>
                                              <p:pRg st="0" end="0"/>
                                            </p:txEl>
                                          </p:spTgt>
                                        </p:tgtEl>
                                        <p:attrNameLst>
                                          <p:attrName>style.visibility</p:attrName>
                                        </p:attrNameLst>
                                      </p:cBhvr>
                                      <p:to>
                                        <p:strVal val="visible"/>
                                      </p:to>
                                    </p:set>
                                    <p:animEffect transition="in" filter="fade">
                                      <p:cBhvr>
                                        <p:cTn id="308" dur="2000"/>
                                        <p:tgtEl>
                                          <p:spTgt spid="18436">
                                            <p:txEl>
                                              <p:pRg st="0" end="0"/>
                                            </p:txEl>
                                          </p:spTgt>
                                        </p:tgtEl>
                                      </p:cBhvr>
                                    </p:animEffect>
                                  </p:childTnLst>
                                </p:cTn>
                              </p:par>
                              <p:par>
                                <p:cTn id="309" presetID="10" presetClass="entr" presetSubtype="0" fill="hold" grpId="2" nodeType="withEffect">
                                  <p:stCondLst>
                                    <p:cond delay="0"/>
                                  </p:stCondLst>
                                  <p:childTnLst>
                                    <p:set>
                                      <p:cBhvr>
                                        <p:cTn id="310" dur="1" fill="hold">
                                          <p:stCondLst>
                                            <p:cond delay="0"/>
                                          </p:stCondLst>
                                        </p:cTn>
                                        <p:tgtEl>
                                          <p:spTgt spid="18437"/>
                                        </p:tgtEl>
                                        <p:attrNameLst>
                                          <p:attrName>style.visibility</p:attrName>
                                        </p:attrNameLst>
                                      </p:cBhvr>
                                      <p:to>
                                        <p:strVal val="visible"/>
                                      </p:to>
                                    </p:set>
                                    <p:animEffect transition="in" filter="fade">
                                      <p:cBhvr>
                                        <p:cTn id="311" dur="2000"/>
                                        <p:tgtEl>
                                          <p:spTgt spid="18437"/>
                                        </p:tgtEl>
                                      </p:cBhvr>
                                    </p:animEffect>
                                  </p:childTnLst>
                                </p:cTn>
                              </p:par>
                              <p:par>
                                <p:cTn id="312" presetID="10" presetClass="entr" presetSubtype="0" fill="hold" grpId="2" nodeType="withEffect">
                                  <p:stCondLst>
                                    <p:cond delay="0"/>
                                  </p:stCondLst>
                                  <p:childTnLst>
                                    <p:set>
                                      <p:cBhvr>
                                        <p:cTn id="313" dur="1" fill="hold">
                                          <p:stCondLst>
                                            <p:cond delay="0"/>
                                          </p:stCondLst>
                                        </p:cTn>
                                        <p:tgtEl>
                                          <p:spTgt spid="18438"/>
                                        </p:tgtEl>
                                        <p:attrNameLst>
                                          <p:attrName>style.visibility</p:attrName>
                                        </p:attrNameLst>
                                      </p:cBhvr>
                                      <p:to>
                                        <p:strVal val="visible"/>
                                      </p:to>
                                    </p:set>
                                    <p:animEffect transition="in" filter="fade">
                                      <p:cBhvr>
                                        <p:cTn id="314" dur="2000"/>
                                        <p:tgtEl>
                                          <p:spTgt spid="18438"/>
                                        </p:tgtEl>
                                      </p:cBhvr>
                                    </p:animEffect>
                                  </p:childTnLst>
                                </p:cTn>
                              </p:par>
                              <p:par>
                                <p:cTn id="315" presetID="10" presetClass="entr" presetSubtype="0" fill="hold" nodeType="withEffect">
                                  <p:stCondLst>
                                    <p:cond delay="0"/>
                                  </p:stCondLst>
                                  <p:childTnLst>
                                    <p:set>
                                      <p:cBhvr>
                                        <p:cTn id="316" dur="1" fill="hold">
                                          <p:stCondLst>
                                            <p:cond delay="0"/>
                                          </p:stCondLst>
                                        </p:cTn>
                                        <p:tgtEl>
                                          <p:spTgt spid="18440"/>
                                        </p:tgtEl>
                                        <p:attrNameLst>
                                          <p:attrName>style.visibility</p:attrName>
                                        </p:attrNameLst>
                                      </p:cBhvr>
                                      <p:to>
                                        <p:strVal val="visible"/>
                                      </p:to>
                                    </p:set>
                                    <p:animEffect transition="in" filter="fade">
                                      <p:cBhvr>
                                        <p:cTn id="317" dur="2000"/>
                                        <p:tgtEl>
                                          <p:spTgt spid="18440"/>
                                        </p:tgtEl>
                                      </p:cBhvr>
                                    </p:animEffect>
                                  </p:childTnLst>
                                </p:cTn>
                              </p:par>
                              <p:par>
                                <p:cTn id="318" presetID="10" presetClass="entr" presetSubtype="0" fill="hold" nodeType="withEffect">
                                  <p:stCondLst>
                                    <p:cond delay="0"/>
                                  </p:stCondLst>
                                  <p:childTnLst>
                                    <p:set>
                                      <p:cBhvr>
                                        <p:cTn id="319" dur="1" fill="hold">
                                          <p:stCondLst>
                                            <p:cond delay="0"/>
                                          </p:stCondLst>
                                        </p:cTn>
                                        <p:tgtEl>
                                          <p:spTgt spid="18442"/>
                                        </p:tgtEl>
                                        <p:attrNameLst>
                                          <p:attrName>style.visibility</p:attrName>
                                        </p:attrNameLst>
                                      </p:cBhvr>
                                      <p:to>
                                        <p:strVal val="visible"/>
                                      </p:to>
                                    </p:set>
                                    <p:animEffect transition="in" filter="fade">
                                      <p:cBhvr>
                                        <p:cTn id="320" dur="2000"/>
                                        <p:tgtEl>
                                          <p:spTgt spid="18442"/>
                                        </p:tgtEl>
                                      </p:cBhvr>
                                    </p:animEffect>
                                  </p:childTnLst>
                                </p:cTn>
                              </p:par>
                              <p:par>
                                <p:cTn id="321" presetID="10" presetClass="entr" presetSubtype="0" fill="hold" grpId="2" nodeType="withEffect">
                                  <p:stCondLst>
                                    <p:cond delay="0"/>
                                  </p:stCondLst>
                                  <p:childTnLst>
                                    <p:set>
                                      <p:cBhvr>
                                        <p:cTn id="322" dur="1" fill="hold">
                                          <p:stCondLst>
                                            <p:cond delay="0"/>
                                          </p:stCondLst>
                                        </p:cTn>
                                        <p:tgtEl>
                                          <p:spTgt spid="18443"/>
                                        </p:tgtEl>
                                        <p:attrNameLst>
                                          <p:attrName>style.visibility</p:attrName>
                                        </p:attrNameLst>
                                      </p:cBhvr>
                                      <p:to>
                                        <p:strVal val="visible"/>
                                      </p:to>
                                    </p:set>
                                    <p:animEffect transition="in" filter="fade">
                                      <p:cBhvr>
                                        <p:cTn id="323" dur="2000"/>
                                        <p:tgtEl>
                                          <p:spTgt spid="18443"/>
                                        </p:tgtEl>
                                      </p:cBhvr>
                                    </p:animEffect>
                                  </p:childTnLst>
                                </p:cTn>
                              </p:par>
                              <p:par>
                                <p:cTn id="324" presetID="10" presetClass="entr" presetSubtype="0" fill="hold" grpId="2" nodeType="withEffect">
                                  <p:stCondLst>
                                    <p:cond delay="0"/>
                                  </p:stCondLst>
                                  <p:childTnLst>
                                    <p:set>
                                      <p:cBhvr>
                                        <p:cTn id="325" dur="1" fill="hold">
                                          <p:stCondLst>
                                            <p:cond delay="0"/>
                                          </p:stCondLst>
                                        </p:cTn>
                                        <p:tgtEl>
                                          <p:spTgt spid="18444"/>
                                        </p:tgtEl>
                                        <p:attrNameLst>
                                          <p:attrName>style.visibility</p:attrName>
                                        </p:attrNameLst>
                                      </p:cBhvr>
                                      <p:to>
                                        <p:strVal val="visible"/>
                                      </p:to>
                                    </p:set>
                                    <p:animEffect transition="in" filter="fade">
                                      <p:cBhvr>
                                        <p:cTn id="326" dur="2000"/>
                                        <p:tgtEl>
                                          <p:spTgt spid="18444"/>
                                        </p:tgtEl>
                                      </p:cBhvr>
                                    </p:animEffect>
                                  </p:childTnLst>
                                </p:cTn>
                              </p:par>
                              <p:par>
                                <p:cTn id="327" presetID="10" presetClass="entr" presetSubtype="0" fill="hold" grpId="3" nodeType="withEffect">
                                  <p:stCondLst>
                                    <p:cond delay="0"/>
                                  </p:stCondLst>
                                  <p:childTnLst>
                                    <p:set>
                                      <p:cBhvr>
                                        <p:cTn id="328" dur="1" fill="hold">
                                          <p:stCondLst>
                                            <p:cond delay="0"/>
                                          </p:stCondLst>
                                        </p:cTn>
                                        <p:tgtEl>
                                          <p:spTgt spid="18445"/>
                                        </p:tgtEl>
                                        <p:attrNameLst>
                                          <p:attrName>style.visibility</p:attrName>
                                        </p:attrNameLst>
                                      </p:cBhvr>
                                      <p:to>
                                        <p:strVal val="visible"/>
                                      </p:to>
                                    </p:set>
                                    <p:animEffect transition="in" filter="fade">
                                      <p:cBhvr>
                                        <p:cTn id="329" dur="2000"/>
                                        <p:tgtEl>
                                          <p:spTgt spid="18445"/>
                                        </p:tgtEl>
                                      </p:cBhvr>
                                    </p:animEffect>
                                  </p:childTnLst>
                                </p:cTn>
                              </p:par>
                              <p:par>
                                <p:cTn id="330" presetID="10" presetClass="entr" presetSubtype="0" fill="hold" grpId="3" nodeType="withEffect">
                                  <p:stCondLst>
                                    <p:cond delay="0"/>
                                  </p:stCondLst>
                                  <p:childTnLst>
                                    <p:set>
                                      <p:cBhvr>
                                        <p:cTn id="331" dur="1" fill="hold">
                                          <p:stCondLst>
                                            <p:cond delay="0"/>
                                          </p:stCondLst>
                                        </p:cTn>
                                        <p:tgtEl>
                                          <p:spTgt spid="18447"/>
                                        </p:tgtEl>
                                        <p:attrNameLst>
                                          <p:attrName>style.visibility</p:attrName>
                                        </p:attrNameLst>
                                      </p:cBhvr>
                                      <p:to>
                                        <p:strVal val="visible"/>
                                      </p:to>
                                    </p:set>
                                    <p:animEffect transition="in" filter="fade">
                                      <p:cBhvr>
                                        <p:cTn id="332" dur="2000"/>
                                        <p:tgtEl>
                                          <p:spTgt spid="18447"/>
                                        </p:tgtEl>
                                      </p:cBhvr>
                                    </p:animEffect>
                                  </p:childTnLst>
                                </p:cTn>
                              </p:par>
                              <p:par>
                                <p:cTn id="333" presetID="10" presetClass="entr" presetSubtype="0" fill="hold" grpId="3" nodeType="withEffect">
                                  <p:stCondLst>
                                    <p:cond delay="0"/>
                                  </p:stCondLst>
                                  <p:childTnLst>
                                    <p:set>
                                      <p:cBhvr>
                                        <p:cTn id="334" dur="1" fill="hold">
                                          <p:stCondLst>
                                            <p:cond delay="0"/>
                                          </p:stCondLst>
                                        </p:cTn>
                                        <p:tgtEl>
                                          <p:spTgt spid="18448"/>
                                        </p:tgtEl>
                                        <p:attrNameLst>
                                          <p:attrName>style.visibility</p:attrName>
                                        </p:attrNameLst>
                                      </p:cBhvr>
                                      <p:to>
                                        <p:strVal val="visible"/>
                                      </p:to>
                                    </p:set>
                                    <p:animEffect transition="in" filter="fade">
                                      <p:cBhvr>
                                        <p:cTn id="335" dur="2000"/>
                                        <p:tgtEl>
                                          <p:spTgt spid="18448"/>
                                        </p:tgtEl>
                                      </p:cBhvr>
                                    </p:animEffect>
                                  </p:childTnLst>
                                </p:cTn>
                              </p:par>
                              <p:par>
                                <p:cTn id="336" presetID="10" presetClass="entr" presetSubtype="0" fill="hold" grpId="2" nodeType="withEffect">
                                  <p:stCondLst>
                                    <p:cond delay="0"/>
                                  </p:stCondLst>
                                  <p:childTnLst>
                                    <p:set>
                                      <p:cBhvr>
                                        <p:cTn id="337" dur="1" fill="hold">
                                          <p:stCondLst>
                                            <p:cond delay="0"/>
                                          </p:stCondLst>
                                        </p:cTn>
                                        <p:tgtEl>
                                          <p:spTgt spid="18449"/>
                                        </p:tgtEl>
                                        <p:attrNameLst>
                                          <p:attrName>style.visibility</p:attrName>
                                        </p:attrNameLst>
                                      </p:cBhvr>
                                      <p:to>
                                        <p:strVal val="visible"/>
                                      </p:to>
                                    </p:set>
                                    <p:animEffect transition="in" filter="fade">
                                      <p:cBhvr>
                                        <p:cTn id="338" dur="2000"/>
                                        <p:tgtEl>
                                          <p:spTgt spid="18449"/>
                                        </p:tgtEl>
                                      </p:cBhvr>
                                    </p:animEffect>
                                  </p:childTnLst>
                                </p:cTn>
                              </p:par>
                              <p:par>
                                <p:cTn id="339" presetID="10" presetClass="entr" presetSubtype="0" fill="hold" nodeType="withEffect">
                                  <p:stCondLst>
                                    <p:cond delay="0"/>
                                  </p:stCondLst>
                                  <p:childTnLst>
                                    <p:set>
                                      <p:cBhvr>
                                        <p:cTn id="340" dur="1" fill="hold">
                                          <p:stCondLst>
                                            <p:cond delay="0"/>
                                          </p:stCondLst>
                                        </p:cTn>
                                        <p:tgtEl>
                                          <p:spTgt spid="18441"/>
                                        </p:tgtEl>
                                        <p:attrNameLst>
                                          <p:attrName>style.visibility</p:attrName>
                                        </p:attrNameLst>
                                      </p:cBhvr>
                                      <p:to>
                                        <p:strVal val="visible"/>
                                      </p:to>
                                    </p:set>
                                    <p:animEffect transition="in" filter="fade">
                                      <p:cBhvr>
                                        <p:cTn id="341" dur="2000"/>
                                        <p:tgtEl>
                                          <p:spTgt spid="18441"/>
                                        </p:tgtEl>
                                      </p:cBhvr>
                                    </p:animEffect>
                                  </p:childTnLst>
                                </p:cTn>
                              </p:par>
                              <p:par>
                                <p:cTn id="342" presetID="10" presetClass="entr" presetSubtype="0" fill="hold" nodeType="withEffect">
                                  <p:stCondLst>
                                    <p:cond delay="0"/>
                                  </p:stCondLst>
                                  <p:childTnLst>
                                    <p:set>
                                      <p:cBhvr>
                                        <p:cTn id="343" dur="1" fill="hold">
                                          <p:stCondLst>
                                            <p:cond delay="0"/>
                                          </p:stCondLst>
                                        </p:cTn>
                                        <p:tgtEl>
                                          <p:spTgt spid="18439"/>
                                        </p:tgtEl>
                                        <p:attrNameLst>
                                          <p:attrName>style.visibility</p:attrName>
                                        </p:attrNameLst>
                                      </p:cBhvr>
                                      <p:to>
                                        <p:strVal val="visible"/>
                                      </p:to>
                                    </p:set>
                                    <p:animEffect transition="in" filter="fade">
                                      <p:cBhvr>
                                        <p:cTn id="344" dur="2000"/>
                                        <p:tgtEl>
                                          <p:spTgt spid="18439"/>
                                        </p:tgtEl>
                                      </p:cBhvr>
                                    </p:animEffect>
                                  </p:childTnLst>
                                </p:cTn>
                              </p:par>
                              <p:par>
                                <p:cTn id="345" presetID="10" presetClass="entr" presetSubtype="0" fill="hold" grpId="2" nodeType="withEffect">
                                  <p:stCondLst>
                                    <p:cond delay="0"/>
                                  </p:stCondLst>
                                  <p:childTnLst>
                                    <p:set>
                                      <p:cBhvr>
                                        <p:cTn id="346" dur="1" fill="hold">
                                          <p:stCondLst>
                                            <p:cond delay="0"/>
                                          </p:stCondLst>
                                        </p:cTn>
                                        <p:tgtEl>
                                          <p:spTgt spid="18461"/>
                                        </p:tgtEl>
                                        <p:attrNameLst>
                                          <p:attrName>style.visibility</p:attrName>
                                        </p:attrNameLst>
                                      </p:cBhvr>
                                      <p:to>
                                        <p:strVal val="visible"/>
                                      </p:to>
                                    </p:set>
                                    <p:animEffect transition="in" filter="fade">
                                      <p:cBhvr>
                                        <p:cTn id="347" dur="2000"/>
                                        <p:tgtEl>
                                          <p:spTgt spid="18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nimBg="1"/>
      <p:bldP spid="18436" grpId="0" build="p"/>
      <p:bldP spid="18436" grpId="1" build="p"/>
      <p:bldP spid="18436" grpId="2" build="p"/>
      <p:bldP spid="18437" grpId="0"/>
      <p:bldP spid="18437" grpId="1"/>
      <p:bldP spid="18437" grpId="2"/>
      <p:bldP spid="18438" grpId="0"/>
      <p:bldP spid="18438" grpId="1"/>
      <p:bldP spid="18438" grpId="2"/>
      <p:bldP spid="18443" grpId="0" animBg="1"/>
      <p:bldP spid="18443" grpId="1" animBg="1"/>
      <p:bldP spid="18443" grpId="2" animBg="1"/>
      <p:bldP spid="18444" grpId="0" animBg="1"/>
      <p:bldP spid="18444" grpId="1" animBg="1"/>
      <p:bldP spid="18444" grpId="2" animBg="1"/>
      <p:bldP spid="18445" grpId="0"/>
      <p:bldP spid="18445" grpId="1"/>
      <p:bldP spid="18445" grpId="2"/>
      <p:bldP spid="18445" grpId="3"/>
      <p:bldP spid="18446" grpId="0"/>
      <p:bldP spid="18446" grpId="1"/>
      <p:bldP spid="18446" grpId="2"/>
      <p:bldP spid="18447" grpId="0"/>
      <p:bldP spid="18447" grpId="1"/>
      <p:bldP spid="18447" grpId="2"/>
      <p:bldP spid="18447" grpId="3"/>
      <p:bldP spid="18448" grpId="0"/>
      <p:bldP spid="18448" grpId="1"/>
      <p:bldP spid="18448" grpId="2"/>
      <p:bldP spid="18448" grpId="3"/>
      <p:bldP spid="18449" grpId="0"/>
      <p:bldP spid="18449" grpId="1"/>
      <p:bldP spid="18449" grpId="2"/>
      <p:bldP spid="18450" grpId="0" animBg="1"/>
      <p:bldP spid="18451" grpId="0" animBg="1"/>
      <p:bldP spid="18452" grpId="0" animBg="1"/>
      <p:bldP spid="18453" grpId="0" animBg="1"/>
      <p:bldP spid="18454" grpId="0" animBg="1"/>
      <p:bldP spid="18455" grpId="0" animBg="1"/>
      <p:bldP spid="18456" grpId="0" animBg="1"/>
      <p:bldP spid="18457" grpId="0" animBg="1"/>
      <p:bldP spid="18458" grpId="0"/>
      <p:bldP spid="18459" grpId="0" animBg="1"/>
      <p:bldP spid="18460" grpId="0" animBg="1"/>
      <p:bldP spid="18461" grpId="0"/>
      <p:bldP spid="18461" grpId="1"/>
      <p:bldP spid="18461" grpId="2"/>
      <p:bldP spid="18463" grpId="0" animBg="1"/>
      <p:bldP spid="18464" grpId="0"/>
      <p:bldP spid="18465" grpId="0" animBg="1"/>
      <p:bldP spid="18466" grpId="0"/>
      <p:bldP spid="18467" grpId="0"/>
      <p:bldP spid="18468" grpId="0" animBg="1"/>
      <p:bldP spid="18469" grpId="0"/>
      <p:bldP spid="18470" grpId="0"/>
      <p:bldP spid="18471" grpId="0"/>
      <p:bldP spid="18472" grpId="0"/>
      <p:bldP spid="18473" grpId="0" animBg="1"/>
      <p:bldP spid="18474" grpId="0"/>
      <p:bldP spid="18480" grpId="0"/>
      <p:bldP spid="18480" grpId="1"/>
      <p:bldP spid="18481" grpId="0"/>
      <p:bldP spid="18481" grpId="1"/>
      <p:bldP spid="18482" grpId="0"/>
      <p:bldP spid="18482" grpId="1"/>
      <p:bldP spid="18483" grpId="0"/>
      <p:bldP spid="18483" grpId="1"/>
      <p:bldP spid="18484" grpId="0"/>
      <p:bldP spid="1848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smtClean="0"/>
              <a:t>A Converge Network</a:t>
            </a:r>
            <a:endParaRPr lang="en-US" smtClean="0"/>
          </a:p>
        </p:txBody>
      </p:sp>
      <p:grpSp>
        <p:nvGrpSpPr>
          <p:cNvPr id="2" name="Group 3"/>
          <p:cNvGrpSpPr>
            <a:grpSpLocks/>
          </p:cNvGrpSpPr>
          <p:nvPr/>
        </p:nvGrpSpPr>
        <p:grpSpPr bwMode="auto">
          <a:xfrm>
            <a:off x="73025" y="2563813"/>
            <a:ext cx="6659563" cy="2881312"/>
            <a:chOff x="0" y="1389"/>
            <a:chExt cx="4014" cy="1814"/>
          </a:xfrm>
        </p:grpSpPr>
        <p:sp>
          <p:nvSpPr>
            <p:cNvPr id="9231" name="Line 4"/>
            <p:cNvSpPr>
              <a:spLocks noChangeShapeType="1"/>
            </p:cNvSpPr>
            <p:nvPr/>
          </p:nvSpPr>
          <p:spPr bwMode="auto">
            <a:xfrm>
              <a:off x="0" y="1389"/>
              <a:ext cx="3107" cy="0"/>
            </a:xfrm>
            <a:prstGeom prst="line">
              <a:avLst/>
            </a:prstGeom>
            <a:noFill/>
            <a:ln w="28575">
              <a:solidFill>
                <a:schemeClr val="tx1"/>
              </a:solidFill>
              <a:round/>
              <a:headEnd/>
              <a:tailEnd/>
            </a:ln>
          </p:spPr>
          <p:txBody>
            <a:bodyPr/>
            <a:lstStyle/>
            <a:p>
              <a:endParaRPr lang="en-GB"/>
            </a:p>
          </p:txBody>
        </p:sp>
        <p:sp>
          <p:nvSpPr>
            <p:cNvPr id="9232" name="Line 5"/>
            <p:cNvSpPr>
              <a:spLocks noChangeShapeType="1"/>
            </p:cNvSpPr>
            <p:nvPr/>
          </p:nvSpPr>
          <p:spPr bwMode="auto">
            <a:xfrm>
              <a:off x="0" y="3203"/>
              <a:ext cx="3107" cy="0"/>
            </a:xfrm>
            <a:prstGeom prst="line">
              <a:avLst/>
            </a:prstGeom>
            <a:noFill/>
            <a:ln w="28575">
              <a:solidFill>
                <a:schemeClr val="tx1"/>
              </a:solidFill>
              <a:round/>
              <a:headEnd/>
              <a:tailEnd/>
            </a:ln>
          </p:spPr>
          <p:txBody>
            <a:bodyPr/>
            <a:lstStyle/>
            <a:p>
              <a:endParaRPr lang="en-GB"/>
            </a:p>
          </p:txBody>
        </p:sp>
        <p:sp>
          <p:nvSpPr>
            <p:cNvPr id="9233" name="Line 6"/>
            <p:cNvSpPr>
              <a:spLocks noChangeShapeType="1"/>
            </p:cNvSpPr>
            <p:nvPr/>
          </p:nvSpPr>
          <p:spPr bwMode="auto">
            <a:xfrm>
              <a:off x="3107" y="1389"/>
              <a:ext cx="907" cy="907"/>
            </a:xfrm>
            <a:prstGeom prst="line">
              <a:avLst/>
            </a:prstGeom>
            <a:noFill/>
            <a:ln w="28575">
              <a:solidFill>
                <a:schemeClr val="tx1"/>
              </a:solidFill>
              <a:round/>
              <a:headEnd/>
              <a:tailEnd/>
            </a:ln>
          </p:spPr>
          <p:txBody>
            <a:bodyPr/>
            <a:lstStyle/>
            <a:p>
              <a:endParaRPr lang="en-GB"/>
            </a:p>
          </p:txBody>
        </p:sp>
        <p:sp>
          <p:nvSpPr>
            <p:cNvPr id="9234" name="Line 7"/>
            <p:cNvSpPr>
              <a:spLocks noChangeShapeType="1"/>
            </p:cNvSpPr>
            <p:nvPr/>
          </p:nvSpPr>
          <p:spPr bwMode="auto">
            <a:xfrm flipH="1">
              <a:off x="3107" y="2296"/>
              <a:ext cx="907" cy="907"/>
            </a:xfrm>
            <a:prstGeom prst="line">
              <a:avLst/>
            </a:prstGeom>
            <a:noFill/>
            <a:ln w="28575">
              <a:solidFill>
                <a:schemeClr val="tx1"/>
              </a:solidFill>
              <a:round/>
              <a:headEnd/>
              <a:tailEnd/>
            </a:ln>
          </p:spPr>
          <p:txBody>
            <a:bodyPr/>
            <a:lstStyle/>
            <a:p>
              <a:endParaRPr lang="en-GB"/>
            </a:p>
          </p:txBody>
        </p:sp>
      </p:grpSp>
      <p:pic>
        <p:nvPicPr>
          <p:cNvPr id="9220" name="Picture 8" descr="MC910217021[2]"/>
          <p:cNvPicPr>
            <a:picLocks noChangeAspect="1" noChangeArrowheads="1"/>
          </p:cNvPicPr>
          <p:nvPr/>
        </p:nvPicPr>
        <p:blipFill>
          <a:blip r:embed="rId2" cstate="print"/>
          <a:srcRect/>
          <a:stretch>
            <a:fillRect/>
          </a:stretch>
        </p:blipFill>
        <p:spPr bwMode="auto">
          <a:xfrm>
            <a:off x="7035800" y="2854325"/>
            <a:ext cx="1784350" cy="1871663"/>
          </a:xfrm>
          <a:prstGeom prst="rect">
            <a:avLst/>
          </a:prstGeom>
          <a:noFill/>
          <a:ln w="9525">
            <a:noFill/>
            <a:miter lim="800000"/>
            <a:headEnd/>
            <a:tailEnd/>
          </a:ln>
        </p:spPr>
      </p:pic>
      <p:pic>
        <p:nvPicPr>
          <p:cNvPr id="19465" name="Picture 9" descr="4951616"/>
          <p:cNvPicPr>
            <a:picLocks noChangeAspect="1" noChangeArrowheads="1" noCrop="1"/>
          </p:cNvPicPr>
          <p:nvPr/>
        </p:nvPicPr>
        <p:blipFill>
          <a:blip r:embed="rId3" cstate="print"/>
          <a:srcRect/>
          <a:stretch>
            <a:fillRect/>
          </a:stretch>
        </p:blipFill>
        <p:spPr bwMode="auto">
          <a:xfrm>
            <a:off x="2282825" y="2854325"/>
            <a:ext cx="1122363" cy="1122363"/>
          </a:xfrm>
          <a:prstGeom prst="rect">
            <a:avLst/>
          </a:prstGeom>
          <a:noFill/>
          <a:ln w="9525">
            <a:noFill/>
            <a:miter lim="800000"/>
            <a:headEnd/>
            <a:tailEnd/>
          </a:ln>
        </p:spPr>
      </p:pic>
      <p:pic>
        <p:nvPicPr>
          <p:cNvPr id="19466" name="Picture 10" descr="email"/>
          <p:cNvPicPr>
            <a:picLocks noChangeAspect="1" noChangeArrowheads="1" noCrop="1"/>
          </p:cNvPicPr>
          <p:nvPr/>
        </p:nvPicPr>
        <p:blipFill>
          <a:blip r:embed="rId4" cstate="print"/>
          <a:srcRect/>
          <a:stretch>
            <a:fillRect/>
          </a:stretch>
        </p:blipFill>
        <p:spPr bwMode="auto">
          <a:xfrm>
            <a:off x="4010025" y="4149725"/>
            <a:ext cx="1214438" cy="1214438"/>
          </a:xfrm>
          <a:prstGeom prst="rect">
            <a:avLst/>
          </a:prstGeom>
          <a:noFill/>
          <a:ln w="9525">
            <a:noFill/>
            <a:miter lim="800000"/>
            <a:headEnd/>
            <a:tailEnd/>
          </a:ln>
        </p:spPr>
      </p:pic>
      <p:pic>
        <p:nvPicPr>
          <p:cNvPr id="19467" name="Picture 11" descr="free tv"/>
          <p:cNvPicPr>
            <a:picLocks noChangeAspect="1" noChangeArrowheads="1" noCrop="1"/>
          </p:cNvPicPr>
          <p:nvPr/>
        </p:nvPicPr>
        <p:blipFill>
          <a:blip r:embed="rId5" cstate="print"/>
          <a:srcRect/>
          <a:stretch>
            <a:fillRect/>
          </a:stretch>
        </p:blipFill>
        <p:spPr bwMode="auto">
          <a:xfrm>
            <a:off x="3435350" y="2854325"/>
            <a:ext cx="1122363" cy="1122363"/>
          </a:xfrm>
          <a:prstGeom prst="rect">
            <a:avLst/>
          </a:prstGeom>
          <a:noFill/>
          <a:ln w="9525">
            <a:noFill/>
            <a:miter lim="800000"/>
            <a:headEnd/>
            <a:tailEnd/>
          </a:ln>
        </p:spPr>
      </p:pic>
      <p:pic>
        <p:nvPicPr>
          <p:cNvPr id="19468" name="Picture 12" descr="4951211"/>
          <p:cNvPicPr>
            <a:picLocks noChangeAspect="1" noChangeArrowheads="1" noCrop="1"/>
          </p:cNvPicPr>
          <p:nvPr/>
        </p:nvPicPr>
        <p:blipFill>
          <a:blip r:embed="rId6" cstate="print"/>
          <a:srcRect/>
          <a:stretch>
            <a:fillRect/>
          </a:stretch>
        </p:blipFill>
        <p:spPr bwMode="auto">
          <a:xfrm>
            <a:off x="1346200" y="2997200"/>
            <a:ext cx="936625" cy="936625"/>
          </a:xfrm>
          <a:prstGeom prst="rect">
            <a:avLst/>
          </a:prstGeom>
          <a:noFill/>
          <a:ln w="9525">
            <a:noFill/>
            <a:miter lim="800000"/>
            <a:headEnd/>
            <a:tailEnd/>
          </a:ln>
        </p:spPr>
      </p:pic>
      <p:pic>
        <p:nvPicPr>
          <p:cNvPr id="19469" name="Picture 13" descr="cable tv"/>
          <p:cNvPicPr>
            <a:picLocks noChangeAspect="1" noChangeArrowheads="1" noCrop="1"/>
          </p:cNvPicPr>
          <p:nvPr/>
        </p:nvPicPr>
        <p:blipFill>
          <a:blip r:embed="rId7" cstate="print"/>
          <a:srcRect/>
          <a:stretch>
            <a:fillRect/>
          </a:stretch>
        </p:blipFill>
        <p:spPr bwMode="auto">
          <a:xfrm>
            <a:off x="4802188" y="3070225"/>
            <a:ext cx="936625" cy="936625"/>
          </a:xfrm>
          <a:prstGeom prst="rect">
            <a:avLst/>
          </a:prstGeom>
          <a:noFill/>
          <a:ln w="9525">
            <a:noFill/>
            <a:miter lim="800000"/>
            <a:headEnd/>
            <a:tailEnd/>
          </a:ln>
        </p:spPr>
      </p:pic>
      <p:pic>
        <p:nvPicPr>
          <p:cNvPr id="19470" name="Picture 14" descr="satelite"/>
          <p:cNvPicPr>
            <a:picLocks noChangeAspect="1" noChangeArrowheads="1" noCrop="1"/>
          </p:cNvPicPr>
          <p:nvPr/>
        </p:nvPicPr>
        <p:blipFill>
          <a:blip r:embed="rId8" cstate="print"/>
          <a:srcRect/>
          <a:stretch>
            <a:fillRect/>
          </a:stretch>
        </p:blipFill>
        <p:spPr bwMode="auto">
          <a:xfrm>
            <a:off x="409575" y="4149725"/>
            <a:ext cx="1217613" cy="1217613"/>
          </a:xfrm>
          <a:prstGeom prst="rect">
            <a:avLst/>
          </a:prstGeom>
          <a:noFill/>
          <a:ln w="9525">
            <a:noFill/>
            <a:miter lim="800000"/>
            <a:headEnd/>
            <a:tailEnd/>
          </a:ln>
        </p:spPr>
      </p:pic>
      <p:pic>
        <p:nvPicPr>
          <p:cNvPr id="19471" name="Picture 15" descr="internet"/>
          <p:cNvPicPr>
            <a:picLocks noChangeAspect="1" noChangeArrowheads="1" noCrop="1"/>
          </p:cNvPicPr>
          <p:nvPr/>
        </p:nvPicPr>
        <p:blipFill>
          <a:blip r:embed="rId9" cstate="print"/>
          <a:srcRect/>
          <a:stretch>
            <a:fillRect/>
          </a:stretch>
        </p:blipFill>
        <p:spPr bwMode="auto">
          <a:xfrm>
            <a:off x="2859088" y="4149725"/>
            <a:ext cx="1214437" cy="1214438"/>
          </a:xfrm>
          <a:prstGeom prst="rect">
            <a:avLst/>
          </a:prstGeom>
          <a:noFill/>
          <a:ln w="9525">
            <a:noFill/>
            <a:miter lim="800000"/>
            <a:headEnd/>
            <a:tailEnd/>
          </a:ln>
        </p:spPr>
      </p:pic>
      <p:pic>
        <p:nvPicPr>
          <p:cNvPr id="19472" name="Picture 16" descr="4950419"/>
          <p:cNvPicPr>
            <a:picLocks noChangeAspect="1" noChangeArrowheads="1" noCrop="1"/>
          </p:cNvPicPr>
          <p:nvPr/>
        </p:nvPicPr>
        <p:blipFill>
          <a:blip r:embed="rId10" cstate="print"/>
          <a:srcRect/>
          <a:stretch>
            <a:fillRect/>
          </a:stretch>
        </p:blipFill>
        <p:spPr bwMode="auto">
          <a:xfrm>
            <a:off x="1562100" y="4078288"/>
            <a:ext cx="1217613" cy="1217612"/>
          </a:xfrm>
          <a:prstGeom prst="rect">
            <a:avLst/>
          </a:prstGeom>
          <a:noFill/>
          <a:ln w="9525">
            <a:noFill/>
            <a:miter lim="800000"/>
            <a:headEnd/>
            <a:tailEnd/>
          </a:ln>
        </p:spPr>
      </p:pic>
      <p:pic>
        <p:nvPicPr>
          <p:cNvPr id="19473" name="Picture 17" descr="TelephoneRingingAnimated"/>
          <p:cNvPicPr>
            <a:picLocks noChangeAspect="1" noChangeArrowheads="1" noCrop="1"/>
          </p:cNvPicPr>
          <p:nvPr/>
        </p:nvPicPr>
        <p:blipFill>
          <a:blip r:embed="rId11" cstate="print"/>
          <a:srcRect/>
          <a:stretch>
            <a:fillRect/>
          </a:stretch>
        </p:blipFill>
        <p:spPr bwMode="auto">
          <a:xfrm>
            <a:off x="409575" y="2854325"/>
            <a:ext cx="1217613" cy="811213"/>
          </a:xfrm>
          <a:prstGeom prst="rect">
            <a:avLst/>
          </a:prstGeom>
          <a:noFill/>
          <a:ln w="9525">
            <a:noFill/>
            <a:miter lim="800000"/>
            <a:headEnd/>
            <a:tailEnd/>
          </a:ln>
        </p:spPr>
      </p:pic>
      <p:pic>
        <p:nvPicPr>
          <p:cNvPr id="19474" name="Picture 18" descr="sdsfds"/>
          <p:cNvPicPr>
            <a:picLocks noChangeAspect="1" noChangeArrowheads="1" noCrop="1"/>
          </p:cNvPicPr>
          <p:nvPr/>
        </p:nvPicPr>
        <p:blipFill>
          <a:blip r:embed="rId12" cstate="print"/>
          <a:srcRect/>
          <a:stretch>
            <a:fillRect/>
          </a:stretch>
        </p:blipFill>
        <p:spPr bwMode="auto">
          <a:xfrm>
            <a:off x="7539038" y="3502025"/>
            <a:ext cx="969962" cy="9699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465"/>
                                        </p:tgtEl>
                                        <p:attrNameLst>
                                          <p:attrName>style.visibility</p:attrName>
                                        </p:attrNameLst>
                                      </p:cBhvr>
                                      <p:to>
                                        <p:strVal val="visible"/>
                                      </p:to>
                                    </p:set>
                                    <p:animEffect transition="in" filter="blinds(horizontal)">
                                      <p:cBhvr>
                                        <p:cTn id="7" dur="500"/>
                                        <p:tgtEl>
                                          <p:spTgt spid="19465"/>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9466"/>
                                        </p:tgtEl>
                                        <p:attrNameLst>
                                          <p:attrName>style.visibility</p:attrName>
                                        </p:attrNameLst>
                                      </p:cBhvr>
                                      <p:to>
                                        <p:strVal val="visible"/>
                                      </p:to>
                                    </p:set>
                                    <p:animEffect transition="in" filter="blinds(horizontal)">
                                      <p:cBhvr>
                                        <p:cTn id="11" dur="500"/>
                                        <p:tgtEl>
                                          <p:spTgt spid="19466"/>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9467"/>
                                        </p:tgtEl>
                                        <p:attrNameLst>
                                          <p:attrName>style.visibility</p:attrName>
                                        </p:attrNameLst>
                                      </p:cBhvr>
                                      <p:to>
                                        <p:strVal val="visible"/>
                                      </p:to>
                                    </p:set>
                                    <p:animEffect transition="in" filter="blinds(horizontal)">
                                      <p:cBhvr>
                                        <p:cTn id="15" dur="500"/>
                                        <p:tgtEl>
                                          <p:spTgt spid="19467"/>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19468"/>
                                        </p:tgtEl>
                                        <p:attrNameLst>
                                          <p:attrName>style.visibility</p:attrName>
                                        </p:attrNameLst>
                                      </p:cBhvr>
                                      <p:to>
                                        <p:strVal val="visible"/>
                                      </p:to>
                                    </p:set>
                                    <p:animEffect transition="in" filter="blinds(horizontal)">
                                      <p:cBhvr>
                                        <p:cTn id="19" dur="500"/>
                                        <p:tgtEl>
                                          <p:spTgt spid="19468"/>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19469"/>
                                        </p:tgtEl>
                                        <p:attrNameLst>
                                          <p:attrName>style.visibility</p:attrName>
                                        </p:attrNameLst>
                                      </p:cBhvr>
                                      <p:to>
                                        <p:strVal val="visible"/>
                                      </p:to>
                                    </p:set>
                                    <p:animEffect transition="in" filter="blinds(horizontal)">
                                      <p:cBhvr>
                                        <p:cTn id="23" dur="500"/>
                                        <p:tgtEl>
                                          <p:spTgt spid="19469"/>
                                        </p:tgtEl>
                                      </p:cBhvr>
                                    </p:animEffect>
                                  </p:childTnLst>
                                </p:cTn>
                              </p:par>
                            </p:childTnLst>
                          </p:cTn>
                        </p:par>
                        <p:par>
                          <p:cTn id="24" fill="hold">
                            <p:stCondLst>
                              <p:cond delay="2500"/>
                            </p:stCondLst>
                            <p:childTnLst>
                              <p:par>
                                <p:cTn id="25" presetID="3" presetClass="entr" presetSubtype="10" fill="hold" nodeType="afterEffect">
                                  <p:stCondLst>
                                    <p:cond delay="0"/>
                                  </p:stCondLst>
                                  <p:childTnLst>
                                    <p:set>
                                      <p:cBhvr>
                                        <p:cTn id="26" dur="1" fill="hold">
                                          <p:stCondLst>
                                            <p:cond delay="0"/>
                                          </p:stCondLst>
                                        </p:cTn>
                                        <p:tgtEl>
                                          <p:spTgt spid="19470"/>
                                        </p:tgtEl>
                                        <p:attrNameLst>
                                          <p:attrName>style.visibility</p:attrName>
                                        </p:attrNameLst>
                                      </p:cBhvr>
                                      <p:to>
                                        <p:strVal val="visible"/>
                                      </p:to>
                                    </p:set>
                                    <p:animEffect transition="in" filter="blinds(horizontal)">
                                      <p:cBhvr>
                                        <p:cTn id="27" dur="500"/>
                                        <p:tgtEl>
                                          <p:spTgt spid="19470"/>
                                        </p:tgtEl>
                                      </p:cBhvr>
                                    </p:animEffect>
                                  </p:childTnLst>
                                </p:cTn>
                              </p:par>
                            </p:childTnLst>
                          </p:cTn>
                        </p:par>
                        <p:par>
                          <p:cTn id="28" fill="hold">
                            <p:stCondLst>
                              <p:cond delay="3000"/>
                            </p:stCondLst>
                            <p:childTnLst>
                              <p:par>
                                <p:cTn id="29" presetID="3" presetClass="entr" presetSubtype="10" fill="hold" nodeType="afterEffect">
                                  <p:stCondLst>
                                    <p:cond delay="0"/>
                                  </p:stCondLst>
                                  <p:childTnLst>
                                    <p:set>
                                      <p:cBhvr>
                                        <p:cTn id="30" dur="1" fill="hold">
                                          <p:stCondLst>
                                            <p:cond delay="0"/>
                                          </p:stCondLst>
                                        </p:cTn>
                                        <p:tgtEl>
                                          <p:spTgt spid="19471"/>
                                        </p:tgtEl>
                                        <p:attrNameLst>
                                          <p:attrName>style.visibility</p:attrName>
                                        </p:attrNameLst>
                                      </p:cBhvr>
                                      <p:to>
                                        <p:strVal val="visible"/>
                                      </p:to>
                                    </p:set>
                                    <p:animEffect transition="in" filter="blinds(horizontal)">
                                      <p:cBhvr>
                                        <p:cTn id="31" dur="500"/>
                                        <p:tgtEl>
                                          <p:spTgt spid="19471"/>
                                        </p:tgtEl>
                                      </p:cBhvr>
                                    </p:animEffect>
                                  </p:childTnLst>
                                </p:cTn>
                              </p:par>
                            </p:childTnLst>
                          </p:cTn>
                        </p:par>
                        <p:par>
                          <p:cTn id="32" fill="hold">
                            <p:stCondLst>
                              <p:cond delay="3500"/>
                            </p:stCondLst>
                            <p:childTnLst>
                              <p:par>
                                <p:cTn id="33" presetID="3" presetClass="entr" presetSubtype="10" fill="hold" nodeType="afterEffect">
                                  <p:stCondLst>
                                    <p:cond delay="0"/>
                                  </p:stCondLst>
                                  <p:childTnLst>
                                    <p:set>
                                      <p:cBhvr>
                                        <p:cTn id="34" dur="1" fill="hold">
                                          <p:stCondLst>
                                            <p:cond delay="0"/>
                                          </p:stCondLst>
                                        </p:cTn>
                                        <p:tgtEl>
                                          <p:spTgt spid="19472"/>
                                        </p:tgtEl>
                                        <p:attrNameLst>
                                          <p:attrName>style.visibility</p:attrName>
                                        </p:attrNameLst>
                                      </p:cBhvr>
                                      <p:to>
                                        <p:strVal val="visible"/>
                                      </p:to>
                                    </p:set>
                                    <p:animEffect transition="in" filter="blinds(horizontal)">
                                      <p:cBhvr>
                                        <p:cTn id="35" dur="500"/>
                                        <p:tgtEl>
                                          <p:spTgt spid="19472"/>
                                        </p:tgtEl>
                                      </p:cBhvr>
                                    </p:animEffect>
                                  </p:childTnLst>
                                </p:cTn>
                              </p:par>
                            </p:childTnLst>
                          </p:cTn>
                        </p:par>
                        <p:par>
                          <p:cTn id="36" fill="hold">
                            <p:stCondLst>
                              <p:cond delay="4000"/>
                            </p:stCondLst>
                            <p:childTnLst>
                              <p:par>
                                <p:cTn id="37" presetID="3" presetClass="entr" presetSubtype="10" fill="hold" nodeType="afterEffect">
                                  <p:stCondLst>
                                    <p:cond delay="0"/>
                                  </p:stCondLst>
                                  <p:childTnLst>
                                    <p:set>
                                      <p:cBhvr>
                                        <p:cTn id="38" dur="1" fill="hold">
                                          <p:stCondLst>
                                            <p:cond delay="0"/>
                                          </p:stCondLst>
                                        </p:cTn>
                                        <p:tgtEl>
                                          <p:spTgt spid="19473"/>
                                        </p:tgtEl>
                                        <p:attrNameLst>
                                          <p:attrName>style.visibility</p:attrName>
                                        </p:attrNameLst>
                                      </p:cBhvr>
                                      <p:to>
                                        <p:strVal val="visible"/>
                                      </p:to>
                                    </p:set>
                                    <p:animEffect transition="in" filter="blinds(horizontal)">
                                      <p:cBhvr>
                                        <p:cTn id="39" dur="500"/>
                                        <p:tgtEl>
                                          <p:spTgt spid="19473"/>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additive="base">
                                        <p:cTn id="44" dur="1000" fill="hold"/>
                                        <p:tgtEl>
                                          <p:spTgt spid="2"/>
                                        </p:tgtEl>
                                        <p:attrNameLst>
                                          <p:attrName>ppt_x</p:attrName>
                                        </p:attrNameLst>
                                      </p:cBhvr>
                                      <p:tavLst>
                                        <p:tav tm="0">
                                          <p:val>
                                            <p:strVal val="0-#ppt_w/2"/>
                                          </p:val>
                                        </p:tav>
                                        <p:tav tm="100000">
                                          <p:val>
                                            <p:strVal val="#ppt_x"/>
                                          </p:val>
                                        </p:tav>
                                      </p:tavLst>
                                    </p:anim>
                                    <p:anim calcmode="lin" valueType="num">
                                      <p:cBhvr additive="base">
                                        <p:cTn id="45"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9458"/>
                                        </p:tgtEl>
                                        <p:attrNameLst>
                                          <p:attrName>style.visibility</p:attrName>
                                        </p:attrNameLst>
                                      </p:cBhvr>
                                      <p:to>
                                        <p:strVal val="visible"/>
                                      </p:to>
                                    </p:set>
                                    <p:animEffect transition="in" filter="blinds(horizontal)">
                                      <p:cBhvr>
                                        <p:cTn id="50" dur="500"/>
                                        <p:tgtEl>
                                          <p:spTgt spid="1945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9474"/>
                                        </p:tgtEl>
                                        <p:attrNameLst>
                                          <p:attrName>style.visibility</p:attrName>
                                        </p:attrNameLst>
                                      </p:cBhvr>
                                      <p:to>
                                        <p:strVal val="visible"/>
                                      </p:to>
                                    </p:set>
                                    <p:animEffect transition="in" filter="fade">
                                      <p:cBhvr>
                                        <p:cTn id="55" dur="2000"/>
                                        <p:tgtEl>
                                          <p:spTgt spid="19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37</TotalTime>
  <Words>1283</Words>
  <Application>Microsoft Office PowerPoint</Application>
  <PresentationFormat>On-screen Show (4:3)</PresentationFormat>
  <Paragraphs>342</Paragraphs>
  <Slides>38</Slides>
  <Notes>3</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NEXT GENERATION NETWORK</vt:lpstr>
      <vt:lpstr>Telecom Network in Summary</vt:lpstr>
      <vt:lpstr>A house has 3 different Communication Types</vt:lpstr>
      <vt:lpstr>Who are the service providers in Sri Lanka?</vt:lpstr>
      <vt:lpstr>Who are the service providers in Sri Lanka?</vt:lpstr>
      <vt:lpstr>Who are the service providers?</vt:lpstr>
      <vt:lpstr>Slide 7</vt:lpstr>
      <vt:lpstr>Communication Types</vt:lpstr>
      <vt:lpstr>A Converge Network</vt:lpstr>
      <vt:lpstr>A house got 3 different Communication Types</vt:lpstr>
      <vt:lpstr>WHO ARE THE BENIFICIARIES OF A CONVERGED NETWORK</vt:lpstr>
      <vt:lpstr>IMPACT OF CONVERGENCE</vt:lpstr>
      <vt:lpstr>THE PROCESS OF CONVERGENCE</vt:lpstr>
      <vt:lpstr>STRUCTURE OF CONVERGED MEDIA &amp; COMMUNICATION NETWORK</vt:lpstr>
      <vt:lpstr>Power Line Communication System</vt:lpstr>
      <vt:lpstr>Global Capacity Trend</vt:lpstr>
      <vt:lpstr>Current Estimated Capacities between Continents</vt:lpstr>
      <vt:lpstr>Internet Usage by World Region</vt:lpstr>
      <vt:lpstr>Slide 19</vt:lpstr>
      <vt:lpstr>APPLICATION OF VARIOUS TECNOLOGIES INTO WIRED NETWORK </vt:lpstr>
      <vt:lpstr>Slide 21</vt:lpstr>
      <vt:lpstr>Global IPTV Subscribers (in Millions)</vt:lpstr>
      <vt:lpstr>Global Trend in Broadband</vt:lpstr>
      <vt:lpstr>Broadband Penetration and Development</vt:lpstr>
      <vt:lpstr>FIXED BROADBAND CUSTOMER DISTRIBUTION OF SRILANKA</vt:lpstr>
      <vt:lpstr>Slide 26</vt:lpstr>
      <vt:lpstr>Slide 27</vt:lpstr>
      <vt:lpstr>Slide 28</vt:lpstr>
      <vt:lpstr>Slide 29</vt:lpstr>
      <vt:lpstr>Slide 30</vt:lpstr>
      <vt:lpstr>Slide 31</vt:lpstr>
      <vt:lpstr>Slide 32</vt:lpstr>
      <vt:lpstr>Slide 33</vt:lpstr>
      <vt:lpstr>Triple-play metro evolution</vt:lpstr>
      <vt:lpstr>Peak theoretical bandwidth for mobile broadband technologies</vt:lpstr>
      <vt:lpstr> NGN SERVICES</vt:lpstr>
      <vt:lpstr>Devices have made significant gains from 1998…</vt:lpstr>
      <vt:lpstr>... all of which can now be incorporated into one device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NEXT GENERATION NETWORK</dc:title>
  <dc:creator>Christie Alwis</dc:creator>
  <cp:lastModifiedBy>nilu111</cp:lastModifiedBy>
  <cp:revision>7</cp:revision>
  <dcterms:created xsi:type="dcterms:W3CDTF">2006-08-16T00:00:00Z</dcterms:created>
  <dcterms:modified xsi:type="dcterms:W3CDTF">2011-09-20T06:17:36Z</dcterms:modified>
</cp:coreProperties>
</file>